
<file path=[Content_Types].xml><?xml version="1.0" encoding="utf-8"?>
<Types xmlns="http://schemas.openxmlformats.org/package/2006/content-types">
  <Override PartName="/ppt/slides/slide47.xml" ContentType="application/vnd.openxmlformats-officedocument.presentationml.slide+xml"/>
  <Override PartName="/ppt/slides/slide58.xml" ContentType="application/vnd.openxmlformats-officedocument.presentationml.slide+xml"/>
  <Override PartName="/ppt/slides/slide94.xml" ContentType="application/vnd.openxmlformats-officedocument.presentationml.slide+xml"/>
  <Override PartName="/ppt/slides/slide142.xml" ContentType="application/vnd.openxmlformats-officedocument.presentationml.slide+xml"/>
  <Override PartName="/ppt/slides/slide36.xml" ContentType="application/vnd.openxmlformats-officedocument.presentationml.slide+xml"/>
  <Override PartName="/ppt/slides/slide83.xml" ContentType="application/vnd.openxmlformats-officedocument.presentationml.slide+xml"/>
  <Override PartName="/ppt/slides/slide120.xml" ContentType="application/vnd.openxmlformats-officedocument.presentationml.slide+xml"/>
  <Override PartName="/ppt/slides/slide131.xml" ContentType="application/vnd.openxmlformats-officedocument.presentationml.slide+xml"/>
  <Override PartName="/ppt/slides/slide25.xml" ContentType="application/vnd.openxmlformats-officedocument.presentationml.slide+xml"/>
  <Override PartName="/ppt/slides/slide72.xml" ContentType="application/vnd.openxmlformats-officedocument.presentationml.slide+xml"/>
  <Override PartName="/ppt/slides/slide207.xml" ContentType="application/vnd.openxmlformats-officedocument.presentationml.slid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s/slide169.xml" ContentType="application/vnd.openxmlformats-officedocument.presentationml.slide+xml"/>
  <Override PartName="/ppt/tableStyles.xml" ContentType="application/vnd.openxmlformats-officedocument.presentationml.tableStyles+xml"/>
  <Override PartName="/ppt/slides/slide147.xml" ContentType="application/vnd.openxmlformats-officedocument.presentationml.slide+xml"/>
  <Override PartName="/ppt/slides/slide158.xml" ContentType="application/vnd.openxmlformats-officedocument.presentationml.slide+xml"/>
  <Override PartName="/ppt/slides/slide194.xml" ContentType="application/vnd.openxmlformats-officedocument.presentationml.slide+xml"/>
  <Override PartName="/ppt/slides/slide210.xml" ContentType="application/vnd.openxmlformats-officedocument.presentationml.slide+xml"/>
  <Override PartName="/ppt/slides/slide99.xml" ContentType="application/vnd.openxmlformats-officedocument.presentationml.slide+xml"/>
  <Override PartName="/ppt/slides/slide136.xml" ContentType="application/vnd.openxmlformats-officedocument.presentationml.slide+xml"/>
  <Override PartName="/ppt/slides/slide183.xml" ContentType="application/vnd.openxmlformats-officedocument.presentationml.slide+xml"/>
  <Override PartName="/ppt/slides/slide77.xml" ContentType="application/vnd.openxmlformats-officedocument.presentationml.slide+xml"/>
  <Override PartName="/ppt/slides/slide88.xml" ContentType="application/vnd.openxmlformats-officedocument.presentationml.slide+xml"/>
  <Override PartName="/ppt/slides/slide125.xml" ContentType="application/vnd.openxmlformats-officedocument.presentationml.slide+xml"/>
  <Override PartName="/ppt/slides/slide172.xml" ContentType="application/vnd.openxmlformats-officedocument.presentationml.slide+xml"/>
  <Override PartName="/ppt/slides/slide5.xml" ContentType="application/vnd.openxmlformats-officedocument.presentationml.slide+xml"/>
  <Override PartName="/ppt/slides/slide19.xml" ContentType="application/vnd.openxmlformats-officedocument.presentationml.slide+xml"/>
  <Override PartName="/ppt/slides/slide66.xml" ContentType="application/vnd.openxmlformats-officedocument.presentationml.slide+xml"/>
  <Override PartName="/ppt/slides/slide103.xml" ContentType="application/vnd.openxmlformats-officedocument.presentationml.slide+xml"/>
  <Override PartName="/ppt/slides/slide114.xml" ContentType="application/vnd.openxmlformats-officedocument.presentationml.slide+xml"/>
  <Override PartName="/ppt/slides/slide150.xml" ContentType="application/vnd.openxmlformats-officedocument.presentationml.slide+xml"/>
  <Override PartName="/ppt/slides/slide161.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55.xml" ContentType="application/vnd.openxmlformats-officedocument.presentationml.slide+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s/slide44.xml" ContentType="application/vnd.openxmlformats-officedocument.presentationml.slide+xml"/>
  <Override PartName="/ppt/slides/slide62.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Override PartName="/ppt/slides/slide110.xml" ContentType="application/vnd.openxmlformats-officedocument.presentationml.slide+xml"/>
  <Override PartName="/ppt/slides/slide215.xml" ContentType="application/vnd.openxmlformats-officedocument.presentationml.slide+xml"/>
  <Override PartName="/ppt/slideLayouts/slideLayout3.xml" ContentType="application/vnd.openxmlformats-officedocument.presentationml.slideLayout+xml"/>
  <Override PartName="/ppt/presentation.xml" ContentType="application/vnd.openxmlformats-officedocument.presentationml.presentation.main+xml"/>
  <Override PartName="/ppt/slides/slide22.xml" ContentType="application/vnd.openxmlformats-officedocument.presentationml.slide+xml"/>
  <Override PartName="/ppt/slides/slide51.xml" ContentType="application/vnd.openxmlformats-officedocument.presentationml.slide+xml"/>
  <Override PartName="/ppt/slides/slide199.xml" ContentType="application/vnd.openxmlformats-officedocument.presentationml.slide+xml"/>
  <Override PartName="/ppt/slides/slide204.xml" ContentType="application/vnd.openxmlformats-officedocument.presentationml.slide+xml"/>
  <Override PartName="/ppt/slideLayouts/slideLayout14.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40.xml" ContentType="application/vnd.openxmlformats-officedocument.presentationml.slide+xml"/>
  <Override PartName="/ppt/slides/slide159.xml" ContentType="application/vnd.openxmlformats-officedocument.presentationml.slide+xml"/>
  <Override PartName="/ppt/slides/slide188.xml" ContentType="application/vnd.openxmlformats-officedocument.presentationml.slide+xml"/>
  <Override PartName="/ppt/slides/slide211.xml" ContentType="application/vnd.openxmlformats-officedocument.presentationml.slide+xml"/>
  <Override PartName="/ppt/slides/slide119.xml" ContentType="application/vnd.openxmlformats-officedocument.presentationml.slide+xml"/>
  <Override PartName="/ppt/slides/slide148.xml" ContentType="application/vnd.openxmlformats-officedocument.presentationml.slide+xml"/>
  <Override PartName="/ppt/slides/slide166.xml" ContentType="application/vnd.openxmlformats-officedocument.presentationml.slide+xml"/>
  <Override PartName="/ppt/slides/slide177.xml" ContentType="application/vnd.openxmlformats-officedocument.presentationml.slide+xml"/>
  <Override PartName="/ppt/slides/slide195.xml" ContentType="application/vnd.openxmlformats-officedocument.presentationml.slide+xml"/>
  <Override PartName="/ppt/slides/slide200.xml" ContentType="application/vnd.openxmlformats-officedocument.presentationml.slide+xml"/>
  <Override PartName="/ppt/slideLayouts/slideLayout10.xml" ContentType="application/vnd.openxmlformats-officedocument.presentationml.slideLayout+xml"/>
  <Default Extension="vml" ContentType="application/vnd.openxmlformats-officedocument.vmlDrawing"/>
  <Override PartName="/ppt/slides/slide89.xml" ContentType="application/vnd.openxmlformats-officedocument.presentationml.slide+xml"/>
  <Override PartName="/ppt/slides/slide108.xml" ContentType="application/vnd.openxmlformats-officedocument.presentationml.slide+xml"/>
  <Override PartName="/ppt/slides/slide126.xml" ContentType="application/vnd.openxmlformats-officedocument.presentationml.slide+xml"/>
  <Override PartName="/ppt/slides/slide137.xml" ContentType="application/vnd.openxmlformats-officedocument.presentationml.slide+xml"/>
  <Override PartName="/ppt/slides/slide155.xml" ContentType="application/vnd.openxmlformats-officedocument.presentationml.slide+xml"/>
  <Override PartName="/ppt/slides/slide173.xml" ContentType="application/vnd.openxmlformats-officedocument.presentationml.slide+xml"/>
  <Override PartName="/ppt/slides/slide184.xml" ContentType="application/vnd.openxmlformats-officedocument.presentationml.slide+xml"/>
  <Override PartName="/ppt/slides/slide49.xml" ContentType="application/vnd.openxmlformats-officedocument.presentationml.slide+xml"/>
  <Override PartName="/ppt/slides/slide78.xml" ContentType="application/vnd.openxmlformats-officedocument.presentationml.slide+xml"/>
  <Override PartName="/ppt/slides/slide96.xml" ContentType="application/vnd.openxmlformats-officedocument.presentationml.slide+xml"/>
  <Override PartName="/ppt/slides/slide115.xml" ContentType="application/vnd.openxmlformats-officedocument.presentationml.slide+xml"/>
  <Override PartName="/ppt/slides/slide144.xml" ContentType="application/vnd.openxmlformats-officedocument.presentationml.slide+xml"/>
  <Override PartName="/ppt/slides/slide162.xml" ContentType="application/vnd.openxmlformats-officedocument.presentationml.slide+xml"/>
  <Override PartName="/ppt/slides/slide191.xml" ContentType="application/vnd.openxmlformats-officedocument.presentationml.slide+xml"/>
  <Override PartName="/ppt/handoutMasters/handoutMaster1.xml" ContentType="application/vnd.openxmlformats-officedocument.presentationml.handoutMaster+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s/slide104.xml" ContentType="application/vnd.openxmlformats-officedocument.presentationml.slide+xml"/>
  <Override PartName="/ppt/slides/slide122.xml" ContentType="application/vnd.openxmlformats-officedocument.presentationml.slide+xml"/>
  <Override PartName="/ppt/slides/slide133.xml" ContentType="application/vnd.openxmlformats-officedocument.presentationml.slide+xml"/>
  <Override PartName="/ppt/slides/slide151.xml" ContentType="application/vnd.openxmlformats-officedocument.presentationml.slide+xml"/>
  <Override PartName="/ppt/slides/slide180.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s/slide92.xml" ContentType="application/vnd.openxmlformats-officedocument.presentationml.slide+xml"/>
  <Override PartName="/ppt/slides/slide111.xml" ContentType="application/vnd.openxmlformats-officedocument.presentationml.slide+xml"/>
  <Override PartName="/ppt/slides/slide140.xml" ContentType="application/vnd.openxmlformats-officedocument.presentationml.slide+xml"/>
  <Override PartName="/ppt/slides/slide209.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slides/slide100.xml" ContentType="application/vnd.openxmlformats-officedocument.presentationml.slide+xml"/>
  <Override PartName="/ppt/slides/slide216.xml" ContentType="application/vnd.openxmlformats-officedocument.presentationml.slide+xml"/>
  <Override PartName="/ppt/slideLayouts/slideLayout15.xml" ContentType="application/vnd.openxmlformats-officedocument.presentationml.slideLayout+xml"/>
  <Default Extension="wmf" ContentType="image/x-wmf"/>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slides/slide189.xml" ContentType="application/vnd.openxmlformats-officedocument.presentationml.slide+xml"/>
  <Override PartName="/ppt/slides/slide205.xml" ContentType="application/vnd.openxmlformats-officedocument.presentationml.slide+xml"/>
  <Override PartName="/ppt/slides/slide12.xml" ContentType="application/vnd.openxmlformats-officedocument.presentationml.slide+xml"/>
  <Override PartName="/ppt/slides/slide30.xml" ContentType="application/vnd.openxmlformats-officedocument.presentationml.slide+xml"/>
  <Override PartName="/ppt/slides/slide149.xml" ContentType="application/vnd.openxmlformats-officedocument.presentationml.slide+xml"/>
  <Override PartName="/ppt/slides/slide178.xml" ContentType="application/vnd.openxmlformats-officedocument.presentationml.slide+xml"/>
  <Override PartName="/ppt/slides/slide196.xml" ContentType="application/vnd.openxmlformats-officedocument.presentationml.slide+xml"/>
  <Override PartName="/ppt/slides/slide212.xml" ContentType="application/vnd.openxmlformats-officedocument.presentationml.slide+xml"/>
  <Override PartName="/ppt/slideLayouts/slideLayout11.xml" ContentType="application/vnd.openxmlformats-officedocument.presentationml.slideLayout+xml"/>
  <Override PartName="/ppt/slides/slide138.xml" ContentType="application/vnd.openxmlformats-officedocument.presentationml.slide+xml"/>
  <Override PartName="/ppt/slides/slide167.xml" ContentType="application/vnd.openxmlformats-officedocument.presentationml.slide+xml"/>
  <Override PartName="/ppt/slides/slide185.xml" ContentType="application/vnd.openxmlformats-officedocument.presentationml.slide+xml"/>
  <Override PartName="/ppt/slides/slide201.xml" ContentType="application/vnd.openxmlformats-officedocument.presentationml.slide+xml"/>
  <Override PartName="/ppt/slides/slide79.xml" ContentType="application/vnd.openxmlformats-officedocument.presentationml.slide+xml"/>
  <Override PartName="/ppt/slides/slide109.xml" ContentType="application/vnd.openxmlformats-officedocument.presentationml.slide+xml"/>
  <Override PartName="/ppt/slides/slide127.xml" ContentType="application/vnd.openxmlformats-officedocument.presentationml.slide+xml"/>
  <Override PartName="/ppt/slides/slide145.xml" ContentType="application/vnd.openxmlformats-officedocument.presentationml.slide+xml"/>
  <Override PartName="/ppt/slides/slide156.xml" ContentType="application/vnd.openxmlformats-officedocument.presentationml.slide+xml"/>
  <Override PartName="/ppt/slides/slide174.xml" ContentType="application/vnd.openxmlformats-officedocument.presentationml.slide+xml"/>
  <Override PartName="/ppt/slides/slide192.xml" ContentType="application/vnd.openxmlformats-officedocument.presentationml.slide+xml"/>
  <Override PartName="/ppt/slides/slide7.xml" ContentType="application/vnd.openxmlformats-officedocument.presentationml.slide+xml"/>
  <Override PartName="/ppt/slides/slide68.xml" ContentType="application/vnd.openxmlformats-officedocument.presentationml.slide+xml"/>
  <Override PartName="/ppt/slides/slide97.xml" ContentType="application/vnd.openxmlformats-officedocument.presentationml.slide+xml"/>
  <Override PartName="/ppt/slides/slide116.xml" ContentType="application/vnd.openxmlformats-officedocument.presentationml.slide+xml"/>
  <Override PartName="/ppt/slides/slide134.xml" ContentType="application/vnd.openxmlformats-officedocument.presentationml.slide+xml"/>
  <Override PartName="/ppt/slides/slide163.xml" ContentType="application/vnd.openxmlformats-officedocument.presentationml.slide+xml"/>
  <Override PartName="/ppt/slides/slide181.xml" ContentType="application/vnd.openxmlformats-officedocument.presentationml.slide+xml"/>
  <Override PartName="/ppt/slideLayouts/slideLayout9.xml" ContentType="application/vnd.openxmlformats-officedocument.presentationml.slideLayout+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05.xml" ContentType="application/vnd.openxmlformats-officedocument.presentationml.slide+xml"/>
  <Override PartName="/ppt/slides/slide123.xml" ContentType="application/vnd.openxmlformats-officedocument.presentationml.slide+xml"/>
  <Override PartName="/ppt/slides/slide141.xml" ContentType="application/vnd.openxmlformats-officedocument.presentationml.slide+xml"/>
  <Override PartName="/ppt/slides/slide152.xml" ContentType="application/vnd.openxmlformats-officedocument.presentationml.slide+xml"/>
  <Override PartName="/ppt/slides/slide170.xml" ContentType="application/vnd.openxmlformats-officedocument.presentationml.slide+xml"/>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s/slide93.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s/slide130.xml" ContentType="application/vnd.openxmlformats-officedocument.presentationml.slide+xml"/>
  <Override PartName="/ppt/slideLayouts/slideLayout5.xml" ContentType="application/vnd.openxmlformats-officedocument.presentationml.slideLayout+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Override PartName="/ppt/slides/slide206.xml" ContentType="application/vnd.openxmlformats-officedocument.presentationml.slide+xml"/>
  <Default Extension="jpeg" ContentType="image/jpeg"/>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s/slide213.xml" ContentType="application/vnd.openxmlformats-officedocument.presentationml.slide+xml"/>
  <Override PartName="/ppt/slideLayouts/slideLayout1.xml" ContentType="application/vnd.openxmlformats-officedocument.presentationml.slideLayout+xml"/>
  <Override PartName="/ppt/slides/slide20.xml" ContentType="application/vnd.openxmlformats-officedocument.presentationml.slide+xml"/>
  <Override PartName="/ppt/slides/slide168.xml" ContentType="application/vnd.openxmlformats-officedocument.presentationml.slide+xml"/>
  <Override PartName="/ppt/slides/slide179.xml" ContentType="application/vnd.openxmlformats-officedocument.presentationml.slide+xml"/>
  <Override PartName="/ppt/slides/slide197.xml" ContentType="application/vnd.openxmlformats-officedocument.presentationml.slide+xml"/>
  <Override PartName="/ppt/slides/slide202.xml" ContentType="application/vnd.openxmlformats-officedocument.presentationml.slide+xml"/>
  <Override PartName="/ppt/slideLayouts/slideLayout12.xml" ContentType="application/vnd.openxmlformats-officedocument.presentationml.slideLayout+xml"/>
  <Override PartName="/ppt/slides/slide139.xml" ContentType="application/vnd.openxmlformats-officedocument.presentationml.slide+xml"/>
  <Override PartName="/ppt/slides/slide157.xml" ContentType="application/vnd.openxmlformats-officedocument.presentationml.slide+xml"/>
  <Override PartName="/ppt/slides/slide186.xml" ContentType="application/vnd.openxmlformats-officedocument.presentationml.slide+xml"/>
  <Override PartName="/ppt/slides/slide98.xml" ContentType="application/vnd.openxmlformats-officedocument.presentationml.slide+xml"/>
  <Override PartName="/ppt/slides/slide117.xml" ContentType="application/vnd.openxmlformats-officedocument.presentationml.slide+xml"/>
  <Override PartName="/ppt/slides/slide128.xml" ContentType="application/vnd.openxmlformats-officedocument.presentationml.slide+xml"/>
  <Override PartName="/ppt/slides/slide146.xml" ContentType="application/vnd.openxmlformats-officedocument.presentationml.slide+xml"/>
  <Override PartName="/ppt/slides/slide164.xml" ContentType="application/vnd.openxmlformats-officedocument.presentationml.slide+xml"/>
  <Override PartName="/ppt/slides/slide175.xml" ContentType="application/vnd.openxmlformats-officedocument.presentationml.slide+xml"/>
  <Override PartName="/ppt/slides/slide193.xml" ContentType="application/vnd.openxmlformats-officedocument.presentationml.slide+xml"/>
  <Override PartName="/ppt/slides/slide8.xml" ContentType="application/vnd.openxmlformats-officedocument.presentationml.slide+xml"/>
  <Override PartName="/ppt/slides/slide69.xml" ContentType="application/vnd.openxmlformats-officedocument.presentationml.slide+xml"/>
  <Override PartName="/ppt/slides/slide87.xml" ContentType="application/vnd.openxmlformats-officedocument.presentationml.slide+xml"/>
  <Override PartName="/ppt/slides/slide106.xml" ContentType="application/vnd.openxmlformats-officedocument.presentationml.slide+xml"/>
  <Override PartName="/ppt/slides/slide124.xml" ContentType="application/vnd.openxmlformats-officedocument.presentationml.slide+xml"/>
  <Override PartName="/ppt/slides/slide135.xml" ContentType="application/vnd.openxmlformats-officedocument.presentationml.slide+xml"/>
  <Override PartName="/ppt/slides/slide153.xml" ContentType="application/vnd.openxmlformats-officedocument.presentationml.slide+xml"/>
  <Override PartName="/ppt/slides/slide171.xml" ContentType="application/vnd.openxmlformats-officedocument.presentationml.slide+xml"/>
  <Override PartName="/ppt/slides/slide182.xml" ContentType="application/vnd.openxmlformats-officedocument.presentationml.slide+xml"/>
  <Override PartName="/ppt/slides/slide29.xml" ContentType="application/vnd.openxmlformats-officedocument.presentationml.slide+xml"/>
  <Override PartName="/ppt/slides/slide76.xml" ContentType="application/vnd.openxmlformats-officedocument.presentationml.slide+xml"/>
  <Override PartName="/ppt/slides/slide113.xml" ContentType="application/vnd.openxmlformats-officedocument.presentationml.slide+xml"/>
  <Override PartName="/ppt/slides/slide160.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102.xml" ContentType="application/vnd.openxmlformats-officedocument.presentationml.slide+xml"/>
  <Override PartName="/ppt/slideLayouts/slideLayout6.xml" ContentType="application/vnd.openxmlformats-officedocument.presentationml.slideLayout+xml"/>
  <Override PartName="/ppt/slides/slide43.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slides/slide32.xml" ContentType="application/vnd.openxmlformats-officedocument.presentationml.slide+xml"/>
  <Override PartName="/ppt/slides/slide214.xml" ContentType="application/vnd.openxmlformats-officedocument.presentationml.slide+xml"/>
  <Override PartName="/ppt/slides/slide10.xml" ContentType="application/vnd.openxmlformats-officedocument.presentationml.slide+xml"/>
  <Override PartName="/ppt/slides/slide21.xml" ContentType="application/vnd.openxmlformats-officedocument.presentationml.slide+xml"/>
  <Override PartName="/ppt/slides/slide187.xml" ContentType="application/vnd.openxmlformats-officedocument.presentationml.slide+xml"/>
  <Override PartName="/ppt/slides/slide198.xml" ContentType="application/vnd.openxmlformats-officedocument.presentationml.slide+xml"/>
  <Override PartName="/ppt/slides/slide203.xml" ContentType="application/vnd.openxmlformats-officedocument.presentationml.slide+xml"/>
  <Override PartName="/ppt/slides/slide129.xml" ContentType="application/vnd.openxmlformats-officedocument.presentationml.slide+xml"/>
  <Override PartName="/ppt/slides/slide176.xml" ContentType="application/vnd.openxmlformats-officedocument.presentationml.slide+xml"/>
  <Override PartName="/ppt/slides/slide118.xml" ContentType="application/vnd.openxmlformats-officedocument.presentationml.slide+xml"/>
  <Override PartName="/ppt/slides/slide165.xml" ContentType="application/vnd.openxmlformats-officedocument.presentationml.slide+xml"/>
  <Default Extension="doc" ContentType="application/msword"/>
  <Override PartName="/ppt/slides/slide9.xml" ContentType="application/vnd.openxmlformats-officedocument.presentationml.slide+xml"/>
  <Override PartName="/ppt/slides/slide59.xml" ContentType="application/vnd.openxmlformats-officedocument.presentationml.slide+xml"/>
  <Override PartName="/ppt/slides/slide107.xml" ContentType="application/vnd.openxmlformats-officedocument.presentationml.slide+xml"/>
  <Override PartName="/ppt/slides/slide143.xml" ContentType="application/vnd.openxmlformats-officedocument.presentationml.slide+xml"/>
  <Override PartName="/ppt/slides/slide154.xml" ContentType="application/vnd.openxmlformats-officedocument.presentationml.slide+xml"/>
  <Override PartName="/ppt/slides/slide190.xml" ContentType="application/vnd.openxmlformats-officedocument.presentationml.slide+xml"/>
  <Override PartName="/ppt/viewProps.xml" ContentType="application/vnd.openxmlformats-officedocument.presentationml.viewProps+xml"/>
  <Override PartName="/ppt/slides/slide48.xml" ContentType="application/vnd.openxmlformats-officedocument.presentationml.slide+xml"/>
  <Override PartName="/ppt/slides/slide95.xml" ContentType="application/vnd.openxmlformats-officedocument.presentationml.slide+xml"/>
  <Override PartName="/ppt/slides/slide132.xml" ContentType="application/vnd.openxmlformats-officedocument.presentationml.slide+xml"/>
  <Default Extension="bin" ContentType="application/vnd.openxmlformats-officedocument.oleObject"/>
  <Override PartName="/ppt/slides/slide26.xml" ContentType="application/vnd.openxmlformats-officedocument.presentationml.slide+xml"/>
  <Override PartName="/ppt/slides/slide37.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121.xml" ContentType="application/vnd.openxmlformats-officedocument.presentationml.slide+xml"/>
  <Override PartName="/ppt/slides/slide208.xml" ContentType="application/vnd.openxmlformats-officedocument.presentationml.slide+xml"/>
  <Override PartName="/ppt/presProps.xml" ContentType="application/vnd.openxmlformats-officedocument.presentationml.presProp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3648" r:id="rId1"/>
  </p:sldMasterIdLst>
  <p:notesMasterIdLst>
    <p:notesMasterId r:id="rId218"/>
  </p:notesMasterIdLst>
  <p:handoutMasterIdLst>
    <p:handoutMasterId r:id="rId219"/>
  </p:handoutMasterIdLst>
  <p:sldIdLst>
    <p:sldId id="256" r:id="rId2"/>
    <p:sldId id="769" r:id="rId3"/>
    <p:sldId id="405" r:id="rId4"/>
    <p:sldId id="429" r:id="rId5"/>
    <p:sldId id="430" r:id="rId6"/>
    <p:sldId id="428" r:id="rId7"/>
    <p:sldId id="699" r:id="rId8"/>
    <p:sldId id="739" r:id="rId9"/>
    <p:sldId id="740" r:id="rId10"/>
    <p:sldId id="741" r:id="rId11"/>
    <p:sldId id="742" r:id="rId12"/>
    <p:sldId id="743" r:id="rId13"/>
    <p:sldId id="744" r:id="rId14"/>
    <p:sldId id="746" r:id="rId15"/>
    <p:sldId id="747" r:id="rId16"/>
    <p:sldId id="745" r:id="rId17"/>
    <p:sldId id="748" r:id="rId18"/>
    <p:sldId id="749" r:id="rId19"/>
    <p:sldId id="750" r:id="rId20"/>
    <p:sldId id="751" r:id="rId21"/>
    <p:sldId id="752" r:id="rId22"/>
    <p:sldId id="753" r:id="rId23"/>
    <p:sldId id="754" r:id="rId24"/>
    <p:sldId id="755" r:id="rId25"/>
    <p:sldId id="756" r:id="rId26"/>
    <p:sldId id="757" r:id="rId27"/>
    <p:sldId id="758" r:id="rId28"/>
    <p:sldId id="759" r:id="rId29"/>
    <p:sldId id="700" r:id="rId30"/>
    <p:sldId id="722" r:id="rId31"/>
    <p:sldId id="701" r:id="rId32"/>
    <p:sldId id="723" r:id="rId33"/>
    <p:sldId id="724" r:id="rId34"/>
    <p:sldId id="725" r:id="rId35"/>
    <p:sldId id="726" r:id="rId36"/>
    <p:sldId id="727" r:id="rId37"/>
    <p:sldId id="728" r:id="rId38"/>
    <p:sldId id="729" r:id="rId39"/>
    <p:sldId id="730" r:id="rId40"/>
    <p:sldId id="731" r:id="rId41"/>
    <p:sldId id="732" r:id="rId42"/>
    <p:sldId id="733" r:id="rId43"/>
    <p:sldId id="734" r:id="rId44"/>
    <p:sldId id="736" r:id="rId45"/>
    <p:sldId id="737" r:id="rId46"/>
    <p:sldId id="735" r:id="rId47"/>
    <p:sldId id="702" r:id="rId48"/>
    <p:sldId id="703" r:id="rId49"/>
    <p:sldId id="704" r:id="rId50"/>
    <p:sldId id="705" r:id="rId51"/>
    <p:sldId id="738" r:id="rId52"/>
    <p:sldId id="706" r:id="rId53"/>
    <p:sldId id="760" r:id="rId54"/>
    <p:sldId id="707" r:id="rId55"/>
    <p:sldId id="708" r:id="rId56"/>
    <p:sldId id="570" r:id="rId57"/>
    <p:sldId id="431" r:id="rId58"/>
    <p:sldId id="432" r:id="rId59"/>
    <p:sldId id="433" r:id="rId60"/>
    <p:sldId id="434" r:id="rId61"/>
    <p:sldId id="435" r:id="rId62"/>
    <p:sldId id="439" r:id="rId63"/>
    <p:sldId id="440" r:id="rId64"/>
    <p:sldId id="436" r:id="rId65"/>
    <p:sldId id="437" r:id="rId66"/>
    <p:sldId id="569" r:id="rId67"/>
    <p:sldId id="564" r:id="rId68"/>
    <p:sldId id="571" r:id="rId69"/>
    <p:sldId id="572" r:id="rId70"/>
    <p:sldId id="577" r:id="rId71"/>
    <p:sldId id="579" r:id="rId72"/>
    <p:sldId id="580" r:id="rId73"/>
    <p:sldId id="581" r:id="rId74"/>
    <p:sldId id="582" r:id="rId75"/>
    <p:sldId id="578" r:id="rId76"/>
    <p:sldId id="573" r:id="rId77"/>
    <p:sldId id="574" r:id="rId78"/>
    <p:sldId id="583" r:id="rId79"/>
    <p:sldId id="575" r:id="rId80"/>
    <p:sldId id="576" r:id="rId81"/>
    <p:sldId id="584" r:id="rId82"/>
    <p:sldId id="585" r:id="rId83"/>
    <p:sldId id="586" r:id="rId84"/>
    <p:sldId id="587" r:id="rId85"/>
    <p:sldId id="588" r:id="rId86"/>
    <p:sldId id="589" r:id="rId87"/>
    <p:sldId id="590" r:id="rId88"/>
    <p:sldId id="591" r:id="rId89"/>
    <p:sldId id="592" r:id="rId90"/>
    <p:sldId id="593" r:id="rId91"/>
    <p:sldId id="709" r:id="rId92"/>
    <p:sldId id="710" r:id="rId93"/>
    <p:sldId id="768" r:id="rId94"/>
    <p:sldId id="711" r:id="rId95"/>
    <p:sldId id="761" r:id="rId96"/>
    <p:sldId id="762" r:id="rId97"/>
    <p:sldId id="763" r:id="rId98"/>
    <p:sldId id="764" r:id="rId99"/>
    <p:sldId id="765" r:id="rId100"/>
    <p:sldId id="766" r:id="rId101"/>
    <p:sldId id="767" r:id="rId102"/>
    <p:sldId id="594" r:id="rId103"/>
    <p:sldId id="595" r:id="rId104"/>
    <p:sldId id="596" r:id="rId105"/>
    <p:sldId id="597" r:id="rId106"/>
    <p:sldId id="601" r:id="rId107"/>
    <p:sldId id="599" r:id="rId108"/>
    <p:sldId id="598" r:id="rId109"/>
    <p:sldId id="600" r:id="rId110"/>
    <p:sldId id="602" r:id="rId111"/>
    <p:sldId id="603" r:id="rId112"/>
    <p:sldId id="604" r:id="rId113"/>
    <p:sldId id="605" r:id="rId114"/>
    <p:sldId id="606" r:id="rId115"/>
    <p:sldId id="607" r:id="rId116"/>
    <p:sldId id="608" r:id="rId117"/>
    <p:sldId id="609" r:id="rId118"/>
    <p:sldId id="610" r:id="rId119"/>
    <p:sldId id="611" r:id="rId120"/>
    <p:sldId id="612" r:id="rId121"/>
    <p:sldId id="613" r:id="rId122"/>
    <p:sldId id="614" r:id="rId123"/>
    <p:sldId id="616" r:id="rId124"/>
    <p:sldId id="617" r:id="rId125"/>
    <p:sldId id="618" r:id="rId126"/>
    <p:sldId id="619" r:id="rId127"/>
    <p:sldId id="615" r:id="rId128"/>
    <p:sldId id="620" r:id="rId129"/>
    <p:sldId id="621" r:id="rId130"/>
    <p:sldId id="622" r:id="rId131"/>
    <p:sldId id="623" r:id="rId132"/>
    <p:sldId id="624" r:id="rId133"/>
    <p:sldId id="625" r:id="rId134"/>
    <p:sldId id="626" r:id="rId135"/>
    <p:sldId id="627" r:id="rId136"/>
    <p:sldId id="628" r:id="rId137"/>
    <p:sldId id="629" r:id="rId138"/>
    <p:sldId id="630" r:id="rId139"/>
    <p:sldId id="631" r:id="rId140"/>
    <p:sldId id="632" r:id="rId141"/>
    <p:sldId id="633" r:id="rId142"/>
    <p:sldId id="634" r:id="rId143"/>
    <p:sldId id="635" r:id="rId144"/>
    <p:sldId id="636" r:id="rId145"/>
    <p:sldId id="637" r:id="rId146"/>
    <p:sldId id="638" r:id="rId147"/>
    <p:sldId id="639" r:id="rId148"/>
    <p:sldId id="640" r:id="rId149"/>
    <p:sldId id="641" r:id="rId150"/>
    <p:sldId id="642" r:id="rId151"/>
    <p:sldId id="643" r:id="rId152"/>
    <p:sldId id="644" r:id="rId153"/>
    <p:sldId id="645" r:id="rId154"/>
    <p:sldId id="646" r:id="rId155"/>
    <p:sldId id="647" r:id="rId156"/>
    <p:sldId id="648" r:id="rId157"/>
    <p:sldId id="649" r:id="rId158"/>
    <p:sldId id="650" r:id="rId159"/>
    <p:sldId id="651" r:id="rId160"/>
    <p:sldId id="652" r:id="rId161"/>
    <p:sldId id="653" r:id="rId162"/>
    <p:sldId id="654" r:id="rId163"/>
    <p:sldId id="655" r:id="rId164"/>
    <p:sldId id="656" r:id="rId165"/>
    <p:sldId id="657" r:id="rId166"/>
    <p:sldId id="658" r:id="rId167"/>
    <p:sldId id="659" r:id="rId168"/>
    <p:sldId id="712" r:id="rId169"/>
    <p:sldId id="716" r:id="rId170"/>
    <p:sldId id="717" r:id="rId171"/>
    <p:sldId id="718" r:id="rId172"/>
    <p:sldId id="713" r:id="rId173"/>
    <p:sldId id="715" r:id="rId174"/>
    <p:sldId id="714" r:id="rId175"/>
    <p:sldId id="719" r:id="rId176"/>
    <p:sldId id="720" r:id="rId177"/>
    <p:sldId id="721" r:id="rId178"/>
    <p:sldId id="686" r:id="rId179"/>
    <p:sldId id="660" r:id="rId180"/>
    <p:sldId id="661" r:id="rId181"/>
    <p:sldId id="662" r:id="rId182"/>
    <p:sldId id="663" r:id="rId183"/>
    <p:sldId id="664" r:id="rId184"/>
    <p:sldId id="665" r:id="rId185"/>
    <p:sldId id="666" r:id="rId186"/>
    <p:sldId id="667" r:id="rId187"/>
    <p:sldId id="668" r:id="rId188"/>
    <p:sldId id="669" r:id="rId189"/>
    <p:sldId id="670" r:id="rId190"/>
    <p:sldId id="671" r:id="rId191"/>
    <p:sldId id="672" r:id="rId192"/>
    <p:sldId id="673" r:id="rId193"/>
    <p:sldId id="674" r:id="rId194"/>
    <p:sldId id="675" r:id="rId195"/>
    <p:sldId id="676" r:id="rId196"/>
    <p:sldId id="677" r:id="rId197"/>
    <p:sldId id="678" r:id="rId198"/>
    <p:sldId id="679" r:id="rId199"/>
    <p:sldId id="680" r:id="rId200"/>
    <p:sldId id="681" r:id="rId201"/>
    <p:sldId id="689" r:id="rId202"/>
    <p:sldId id="684" r:id="rId203"/>
    <p:sldId id="682" r:id="rId204"/>
    <p:sldId id="683" r:id="rId205"/>
    <p:sldId id="685" r:id="rId206"/>
    <p:sldId id="687" r:id="rId207"/>
    <p:sldId id="688" r:id="rId208"/>
    <p:sldId id="690" r:id="rId209"/>
    <p:sldId id="691" r:id="rId210"/>
    <p:sldId id="692" r:id="rId211"/>
    <p:sldId id="693" r:id="rId212"/>
    <p:sldId id="694" r:id="rId213"/>
    <p:sldId id="695" r:id="rId214"/>
    <p:sldId id="696" r:id="rId215"/>
    <p:sldId id="697" r:id="rId216"/>
    <p:sldId id="698" r:id="rId217"/>
  </p:sldIdLst>
  <p:sldSz cx="9144000" cy="6858000" type="overhead"/>
  <p:notesSz cx="6781800" cy="9918700"/>
  <p:defaultTextStyle>
    <a:defPPr>
      <a:defRPr lang="en-US"/>
    </a:defPPr>
    <a:lvl1pPr algn="l" rtl="0" eaLnBrk="0" fontAlgn="base" hangingPunct="0">
      <a:spcBef>
        <a:spcPct val="0"/>
      </a:spcBef>
      <a:spcAft>
        <a:spcPct val="0"/>
      </a:spcAft>
      <a:defRPr sz="2000" kern="1200">
        <a:solidFill>
          <a:schemeClr val="tx1"/>
        </a:solidFill>
        <a:latin typeface="VNI-Times" pitchFamily="2" charset="0"/>
        <a:ea typeface="+mn-ea"/>
        <a:cs typeface="+mn-cs"/>
      </a:defRPr>
    </a:lvl1pPr>
    <a:lvl2pPr marL="457200" algn="l" rtl="0" eaLnBrk="0" fontAlgn="base" hangingPunct="0">
      <a:spcBef>
        <a:spcPct val="0"/>
      </a:spcBef>
      <a:spcAft>
        <a:spcPct val="0"/>
      </a:spcAft>
      <a:defRPr sz="2000" kern="1200">
        <a:solidFill>
          <a:schemeClr val="tx1"/>
        </a:solidFill>
        <a:latin typeface="VNI-Times" pitchFamily="2" charset="0"/>
        <a:ea typeface="+mn-ea"/>
        <a:cs typeface="+mn-cs"/>
      </a:defRPr>
    </a:lvl2pPr>
    <a:lvl3pPr marL="914400" algn="l" rtl="0" eaLnBrk="0" fontAlgn="base" hangingPunct="0">
      <a:spcBef>
        <a:spcPct val="0"/>
      </a:spcBef>
      <a:spcAft>
        <a:spcPct val="0"/>
      </a:spcAft>
      <a:defRPr sz="2000" kern="1200">
        <a:solidFill>
          <a:schemeClr val="tx1"/>
        </a:solidFill>
        <a:latin typeface="VNI-Times" pitchFamily="2" charset="0"/>
        <a:ea typeface="+mn-ea"/>
        <a:cs typeface="+mn-cs"/>
      </a:defRPr>
    </a:lvl3pPr>
    <a:lvl4pPr marL="1371600" algn="l" rtl="0" eaLnBrk="0" fontAlgn="base" hangingPunct="0">
      <a:spcBef>
        <a:spcPct val="0"/>
      </a:spcBef>
      <a:spcAft>
        <a:spcPct val="0"/>
      </a:spcAft>
      <a:defRPr sz="2000" kern="1200">
        <a:solidFill>
          <a:schemeClr val="tx1"/>
        </a:solidFill>
        <a:latin typeface="VNI-Times" pitchFamily="2" charset="0"/>
        <a:ea typeface="+mn-ea"/>
        <a:cs typeface="+mn-cs"/>
      </a:defRPr>
    </a:lvl4pPr>
    <a:lvl5pPr marL="1828800" algn="l" rtl="0" eaLnBrk="0" fontAlgn="base" hangingPunct="0">
      <a:spcBef>
        <a:spcPct val="0"/>
      </a:spcBef>
      <a:spcAft>
        <a:spcPct val="0"/>
      </a:spcAft>
      <a:defRPr sz="2000" kern="1200">
        <a:solidFill>
          <a:schemeClr val="tx1"/>
        </a:solidFill>
        <a:latin typeface="VNI-Times" pitchFamily="2" charset="0"/>
        <a:ea typeface="+mn-ea"/>
        <a:cs typeface="+mn-cs"/>
      </a:defRPr>
    </a:lvl5pPr>
    <a:lvl6pPr marL="2286000" algn="l" defTabSz="914400" rtl="0" eaLnBrk="1" latinLnBrk="0" hangingPunct="1">
      <a:defRPr sz="2000" kern="1200">
        <a:solidFill>
          <a:schemeClr val="tx1"/>
        </a:solidFill>
        <a:latin typeface="VNI-Times" pitchFamily="2" charset="0"/>
        <a:ea typeface="+mn-ea"/>
        <a:cs typeface="+mn-cs"/>
      </a:defRPr>
    </a:lvl6pPr>
    <a:lvl7pPr marL="2743200" algn="l" defTabSz="914400" rtl="0" eaLnBrk="1" latinLnBrk="0" hangingPunct="1">
      <a:defRPr sz="2000" kern="1200">
        <a:solidFill>
          <a:schemeClr val="tx1"/>
        </a:solidFill>
        <a:latin typeface="VNI-Times" pitchFamily="2" charset="0"/>
        <a:ea typeface="+mn-ea"/>
        <a:cs typeface="+mn-cs"/>
      </a:defRPr>
    </a:lvl7pPr>
    <a:lvl8pPr marL="3200400" algn="l" defTabSz="914400" rtl="0" eaLnBrk="1" latinLnBrk="0" hangingPunct="1">
      <a:defRPr sz="2000" kern="1200">
        <a:solidFill>
          <a:schemeClr val="tx1"/>
        </a:solidFill>
        <a:latin typeface="VNI-Times" pitchFamily="2" charset="0"/>
        <a:ea typeface="+mn-ea"/>
        <a:cs typeface="+mn-cs"/>
      </a:defRPr>
    </a:lvl8pPr>
    <a:lvl9pPr marL="3657600" algn="l" defTabSz="914400" rtl="0" eaLnBrk="1" latinLnBrk="0" hangingPunct="1">
      <a:defRPr sz="2000" kern="1200">
        <a:solidFill>
          <a:schemeClr val="tx1"/>
        </a:solidFill>
        <a:latin typeface="VNI-Times" pitchFamily="2"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60093"/>
    <a:srgbClr val="FF99CC"/>
    <a:srgbClr val="006600"/>
    <a:srgbClr val="003399"/>
    <a:srgbClr val="DDDDDD"/>
    <a:srgbClr val="000099"/>
    <a:srgbClr val="6699FF"/>
    <a:srgbClr val="6666FF"/>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inimized">
    <p:restoredLeft sz="4321" autoAdjust="0"/>
    <p:restoredTop sz="92978" autoAdjust="0"/>
  </p:normalViewPr>
  <p:slideViewPr>
    <p:cSldViewPr>
      <p:cViewPr>
        <p:scale>
          <a:sx n="75" d="100"/>
          <a:sy n="75" d="100"/>
        </p:scale>
        <p:origin x="-1340" y="116"/>
      </p:cViewPr>
      <p:guideLst>
        <p:guide orient="horz" pos="2160"/>
        <p:guide pos="2880"/>
      </p:guideLst>
    </p:cSldViewPr>
  </p:slideViewPr>
  <p:outlineViewPr>
    <p:cViewPr>
      <p:scale>
        <a:sx n="25" d="100"/>
        <a:sy n="25" d="100"/>
      </p:scale>
      <p:origin x="0" y="0"/>
    </p:cViewPr>
    <p:sldLst>
      <p:sld r:id="rId1" collapse="1"/>
    </p:sldLst>
  </p:outlineViewPr>
  <p:notesTextViewPr>
    <p:cViewPr>
      <p:scale>
        <a:sx n="100" d="100"/>
        <a:sy n="100" d="100"/>
      </p:scale>
      <p:origin x="0" y="0"/>
    </p:cViewPr>
  </p:notesTextViewPr>
  <p:sorterViewPr>
    <p:cViewPr>
      <p:scale>
        <a:sx n="66" d="100"/>
        <a:sy n="66" d="100"/>
      </p:scale>
      <p:origin x="0" y="22062"/>
    </p:cViewPr>
  </p:sorterViewPr>
  <p:notesViewPr>
    <p:cSldViewPr>
      <p:cViewPr>
        <p:scale>
          <a:sx n="100" d="100"/>
          <a:sy n="100" d="100"/>
        </p:scale>
        <p:origin x="-1656" y="948"/>
      </p:cViewPr>
      <p:guideLst>
        <p:guide orient="horz" pos="3124"/>
        <p:guide pos="2136"/>
      </p:guideLst>
    </p:cSldViewPr>
  </p:notesViewPr>
  <p:gridSpacing cx="78028800" cy="780288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11" Type="http://schemas.openxmlformats.org/officeDocument/2006/relationships/slide" Target="slides/slide210.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slide" Target="slides/slide170.xml"/><Relationship Id="rId176" Type="http://schemas.openxmlformats.org/officeDocument/2006/relationships/slide" Target="slides/slide175.xml"/><Relationship Id="rId192" Type="http://schemas.openxmlformats.org/officeDocument/2006/relationships/slide" Target="slides/slide191.xml"/><Relationship Id="rId197" Type="http://schemas.openxmlformats.org/officeDocument/2006/relationships/slide" Target="slides/slide196.xml"/><Relationship Id="rId206" Type="http://schemas.openxmlformats.org/officeDocument/2006/relationships/slide" Target="slides/slide205.xml"/><Relationship Id="rId201" Type="http://schemas.openxmlformats.org/officeDocument/2006/relationships/slide" Target="slides/slide200.xml"/><Relationship Id="rId222" Type="http://schemas.openxmlformats.org/officeDocument/2006/relationships/theme" Target="theme/theme1.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82" Type="http://schemas.openxmlformats.org/officeDocument/2006/relationships/slide" Target="slides/slide181.xml"/><Relationship Id="rId187" Type="http://schemas.openxmlformats.org/officeDocument/2006/relationships/slide" Target="slides/slide186.xml"/><Relationship Id="rId217" Type="http://schemas.openxmlformats.org/officeDocument/2006/relationships/slide" Target="slides/slide216.xml"/><Relationship Id="rId1" Type="http://schemas.openxmlformats.org/officeDocument/2006/relationships/slideMaster" Target="slideMasters/slideMaster1.xml"/><Relationship Id="rId6" Type="http://schemas.openxmlformats.org/officeDocument/2006/relationships/slide" Target="slides/slide5.xml"/><Relationship Id="rId212" Type="http://schemas.openxmlformats.org/officeDocument/2006/relationships/slide" Target="slides/slide211.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172" Type="http://schemas.openxmlformats.org/officeDocument/2006/relationships/slide" Target="slides/slide171.xml"/><Relationship Id="rId193" Type="http://schemas.openxmlformats.org/officeDocument/2006/relationships/slide" Target="slides/slide192.xml"/><Relationship Id="rId202" Type="http://schemas.openxmlformats.org/officeDocument/2006/relationships/slide" Target="slides/slide201.xml"/><Relationship Id="rId207" Type="http://schemas.openxmlformats.org/officeDocument/2006/relationships/slide" Target="slides/slide206.xml"/><Relationship Id="rId223" Type="http://schemas.openxmlformats.org/officeDocument/2006/relationships/tableStyles" Target="tableStyle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13" Type="http://schemas.openxmlformats.org/officeDocument/2006/relationships/slide" Target="slides/slide212.xml"/><Relationship Id="rId218" Type="http://schemas.openxmlformats.org/officeDocument/2006/relationships/notesMaster" Target="notesMasters/notesMaster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slide" Target="slides/slide202.xml"/><Relationship Id="rId208" Type="http://schemas.openxmlformats.org/officeDocument/2006/relationships/slide" Target="slides/slide207.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219" Type="http://schemas.openxmlformats.org/officeDocument/2006/relationships/handoutMaster" Target="handoutMasters/handoutMaster1.xml"/><Relationship Id="rId3" Type="http://schemas.openxmlformats.org/officeDocument/2006/relationships/slide" Target="slides/slide2.xml"/><Relationship Id="rId214" Type="http://schemas.openxmlformats.org/officeDocument/2006/relationships/slide" Target="slides/slide213.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presProps" Target="pres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viewProps" Target="viewProps.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s>
</file>

<file path=ppt/_rels/viewProps.xml.rels><?xml version="1.0" encoding="UTF-8" standalone="yes"?>
<Relationships xmlns="http://schemas.openxmlformats.org/package/2006/relationships"><Relationship Id="rId1" Type="http://schemas.openxmlformats.org/officeDocument/2006/relationships/slide" Target="slides/slid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0.wmf"/></Relationships>
</file>

<file path=ppt/drawings/_rels/vmlDrawing10.vml.rels><?xml version="1.0" encoding="UTF-8" standalone="yes"?>
<Relationships xmlns="http://schemas.openxmlformats.org/package/2006/relationships"><Relationship Id="rId8" Type="http://schemas.openxmlformats.org/officeDocument/2006/relationships/image" Target="../media/image88.wmf"/><Relationship Id="rId3" Type="http://schemas.openxmlformats.org/officeDocument/2006/relationships/image" Target="../media/image83.wmf"/><Relationship Id="rId7" Type="http://schemas.openxmlformats.org/officeDocument/2006/relationships/image" Target="../media/image87.wmf"/><Relationship Id="rId2" Type="http://schemas.openxmlformats.org/officeDocument/2006/relationships/image" Target="../media/image82.wmf"/><Relationship Id="rId1" Type="http://schemas.openxmlformats.org/officeDocument/2006/relationships/image" Target="../media/image81.wmf"/><Relationship Id="rId6" Type="http://schemas.openxmlformats.org/officeDocument/2006/relationships/image" Target="../media/image86.wmf"/><Relationship Id="rId11" Type="http://schemas.openxmlformats.org/officeDocument/2006/relationships/image" Target="../media/image91.wmf"/><Relationship Id="rId5" Type="http://schemas.openxmlformats.org/officeDocument/2006/relationships/image" Target="../media/image85.wmf"/><Relationship Id="rId10" Type="http://schemas.openxmlformats.org/officeDocument/2006/relationships/image" Target="../media/image90.wmf"/><Relationship Id="rId4" Type="http://schemas.openxmlformats.org/officeDocument/2006/relationships/image" Target="../media/image84.wmf"/><Relationship Id="rId9" Type="http://schemas.openxmlformats.org/officeDocument/2006/relationships/image" Target="../media/image89.wmf"/></Relationships>
</file>

<file path=ppt/drawings/_rels/vmlDrawing100.vml.rels><?xml version="1.0" encoding="UTF-8" standalone="yes"?>
<Relationships xmlns="http://schemas.openxmlformats.org/package/2006/relationships"><Relationship Id="rId3" Type="http://schemas.openxmlformats.org/officeDocument/2006/relationships/image" Target="../media/image463.wmf"/><Relationship Id="rId2" Type="http://schemas.openxmlformats.org/officeDocument/2006/relationships/image" Target="../media/image462.wmf"/><Relationship Id="rId1" Type="http://schemas.openxmlformats.org/officeDocument/2006/relationships/image" Target="../media/image461.wmf"/></Relationships>
</file>

<file path=ppt/drawings/_rels/vmlDrawing101.vml.rels><?xml version="1.0" encoding="UTF-8" standalone="yes"?>
<Relationships xmlns="http://schemas.openxmlformats.org/package/2006/relationships"><Relationship Id="rId3" Type="http://schemas.openxmlformats.org/officeDocument/2006/relationships/image" Target="../media/image466.wmf"/><Relationship Id="rId2" Type="http://schemas.openxmlformats.org/officeDocument/2006/relationships/image" Target="../media/image465.wmf"/><Relationship Id="rId1" Type="http://schemas.openxmlformats.org/officeDocument/2006/relationships/image" Target="../media/image464.wmf"/><Relationship Id="rId4" Type="http://schemas.openxmlformats.org/officeDocument/2006/relationships/image" Target="../media/image467.wmf"/></Relationships>
</file>

<file path=ppt/drawings/_rels/vmlDrawing102.vml.rels><?xml version="1.0" encoding="UTF-8" standalone="yes"?>
<Relationships xmlns="http://schemas.openxmlformats.org/package/2006/relationships"><Relationship Id="rId3" Type="http://schemas.openxmlformats.org/officeDocument/2006/relationships/image" Target="../media/image470.wmf"/><Relationship Id="rId2" Type="http://schemas.openxmlformats.org/officeDocument/2006/relationships/image" Target="../media/image469.wmf"/><Relationship Id="rId1" Type="http://schemas.openxmlformats.org/officeDocument/2006/relationships/image" Target="../media/image468.wmf"/><Relationship Id="rId4" Type="http://schemas.openxmlformats.org/officeDocument/2006/relationships/image" Target="../media/image471.wmf"/></Relationships>
</file>

<file path=ppt/drawings/_rels/vmlDrawing103.vml.rels><?xml version="1.0" encoding="UTF-8" standalone="yes"?>
<Relationships xmlns="http://schemas.openxmlformats.org/package/2006/relationships"><Relationship Id="rId3" Type="http://schemas.openxmlformats.org/officeDocument/2006/relationships/image" Target="../media/image474.wmf"/><Relationship Id="rId2" Type="http://schemas.openxmlformats.org/officeDocument/2006/relationships/image" Target="../media/image473.wmf"/><Relationship Id="rId1" Type="http://schemas.openxmlformats.org/officeDocument/2006/relationships/image" Target="../media/image472.wmf"/><Relationship Id="rId4" Type="http://schemas.openxmlformats.org/officeDocument/2006/relationships/image" Target="../media/image206.wmf"/></Relationships>
</file>

<file path=ppt/drawings/_rels/vmlDrawing104.vml.rels><?xml version="1.0" encoding="UTF-8" standalone="yes"?>
<Relationships xmlns="http://schemas.openxmlformats.org/package/2006/relationships"><Relationship Id="rId3" Type="http://schemas.openxmlformats.org/officeDocument/2006/relationships/image" Target="../media/image477.wmf"/><Relationship Id="rId2" Type="http://schemas.openxmlformats.org/officeDocument/2006/relationships/image" Target="../media/image476.wmf"/><Relationship Id="rId1" Type="http://schemas.openxmlformats.org/officeDocument/2006/relationships/image" Target="../media/image475.wmf"/></Relationships>
</file>

<file path=ppt/drawings/_rels/vmlDrawing105.vml.rels><?xml version="1.0" encoding="UTF-8" standalone="yes"?>
<Relationships xmlns="http://schemas.openxmlformats.org/package/2006/relationships"><Relationship Id="rId2" Type="http://schemas.openxmlformats.org/officeDocument/2006/relationships/image" Target="../media/image479.wmf"/><Relationship Id="rId1" Type="http://schemas.openxmlformats.org/officeDocument/2006/relationships/image" Target="../media/image478.wmf"/></Relationships>
</file>

<file path=ppt/drawings/_rels/vmlDrawing106.vml.rels><?xml version="1.0" encoding="UTF-8" standalone="yes"?>
<Relationships xmlns="http://schemas.openxmlformats.org/package/2006/relationships"><Relationship Id="rId1" Type="http://schemas.openxmlformats.org/officeDocument/2006/relationships/image" Target="../media/image480.wmf"/></Relationships>
</file>

<file path=ppt/drawings/_rels/vmlDrawing107.vml.rels><?xml version="1.0" encoding="UTF-8" standalone="yes"?>
<Relationships xmlns="http://schemas.openxmlformats.org/package/2006/relationships"><Relationship Id="rId1" Type="http://schemas.openxmlformats.org/officeDocument/2006/relationships/image" Target="../media/image481.wmf"/></Relationships>
</file>

<file path=ppt/drawings/_rels/vmlDrawing108.vml.rels><?xml version="1.0" encoding="UTF-8" standalone="yes"?>
<Relationships xmlns="http://schemas.openxmlformats.org/package/2006/relationships"><Relationship Id="rId8" Type="http://schemas.openxmlformats.org/officeDocument/2006/relationships/image" Target="../media/image498.wmf"/><Relationship Id="rId3" Type="http://schemas.openxmlformats.org/officeDocument/2006/relationships/image" Target="../media/image493.wmf"/><Relationship Id="rId7" Type="http://schemas.openxmlformats.org/officeDocument/2006/relationships/image" Target="../media/image497.wmf"/><Relationship Id="rId2" Type="http://schemas.openxmlformats.org/officeDocument/2006/relationships/image" Target="../media/image492.wmf"/><Relationship Id="rId1" Type="http://schemas.openxmlformats.org/officeDocument/2006/relationships/image" Target="../media/image491.wmf"/><Relationship Id="rId6" Type="http://schemas.openxmlformats.org/officeDocument/2006/relationships/image" Target="../media/image496.wmf"/><Relationship Id="rId5" Type="http://schemas.openxmlformats.org/officeDocument/2006/relationships/image" Target="../media/image495.wmf"/><Relationship Id="rId10" Type="http://schemas.openxmlformats.org/officeDocument/2006/relationships/image" Target="../media/image500.wmf"/><Relationship Id="rId4" Type="http://schemas.openxmlformats.org/officeDocument/2006/relationships/image" Target="../media/image494.wmf"/><Relationship Id="rId9" Type="http://schemas.openxmlformats.org/officeDocument/2006/relationships/image" Target="../media/image499.wmf"/></Relationships>
</file>

<file path=ppt/drawings/_rels/vmlDrawing109.vml.rels><?xml version="1.0" encoding="UTF-8" standalone="yes"?>
<Relationships xmlns="http://schemas.openxmlformats.org/package/2006/relationships"><Relationship Id="rId3" Type="http://schemas.openxmlformats.org/officeDocument/2006/relationships/image" Target="../media/image503.wmf"/><Relationship Id="rId2" Type="http://schemas.openxmlformats.org/officeDocument/2006/relationships/image" Target="../media/image502.wmf"/><Relationship Id="rId1" Type="http://schemas.openxmlformats.org/officeDocument/2006/relationships/image" Target="../media/image501.wmf"/><Relationship Id="rId5" Type="http://schemas.openxmlformats.org/officeDocument/2006/relationships/image" Target="../media/image505.wmf"/><Relationship Id="rId4" Type="http://schemas.openxmlformats.org/officeDocument/2006/relationships/image" Target="../media/image504.w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93.wmf"/><Relationship Id="rId2" Type="http://schemas.openxmlformats.org/officeDocument/2006/relationships/image" Target="../media/image81.wmf"/><Relationship Id="rId1" Type="http://schemas.openxmlformats.org/officeDocument/2006/relationships/image" Target="../media/image92.wmf"/><Relationship Id="rId4" Type="http://schemas.openxmlformats.org/officeDocument/2006/relationships/image" Target="../media/image94.wmf"/></Relationships>
</file>

<file path=ppt/drawings/_rels/vmlDrawing110.vml.rels><?xml version="1.0" encoding="UTF-8" standalone="yes"?>
<Relationships xmlns="http://schemas.openxmlformats.org/package/2006/relationships"><Relationship Id="rId3" Type="http://schemas.openxmlformats.org/officeDocument/2006/relationships/image" Target="../media/image507.wmf"/><Relationship Id="rId2" Type="http://schemas.openxmlformats.org/officeDocument/2006/relationships/image" Target="../media/image504.wmf"/><Relationship Id="rId1" Type="http://schemas.openxmlformats.org/officeDocument/2006/relationships/image" Target="../media/image506.wmf"/></Relationships>
</file>

<file path=ppt/drawings/_rels/vmlDrawing111.vml.rels><?xml version="1.0" encoding="UTF-8" standalone="yes"?>
<Relationships xmlns="http://schemas.openxmlformats.org/package/2006/relationships"><Relationship Id="rId3" Type="http://schemas.openxmlformats.org/officeDocument/2006/relationships/image" Target="../media/image510.wmf"/><Relationship Id="rId2" Type="http://schemas.openxmlformats.org/officeDocument/2006/relationships/image" Target="../media/image509.wmf"/><Relationship Id="rId1" Type="http://schemas.openxmlformats.org/officeDocument/2006/relationships/image" Target="../media/image508.wmf"/><Relationship Id="rId5" Type="http://schemas.openxmlformats.org/officeDocument/2006/relationships/image" Target="../media/image512.wmf"/><Relationship Id="rId4" Type="http://schemas.openxmlformats.org/officeDocument/2006/relationships/image" Target="../media/image511.wmf"/></Relationships>
</file>

<file path=ppt/drawings/_rels/vmlDrawing112.vml.rels><?xml version="1.0" encoding="UTF-8" standalone="yes"?>
<Relationships xmlns="http://schemas.openxmlformats.org/package/2006/relationships"><Relationship Id="rId3" Type="http://schemas.openxmlformats.org/officeDocument/2006/relationships/image" Target="../media/image515.wmf"/><Relationship Id="rId2" Type="http://schemas.openxmlformats.org/officeDocument/2006/relationships/image" Target="../media/image514.wmf"/><Relationship Id="rId1" Type="http://schemas.openxmlformats.org/officeDocument/2006/relationships/image" Target="../media/image513.wmf"/><Relationship Id="rId4" Type="http://schemas.openxmlformats.org/officeDocument/2006/relationships/image" Target="../media/image516.wmf"/></Relationships>
</file>

<file path=ppt/drawings/_rels/vmlDrawing113.vml.rels><?xml version="1.0" encoding="UTF-8" standalone="yes"?>
<Relationships xmlns="http://schemas.openxmlformats.org/package/2006/relationships"><Relationship Id="rId1" Type="http://schemas.openxmlformats.org/officeDocument/2006/relationships/image" Target="../media/image517.wmf"/></Relationships>
</file>

<file path=ppt/drawings/_rels/vmlDrawing114.vml.rels><?xml version="1.0" encoding="UTF-8" standalone="yes"?>
<Relationships xmlns="http://schemas.openxmlformats.org/package/2006/relationships"><Relationship Id="rId3" Type="http://schemas.openxmlformats.org/officeDocument/2006/relationships/image" Target="../media/image520.wmf"/><Relationship Id="rId2" Type="http://schemas.openxmlformats.org/officeDocument/2006/relationships/image" Target="../media/image519.wmf"/><Relationship Id="rId1" Type="http://schemas.openxmlformats.org/officeDocument/2006/relationships/image" Target="../media/image518.wmf"/><Relationship Id="rId5" Type="http://schemas.openxmlformats.org/officeDocument/2006/relationships/image" Target="../media/image522.wmf"/><Relationship Id="rId4" Type="http://schemas.openxmlformats.org/officeDocument/2006/relationships/image" Target="../media/image521.wmf"/></Relationships>
</file>

<file path=ppt/drawings/_rels/vmlDrawing115.vml.rels><?xml version="1.0" encoding="UTF-8" standalone="yes"?>
<Relationships xmlns="http://schemas.openxmlformats.org/package/2006/relationships"><Relationship Id="rId3" Type="http://schemas.openxmlformats.org/officeDocument/2006/relationships/image" Target="../media/image525.wmf"/><Relationship Id="rId2" Type="http://schemas.openxmlformats.org/officeDocument/2006/relationships/image" Target="../media/image524.wmf"/><Relationship Id="rId1" Type="http://schemas.openxmlformats.org/officeDocument/2006/relationships/image" Target="../media/image523.wmf"/><Relationship Id="rId4" Type="http://schemas.openxmlformats.org/officeDocument/2006/relationships/image" Target="../media/image504.wmf"/></Relationships>
</file>

<file path=ppt/drawings/_rels/vmlDrawing116.vml.rels><?xml version="1.0" encoding="UTF-8" standalone="yes"?>
<Relationships xmlns="http://schemas.openxmlformats.org/package/2006/relationships"><Relationship Id="rId3" Type="http://schemas.openxmlformats.org/officeDocument/2006/relationships/image" Target="../media/image528.wmf"/><Relationship Id="rId2" Type="http://schemas.openxmlformats.org/officeDocument/2006/relationships/image" Target="../media/image527.wmf"/><Relationship Id="rId1" Type="http://schemas.openxmlformats.org/officeDocument/2006/relationships/image" Target="../media/image526.wmf"/><Relationship Id="rId6" Type="http://schemas.openxmlformats.org/officeDocument/2006/relationships/image" Target="../media/image530.wmf"/><Relationship Id="rId5" Type="http://schemas.openxmlformats.org/officeDocument/2006/relationships/image" Target="../media/image529.wmf"/><Relationship Id="rId4" Type="http://schemas.openxmlformats.org/officeDocument/2006/relationships/image" Target="../media/image491.wmf"/></Relationships>
</file>

<file path=ppt/drawings/_rels/vmlDrawing117.vml.rels><?xml version="1.0" encoding="UTF-8" standalone="yes"?>
<Relationships xmlns="http://schemas.openxmlformats.org/package/2006/relationships"><Relationship Id="rId3" Type="http://schemas.openxmlformats.org/officeDocument/2006/relationships/image" Target="../media/image533.wmf"/><Relationship Id="rId2" Type="http://schemas.openxmlformats.org/officeDocument/2006/relationships/image" Target="../media/image532.wmf"/><Relationship Id="rId1" Type="http://schemas.openxmlformats.org/officeDocument/2006/relationships/image" Target="../media/image531.wmf"/><Relationship Id="rId5" Type="http://schemas.openxmlformats.org/officeDocument/2006/relationships/image" Target="../media/image535.wmf"/><Relationship Id="rId4" Type="http://schemas.openxmlformats.org/officeDocument/2006/relationships/image" Target="../media/image534.wmf"/></Relationships>
</file>

<file path=ppt/drawings/_rels/vmlDrawing118.vml.rels><?xml version="1.0" encoding="UTF-8" standalone="yes"?>
<Relationships xmlns="http://schemas.openxmlformats.org/package/2006/relationships"><Relationship Id="rId3" Type="http://schemas.openxmlformats.org/officeDocument/2006/relationships/image" Target="../media/image538.wmf"/><Relationship Id="rId2" Type="http://schemas.openxmlformats.org/officeDocument/2006/relationships/image" Target="../media/image537.wmf"/><Relationship Id="rId1" Type="http://schemas.openxmlformats.org/officeDocument/2006/relationships/image" Target="../media/image536.wmf"/></Relationships>
</file>

<file path=ppt/drawings/_rels/vmlDrawing119.vml.rels><?xml version="1.0" encoding="UTF-8" standalone="yes"?>
<Relationships xmlns="http://schemas.openxmlformats.org/package/2006/relationships"><Relationship Id="rId3" Type="http://schemas.openxmlformats.org/officeDocument/2006/relationships/image" Target="../media/image541.wmf"/><Relationship Id="rId2" Type="http://schemas.openxmlformats.org/officeDocument/2006/relationships/image" Target="../media/image540.wmf"/><Relationship Id="rId1" Type="http://schemas.openxmlformats.org/officeDocument/2006/relationships/image" Target="../media/image539.wmf"/></Relationships>
</file>

<file path=ppt/drawings/_rels/vmlDrawing12.vml.rels><?xml version="1.0" encoding="UTF-8" standalone="yes"?>
<Relationships xmlns="http://schemas.openxmlformats.org/package/2006/relationships"><Relationship Id="rId3" Type="http://schemas.openxmlformats.org/officeDocument/2006/relationships/image" Target="../media/image97.wmf"/><Relationship Id="rId2" Type="http://schemas.openxmlformats.org/officeDocument/2006/relationships/image" Target="../media/image96.wmf"/><Relationship Id="rId1" Type="http://schemas.openxmlformats.org/officeDocument/2006/relationships/image" Target="../media/image95.wmf"/><Relationship Id="rId6" Type="http://schemas.openxmlformats.org/officeDocument/2006/relationships/image" Target="../media/image100.wmf"/><Relationship Id="rId5" Type="http://schemas.openxmlformats.org/officeDocument/2006/relationships/image" Target="../media/image99.wmf"/><Relationship Id="rId4" Type="http://schemas.openxmlformats.org/officeDocument/2006/relationships/image" Target="../media/image98.wmf"/></Relationships>
</file>

<file path=ppt/drawings/_rels/vmlDrawing120.vml.rels><?xml version="1.0" encoding="UTF-8" standalone="yes"?>
<Relationships xmlns="http://schemas.openxmlformats.org/package/2006/relationships"><Relationship Id="rId8" Type="http://schemas.openxmlformats.org/officeDocument/2006/relationships/image" Target="../media/image548.wmf"/><Relationship Id="rId3" Type="http://schemas.openxmlformats.org/officeDocument/2006/relationships/image" Target="../media/image491.wmf"/><Relationship Id="rId7" Type="http://schemas.openxmlformats.org/officeDocument/2006/relationships/image" Target="../media/image547.wmf"/><Relationship Id="rId2" Type="http://schemas.openxmlformats.org/officeDocument/2006/relationships/image" Target="../media/image543.wmf"/><Relationship Id="rId1" Type="http://schemas.openxmlformats.org/officeDocument/2006/relationships/image" Target="../media/image542.wmf"/><Relationship Id="rId6" Type="http://schemas.openxmlformats.org/officeDocument/2006/relationships/image" Target="../media/image546.wmf"/><Relationship Id="rId5" Type="http://schemas.openxmlformats.org/officeDocument/2006/relationships/image" Target="../media/image545.wmf"/><Relationship Id="rId4" Type="http://schemas.openxmlformats.org/officeDocument/2006/relationships/image" Target="../media/image544.wmf"/></Relationships>
</file>

<file path=ppt/drawings/_rels/vmlDrawing121.vml.rels><?xml version="1.0" encoding="UTF-8" standalone="yes"?>
<Relationships xmlns="http://schemas.openxmlformats.org/package/2006/relationships"><Relationship Id="rId2" Type="http://schemas.openxmlformats.org/officeDocument/2006/relationships/image" Target="../media/image550.wmf"/><Relationship Id="rId1" Type="http://schemas.openxmlformats.org/officeDocument/2006/relationships/image" Target="../media/image549.wmf"/></Relationships>
</file>

<file path=ppt/drawings/_rels/vmlDrawing122.vml.rels><?xml version="1.0" encoding="UTF-8" standalone="yes"?>
<Relationships xmlns="http://schemas.openxmlformats.org/package/2006/relationships"><Relationship Id="rId1" Type="http://schemas.openxmlformats.org/officeDocument/2006/relationships/image" Target="../media/image551.wmf"/></Relationships>
</file>

<file path=ppt/drawings/_rels/vmlDrawing123.vml.rels><?xml version="1.0" encoding="UTF-8" standalone="yes"?>
<Relationships xmlns="http://schemas.openxmlformats.org/package/2006/relationships"><Relationship Id="rId3" Type="http://schemas.openxmlformats.org/officeDocument/2006/relationships/image" Target="../media/image554.wmf"/><Relationship Id="rId2" Type="http://schemas.openxmlformats.org/officeDocument/2006/relationships/image" Target="../media/image553.wmf"/><Relationship Id="rId1" Type="http://schemas.openxmlformats.org/officeDocument/2006/relationships/image" Target="../media/image552.wmf"/><Relationship Id="rId4" Type="http://schemas.openxmlformats.org/officeDocument/2006/relationships/image" Target="../media/image504.wmf"/></Relationships>
</file>

<file path=ppt/drawings/_rels/vmlDrawing124.vml.rels><?xml version="1.0" encoding="UTF-8" standalone="yes"?>
<Relationships xmlns="http://schemas.openxmlformats.org/package/2006/relationships"><Relationship Id="rId2" Type="http://schemas.openxmlformats.org/officeDocument/2006/relationships/image" Target="../media/image556.wmf"/><Relationship Id="rId1" Type="http://schemas.openxmlformats.org/officeDocument/2006/relationships/image" Target="../media/image555.wmf"/></Relationships>
</file>

<file path=ppt/drawings/_rels/vmlDrawing125.vml.rels><?xml version="1.0" encoding="UTF-8" standalone="yes"?>
<Relationships xmlns="http://schemas.openxmlformats.org/package/2006/relationships"><Relationship Id="rId2" Type="http://schemas.openxmlformats.org/officeDocument/2006/relationships/image" Target="../media/image558.wmf"/><Relationship Id="rId1" Type="http://schemas.openxmlformats.org/officeDocument/2006/relationships/image" Target="../media/image557.wmf"/></Relationships>
</file>

<file path=ppt/drawings/_rels/vmlDrawing126.vml.rels><?xml version="1.0" encoding="UTF-8" standalone="yes"?>
<Relationships xmlns="http://schemas.openxmlformats.org/package/2006/relationships"><Relationship Id="rId3" Type="http://schemas.openxmlformats.org/officeDocument/2006/relationships/image" Target="../media/image561.wmf"/><Relationship Id="rId2" Type="http://schemas.openxmlformats.org/officeDocument/2006/relationships/image" Target="../media/image560.wmf"/><Relationship Id="rId1" Type="http://schemas.openxmlformats.org/officeDocument/2006/relationships/image" Target="../media/image559.wmf"/><Relationship Id="rId5" Type="http://schemas.openxmlformats.org/officeDocument/2006/relationships/image" Target="../media/image563.wmf"/><Relationship Id="rId4" Type="http://schemas.openxmlformats.org/officeDocument/2006/relationships/image" Target="../media/image562.wmf"/></Relationships>
</file>

<file path=ppt/drawings/_rels/vmlDrawing127.vml.rels><?xml version="1.0" encoding="UTF-8" standalone="yes"?>
<Relationships xmlns="http://schemas.openxmlformats.org/package/2006/relationships"><Relationship Id="rId1" Type="http://schemas.openxmlformats.org/officeDocument/2006/relationships/image" Target="../media/image564.wmf"/></Relationships>
</file>

<file path=ppt/drawings/_rels/vmlDrawing128.vml.rels><?xml version="1.0" encoding="UTF-8" standalone="yes"?>
<Relationships xmlns="http://schemas.openxmlformats.org/package/2006/relationships"><Relationship Id="rId3" Type="http://schemas.openxmlformats.org/officeDocument/2006/relationships/image" Target="../media/image567.wmf"/><Relationship Id="rId2" Type="http://schemas.openxmlformats.org/officeDocument/2006/relationships/image" Target="../media/image566.wmf"/><Relationship Id="rId1" Type="http://schemas.openxmlformats.org/officeDocument/2006/relationships/image" Target="../media/image565.wmf"/><Relationship Id="rId5" Type="http://schemas.openxmlformats.org/officeDocument/2006/relationships/image" Target="../media/image504.wmf"/><Relationship Id="rId4" Type="http://schemas.openxmlformats.org/officeDocument/2006/relationships/image" Target="../media/image568.wmf"/></Relationships>
</file>

<file path=ppt/drawings/_rels/vmlDrawing129.vml.rels><?xml version="1.0" encoding="UTF-8" standalone="yes"?>
<Relationships xmlns="http://schemas.openxmlformats.org/package/2006/relationships"><Relationship Id="rId3" Type="http://schemas.openxmlformats.org/officeDocument/2006/relationships/image" Target="../media/image571.wmf"/><Relationship Id="rId2" Type="http://schemas.openxmlformats.org/officeDocument/2006/relationships/image" Target="../media/image570.wmf"/><Relationship Id="rId1" Type="http://schemas.openxmlformats.org/officeDocument/2006/relationships/image" Target="../media/image569.wmf"/></Relationships>
</file>

<file path=ppt/drawings/_rels/vmlDrawing13.vml.rels><?xml version="1.0" encoding="UTF-8" standalone="yes"?>
<Relationships xmlns="http://schemas.openxmlformats.org/package/2006/relationships"><Relationship Id="rId3" Type="http://schemas.openxmlformats.org/officeDocument/2006/relationships/image" Target="../media/image103.wmf"/><Relationship Id="rId2" Type="http://schemas.openxmlformats.org/officeDocument/2006/relationships/image" Target="../media/image102.wmf"/><Relationship Id="rId1" Type="http://schemas.openxmlformats.org/officeDocument/2006/relationships/image" Target="../media/image101.wmf"/><Relationship Id="rId6" Type="http://schemas.openxmlformats.org/officeDocument/2006/relationships/image" Target="../media/image106.wmf"/><Relationship Id="rId5" Type="http://schemas.openxmlformats.org/officeDocument/2006/relationships/image" Target="../media/image105.wmf"/><Relationship Id="rId4" Type="http://schemas.openxmlformats.org/officeDocument/2006/relationships/image" Target="../media/image104.wmf"/></Relationships>
</file>

<file path=ppt/drawings/_rels/vmlDrawing130.vml.rels><?xml version="1.0" encoding="UTF-8" standalone="yes"?>
<Relationships xmlns="http://schemas.openxmlformats.org/package/2006/relationships"><Relationship Id="rId2" Type="http://schemas.openxmlformats.org/officeDocument/2006/relationships/image" Target="../media/image573.wmf"/><Relationship Id="rId1" Type="http://schemas.openxmlformats.org/officeDocument/2006/relationships/image" Target="../media/image572.wmf"/></Relationships>
</file>

<file path=ppt/drawings/_rels/vmlDrawing131.vml.rels><?xml version="1.0" encoding="UTF-8" standalone="yes"?>
<Relationships xmlns="http://schemas.openxmlformats.org/package/2006/relationships"><Relationship Id="rId1" Type="http://schemas.openxmlformats.org/officeDocument/2006/relationships/image" Target="../media/image574.wmf"/></Relationships>
</file>

<file path=ppt/drawings/_rels/vmlDrawing132.vml.rels><?xml version="1.0" encoding="UTF-8" standalone="yes"?>
<Relationships xmlns="http://schemas.openxmlformats.org/package/2006/relationships"><Relationship Id="rId2" Type="http://schemas.openxmlformats.org/officeDocument/2006/relationships/image" Target="../media/image576.wmf"/><Relationship Id="rId1" Type="http://schemas.openxmlformats.org/officeDocument/2006/relationships/image" Target="../media/image575.wmf"/></Relationships>
</file>

<file path=ppt/drawings/_rels/vmlDrawing133.vml.rels><?xml version="1.0" encoding="UTF-8" standalone="yes"?>
<Relationships xmlns="http://schemas.openxmlformats.org/package/2006/relationships"><Relationship Id="rId2" Type="http://schemas.openxmlformats.org/officeDocument/2006/relationships/image" Target="../media/image578.wmf"/><Relationship Id="rId1" Type="http://schemas.openxmlformats.org/officeDocument/2006/relationships/image" Target="../media/image577.wmf"/></Relationships>
</file>

<file path=ppt/drawings/_rels/vmlDrawing134.vml.rels><?xml version="1.0" encoding="UTF-8" standalone="yes"?>
<Relationships xmlns="http://schemas.openxmlformats.org/package/2006/relationships"><Relationship Id="rId3" Type="http://schemas.openxmlformats.org/officeDocument/2006/relationships/image" Target="../media/image581.wmf"/><Relationship Id="rId2" Type="http://schemas.openxmlformats.org/officeDocument/2006/relationships/image" Target="../media/image580.wmf"/><Relationship Id="rId1" Type="http://schemas.openxmlformats.org/officeDocument/2006/relationships/image" Target="../media/image579.wmf"/></Relationships>
</file>

<file path=ppt/drawings/_rels/vmlDrawing135.vml.rels><?xml version="1.0" encoding="UTF-8" standalone="yes"?>
<Relationships xmlns="http://schemas.openxmlformats.org/package/2006/relationships"><Relationship Id="rId2" Type="http://schemas.openxmlformats.org/officeDocument/2006/relationships/image" Target="../media/image583.wmf"/><Relationship Id="rId1" Type="http://schemas.openxmlformats.org/officeDocument/2006/relationships/image" Target="../media/image582.wmf"/></Relationships>
</file>

<file path=ppt/drawings/_rels/vmlDrawing136.vml.rels><?xml version="1.0" encoding="UTF-8" standalone="yes"?>
<Relationships xmlns="http://schemas.openxmlformats.org/package/2006/relationships"><Relationship Id="rId3" Type="http://schemas.openxmlformats.org/officeDocument/2006/relationships/image" Target="../media/image586.wmf"/><Relationship Id="rId2" Type="http://schemas.openxmlformats.org/officeDocument/2006/relationships/image" Target="../media/image585.wmf"/><Relationship Id="rId1" Type="http://schemas.openxmlformats.org/officeDocument/2006/relationships/image" Target="../media/image584.wmf"/><Relationship Id="rId5" Type="http://schemas.openxmlformats.org/officeDocument/2006/relationships/image" Target="../media/image588.wmf"/><Relationship Id="rId4" Type="http://schemas.openxmlformats.org/officeDocument/2006/relationships/image" Target="../media/image587.wmf"/></Relationships>
</file>

<file path=ppt/drawings/_rels/vmlDrawing137.vml.rels><?xml version="1.0" encoding="UTF-8" standalone="yes"?>
<Relationships xmlns="http://schemas.openxmlformats.org/package/2006/relationships"><Relationship Id="rId1" Type="http://schemas.openxmlformats.org/officeDocument/2006/relationships/image" Target="../media/image589.wmf"/></Relationships>
</file>

<file path=ppt/drawings/_rels/vmlDrawing138.vml.rels><?xml version="1.0" encoding="UTF-8" standalone="yes"?>
<Relationships xmlns="http://schemas.openxmlformats.org/package/2006/relationships"><Relationship Id="rId3" Type="http://schemas.openxmlformats.org/officeDocument/2006/relationships/image" Target="../media/image592.wmf"/><Relationship Id="rId2" Type="http://schemas.openxmlformats.org/officeDocument/2006/relationships/image" Target="../media/image591.wmf"/><Relationship Id="rId1" Type="http://schemas.openxmlformats.org/officeDocument/2006/relationships/image" Target="../media/image590.wmf"/><Relationship Id="rId5" Type="http://schemas.openxmlformats.org/officeDocument/2006/relationships/image" Target="../media/image594.wmf"/><Relationship Id="rId4" Type="http://schemas.openxmlformats.org/officeDocument/2006/relationships/image" Target="../media/image593.wmf"/></Relationships>
</file>

<file path=ppt/drawings/_rels/vmlDrawing139.vml.rels><?xml version="1.0" encoding="UTF-8" standalone="yes"?>
<Relationships xmlns="http://schemas.openxmlformats.org/package/2006/relationships"><Relationship Id="rId3" Type="http://schemas.openxmlformats.org/officeDocument/2006/relationships/image" Target="../media/image597.wmf"/><Relationship Id="rId2" Type="http://schemas.openxmlformats.org/officeDocument/2006/relationships/image" Target="../media/image596.wmf"/><Relationship Id="rId1" Type="http://schemas.openxmlformats.org/officeDocument/2006/relationships/image" Target="../media/image595.wmf"/><Relationship Id="rId5" Type="http://schemas.openxmlformats.org/officeDocument/2006/relationships/image" Target="../media/image504.wmf"/><Relationship Id="rId4" Type="http://schemas.openxmlformats.org/officeDocument/2006/relationships/image" Target="../media/image598.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107.wmf"/></Relationships>
</file>

<file path=ppt/drawings/_rels/vmlDrawing140.vml.rels><?xml version="1.0" encoding="UTF-8" standalone="yes"?>
<Relationships xmlns="http://schemas.openxmlformats.org/package/2006/relationships"><Relationship Id="rId3" Type="http://schemas.openxmlformats.org/officeDocument/2006/relationships/image" Target="../media/image601.wmf"/><Relationship Id="rId2" Type="http://schemas.openxmlformats.org/officeDocument/2006/relationships/image" Target="../media/image600.wmf"/><Relationship Id="rId1" Type="http://schemas.openxmlformats.org/officeDocument/2006/relationships/image" Target="../media/image599.wmf"/><Relationship Id="rId6" Type="http://schemas.openxmlformats.org/officeDocument/2006/relationships/image" Target="../media/image604.wmf"/><Relationship Id="rId5" Type="http://schemas.openxmlformats.org/officeDocument/2006/relationships/image" Target="../media/image603.wmf"/><Relationship Id="rId4" Type="http://schemas.openxmlformats.org/officeDocument/2006/relationships/image" Target="../media/image602.wmf"/></Relationships>
</file>

<file path=ppt/drawings/_rels/vmlDrawing141.vml.rels><?xml version="1.0" encoding="UTF-8" standalone="yes"?>
<Relationships xmlns="http://schemas.openxmlformats.org/package/2006/relationships"><Relationship Id="rId3" Type="http://schemas.openxmlformats.org/officeDocument/2006/relationships/image" Target="../media/image607.wmf"/><Relationship Id="rId7" Type="http://schemas.openxmlformats.org/officeDocument/2006/relationships/image" Target="../media/image611.wmf"/><Relationship Id="rId2" Type="http://schemas.openxmlformats.org/officeDocument/2006/relationships/image" Target="../media/image606.wmf"/><Relationship Id="rId1" Type="http://schemas.openxmlformats.org/officeDocument/2006/relationships/image" Target="../media/image605.wmf"/><Relationship Id="rId6" Type="http://schemas.openxmlformats.org/officeDocument/2006/relationships/image" Target="../media/image610.wmf"/><Relationship Id="rId5" Type="http://schemas.openxmlformats.org/officeDocument/2006/relationships/image" Target="../media/image609.wmf"/><Relationship Id="rId4" Type="http://schemas.openxmlformats.org/officeDocument/2006/relationships/image" Target="../media/image608.wmf"/></Relationships>
</file>

<file path=ppt/drawings/_rels/vmlDrawing142.vml.rels><?xml version="1.0" encoding="UTF-8" standalone="yes"?>
<Relationships xmlns="http://schemas.openxmlformats.org/package/2006/relationships"><Relationship Id="rId3" Type="http://schemas.openxmlformats.org/officeDocument/2006/relationships/image" Target="../media/image504.wmf"/><Relationship Id="rId2" Type="http://schemas.openxmlformats.org/officeDocument/2006/relationships/image" Target="../media/image613.wmf"/><Relationship Id="rId1" Type="http://schemas.openxmlformats.org/officeDocument/2006/relationships/image" Target="../media/image612.wmf"/><Relationship Id="rId5" Type="http://schemas.openxmlformats.org/officeDocument/2006/relationships/image" Target="../media/image615.wmf"/><Relationship Id="rId4" Type="http://schemas.openxmlformats.org/officeDocument/2006/relationships/image" Target="../media/image614.wmf"/></Relationships>
</file>

<file path=ppt/drawings/_rels/vmlDrawing143.vml.rels><?xml version="1.0" encoding="UTF-8" standalone="yes"?>
<Relationships xmlns="http://schemas.openxmlformats.org/package/2006/relationships"><Relationship Id="rId1" Type="http://schemas.openxmlformats.org/officeDocument/2006/relationships/image" Target="../media/image616.wmf"/></Relationships>
</file>

<file path=ppt/drawings/_rels/vmlDrawing144.vml.rels><?xml version="1.0" encoding="UTF-8" standalone="yes"?>
<Relationships xmlns="http://schemas.openxmlformats.org/package/2006/relationships"><Relationship Id="rId3" Type="http://schemas.openxmlformats.org/officeDocument/2006/relationships/image" Target="../media/image619.wmf"/><Relationship Id="rId2" Type="http://schemas.openxmlformats.org/officeDocument/2006/relationships/image" Target="../media/image618.wmf"/><Relationship Id="rId1" Type="http://schemas.openxmlformats.org/officeDocument/2006/relationships/image" Target="../media/image617.wmf"/><Relationship Id="rId4" Type="http://schemas.openxmlformats.org/officeDocument/2006/relationships/image" Target="../media/image620.wmf"/></Relationships>
</file>

<file path=ppt/drawings/_rels/vmlDrawing15.vml.rels><?xml version="1.0" encoding="UTF-8" standalone="yes"?>
<Relationships xmlns="http://schemas.openxmlformats.org/package/2006/relationships"><Relationship Id="rId3" Type="http://schemas.openxmlformats.org/officeDocument/2006/relationships/image" Target="../media/image110.wmf"/><Relationship Id="rId2" Type="http://schemas.openxmlformats.org/officeDocument/2006/relationships/image" Target="../media/image109.wmf"/><Relationship Id="rId1" Type="http://schemas.openxmlformats.org/officeDocument/2006/relationships/image" Target="../media/image108.wmf"/><Relationship Id="rId5" Type="http://schemas.openxmlformats.org/officeDocument/2006/relationships/image" Target="../media/image112.wmf"/><Relationship Id="rId4" Type="http://schemas.openxmlformats.org/officeDocument/2006/relationships/image" Target="../media/image111.wmf"/></Relationships>
</file>

<file path=ppt/drawings/_rels/vmlDrawing16.vml.rels><?xml version="1.0" encoding="UTF-8" standalone="yes"?>
<Relationships xmlns="http://schemas.openxmlformats.org/package/2006/relationships"><Relationship Id="rId3" Type="http://schemas.openxmlformats.org/officeDocument/2006/relationships/image" Target="../media/image115.wmf"/><Relationship Id="rId2" Type="http://schemas.openxmlformats.org/officeDocument/2006/relationships/image" Target="../media/image114.wmf"/><Relationship Id="rId1" Type="http://schemas.openxmlformats.org/officeDocument/2006/relationships/image" Target="../media/image113.wmf"/><Relationship Id="rId4" Type="http://schemas.openxmlformats.org/officeDocument/2006/relationships/image" Target="../media/image116.wmf"/></Relationships>
</file>

<file path=ppt/drawings/_rels/vmlDrawing17.vml.rels><?xml version="1.0" encoding="UTF-8" standalone="yes"?>
<Relationships xmlns="http://schemas.openxmlformats.org/package/2006/relationships"><Relationship Id="rId3" Type="http://schemas.openxmlformats.org/officeDocument/2006/relationships/image" Target="../media/image119.wmf"/><Relationship Id="rId2" Type="http://schemas.openxmlformats.org/officeDocument/2006/relationships/image" Target="../media/image118.wmf"/><Relationship Id="rId1" Type="http://schemas.openxmlformats.org/officeDocument/2006/relationships/image" Target="../media/image117.wmf"/><Relationship Id="rId4" Type="http://schemas.openxmlformats.org/officeDocument/2006/relationships/image" Target="../media/image120.w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121.wmf"/></Relationships>
</file>

<file path=ppt/drawings/_rels/vmlDrawing19.vml.rels><?xml version="1.0" encoding="UTF-8" standalone="yes"?>
<Relationships xmlns="http://schemas.openxmlformats.org/package/2006/relationships"><Relationship Id="rId3" Type="http://schemas.openxmlformats.org/officeDocument/2006/relationships/image" Target="../media/image124.wmf"/><Relationship Id="rId2" Type="http://schemas.openxmlformats.org/officeDocument/2006/relationships/image" Target="../media/image123.wmf"/><Relationship Id="rId1" Type="http://schemas.openxmlformats.org/officeDocument/2006/relationships/image" Target="../media/image122.wmf"/><Relationship Id="rId4" Type="http://schemas.openxmlformats.org/officeDocument/2006/relationships/image" Target="../media/image125.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53.wmf"/><Relationship Id="rId2" Type="http://schemas.openxmlformats.org/officeDocument/2006/relationships/image" Target="../media/image52.wmf"/><Relationship Id="rId1" Type="http://schemas.openxmlformats.org/officeDocument/2006/relationships/image" Target="../media/image51.wmf"/><Relationship Id="rId4" Type="http://schemas.openxmlformats.org/officeDocument/2006/relationships/image" Target="../media/image54.wmf"/></Relationships>
</file>

<file path=ppt/drawings/_rels/vmlDrawing20.vml.rels><?xml version="1.0" encoding="UTF-8" standalone="yes"?>
<Relationships xmlns="http://schemas.openxmlformats.org/package/2006/relationships"><Relationship Id="rId3" Type="http://schemas.openxmlformats.org/officeDocument/2006/relationships/image" Target="../media/image128.wmf"/><Relationship Id="rId2" Type="http://schemas.openxmlformats.org/officeDocument/2006/relationships/image" Target="../media/image127.wmf"/><Relationship Id="rId1" Type="http://schemas.openxmlformats.org/officeDocument/2006/relationships/image" Target="../media/image126.wmf"/><Relationship Id="rId6" Type="http://schemas.openxmlformats.org/officeDocument/2006/relationships/image" Target="../media/image131.wmf"/><Relationship Id="rId5" Type="http://schemas.openxmlformats.org/officeDocument/2006/relationships/image" Target="../media/image130.wmf"/><Relationship Id="rId4" Type="http://schemas.openxmlformats.org/officeDocument/2006/relationships/image" Target="../media/image129.wmf"/></Relationships>
</file>

<file path=ppt/drawings/_rels/vmlDrawing21.vml.rels><?xml version="1.0" encoding="UTF-8" standalone="yes"?>
<Relationships xmlns="http://schemas.openxmlformats.org/package/2006/relationships"><Relationship Id="rId3" Type="http://schemas.openxmlformats.org/officeDocument/2006/relationships/image" Target="../media/image134.wmf"/><Relationship Id="rId2" Type="http://schemas.openxmlformats.org/officeDocument/2006/relationships/image" Target="../media/image133.wmf"/><Relationship Id="rId1" Type="http://schemas.openxmlformats.org/officeDocument/2006/relationships/image" Target="../media/image132.wmf"/><Relationship Id="rId5" Type="http://schemas.openxmlformats.org/officeDocument/2006/relationships/image" Target="../media/image136.wmf"/><Relationship Id="rId4" Type="http://schemas.openxmlformats.org/officeDocument/2006/relationships/image" Target="../media/image135.w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137.wmf"/></Relationships>
</file>

<file path=ppt/drawings/_rels/vmlDrawing23.vml.rels><?xml version="1.0" encoding="UTF-8" standalone="yes"?>
<Relationships xmlns="http://schemas.openxmlformats.org/package/2006/relationships"><Relationship Id="rId8" Type="http://schemas.openxmlformats.org/officeDocument/2006/relationships/image" Target="../media/image145.wmf"/><Relationship Id="rId3" Type="http://schemas.openxmlformats.org/officeDocument/2006/relationships/image" Target="../media/image140.wmf"/><Relationship Id="rId7" Type="http://schemas.openxmlformats.org/officeDocument/2006/relationships/image" Target="../media/image144.wmf"/><Relationship Id="rId2" Type="http://schemas.openxmlformats.org/officeDocument/2006/relationships/image" Target="../media/image139.wmf"/><Relationship Id="rId1" Type="http://schemas.openxmlformats.org/officeDocument/2006/relationships/image" Target="../media/image138.wmf"/><Relationship Id="rId6" Type="http://schemas.openxmlformats.org/officeDocument/2006/relationships/image" Target="../media/image143.wmf"/><Relationship Id="rId5" Type="http://schemas.openxmlformats.org/officeDocument/2006/relationships/image" Target="../media/image142.wmf"/><Relationship Id="rId10" Type="http://schemas.openxmlformats.org/officeDocument/2006/relationships/image" Target="../media/image147.wmf"/><Relationship Id="rId4" Type="http://schemas.openxmlformats.org/officeDocument/2006/relationships/image" Target="../media/image141.wmf"/><Relationship Id="rId9" Type="http://schemas.openxmlformats.org/officeDocument/2006/relationships/image" Target="../media/image146.wmf"/></Relationships>
</file>

<file path=ppt/drawings/_rels/vmlDrawing24.vml.rels><?xml version="1.0" encoding="UTF-8" standalone="yes"?>
<Relationships xmlns="http://schemas.openxmlformats.org/package/2006/relationships"><Relationship Id="rId8" Type="http://schemas.openxmlformats.org/officeDocument/2006/relationships/image" Target="../media/image155.wmf"/><Relationship Id="rId3" Type="http://schemas.openxmlformats.org/officeDocument/2006/relationships/image" Target="../media/image150.wmf"/><Relationship Id="rId7" Type="http://schemas.openxmlformats.org/officeDocument/2006/relationships/image" Target="../media/image154.wmf"/><Relationship Id="rId2" Type="http://schemas.openxmlformats.org/officeDocument/2006/relationships/image" Target="../media/image149.wmf"/><Relationship Id="rId1" Type="http://schemas.openxmlformats.org/officeDocument/2006/relationships/image" Target="../media/image148.wmf"/><Relationship Id="rId6" Type="http://schemas.openxmlformats.org/officeDocument/2006/relationships/image" Target="../media/image153.wmf"/><Relationship Id="rId5" Type="http://schemas.openxmlformats.org/officeDocument/2006/relationships/image" Target="../media/image152.wmf"/><Relationship Id="rId4" Type="http://schemas.openxmlformats.org/officeDocument/2006/relationships/image" Target="../media/image151.wmf"/></Relationships>
</file>

<file path=ppt/drawings/_rels/vmlDrawing25.vml.rels><?xml version="1.0" encoding="UTF-8" standalone="yes"?>
<Relationships xmlns="http://schemas.openxmlformats.org/package/2006/relationships"><Relationship Id="rId3" Type="http://schemas.openxmlformats.org/officeDocument/2006/relationships/image" Target="../media/image158.wmf"/><Relationship Id="rId2" Type="http://schemas.openxmlformats.org/officeDocument/2006/relationships/image" Target="../media/image157.wmf"/><Relationship Id="rId1" Type="http://schemas.openxmlformats.org/officeDocument/2006/relationships/image" Target="../media/image156.wmf"/><Relationship Id="rId4" Type="http://schemas.openxmlformats.org/officeDocument/2006/relationships/image" Target="../media/image159.wmf"/></Relationships>
</file>

<file path=ppt/drawings/_rels/vmlDrawing26.vml.rels><?xml version="1.0" encoding="UTF-8" standalone="yes"?>
<Relationships xmlns="http://schemas.openxmlformats.org/package/2006/relationships"><Relationship Id="rId2" Type="http://schemas.openxmlformats.org/officeDocument/2006/relationships/image" Target="../media/image161.wmf"/><Relationship Id="rId1" Type="http://schemas.openxmlformats.org/officeDocument/2006/relationships/image" Target="../media/image160.wmf"/></Relationships>
</file>

<file path=ppt/drawings/_rels/vmlDrawing27.vml.rels><?xml version="1.0" encoding="UTF-8" standalone="yes"?>
<Relationships xmlns="http://schemas.openxmlformats.org/package/2006/relationships"><Relationship Id="rId3" Type="http://schemas.openxmlformats.org/officeDocument/2006/relationships/image" Target="../media/image164.wmf"/><Relationship Id="rId7" Type="http://schemas.openxmlformats.org/officeDocument/2006/relationships/image" Target="../media/image168.wmf"/><Relationship Id="rId2" Type="http://schemas.openxmlformats.org/officeDocument/2006/relationships/image" Target="../media/image163.wmf"/><Relationship Id="rId1" Type="http://schemas.openxmlformats.org/officeDocument/2006/relationships/image" Target="../media/image162.wmf"/><Relationship Id="rId6" Type="http://schemas.openxmlformats.org/officeDocument/2006/relationships/image" Target="../media/image167.wmf"/><Relationship Id="rId5" Type="http://schemas.openxmlformats.org/officeDocument/2006/relationships/image" Target="../media/image166.wmf"/><Relationship Id="rId4" Type="http://schemas.openxmlformats.org/officeDocument/2006/relationships/image" Target="../media/image165.wmf"/></Relationships>
</file>

<file path=ppt/drawings/_rels/vmlDrawing28.vml.rels><?xml version="1.0" encoding="UTF-8" standalone="yes"?>
<Relationships xmlns="http://schemas.openxmlformats.org/package/2006/relationships"><Relationship Id="rId3" Type="http://schemas.openxmlformats.org/officeDocument/2006/relationships/image" Target="../media/image171.wmf"/><Relationship Id="rId2" Type="http://schemas.openxmlformats.org/officeDocument/2006/relationships/image" Target="../media/image170.wmf"/><Relationship Id="rId1" Type="http://schemas.openxmlformats.org/officeDocument/2006/relationships/image" Target="../media/image169.wmf"/><Relationship Id="rId5" Type="http://schemas.openxmlformats.org/officeDocument/2006/relationships/image" Target="../media/image173.wmf"/><Relationship Id="rId4" Type="http://schemas.openxmlformats.org/officeDocument/2006/relationships/image" Target="../media/image172.wmf"/></Relationships>
</file>

<file path=ppt/drawings/_rels/vmlDrawing29.vml.rels><?xml version="1.0" encoding="UTF-8" standalone="yes"?>
<Relationships xmlns="http://schemas.openxmlformats.org/package/2006/relationships"><Relationship Id="rId2" Type="http://schemas.openxmlformats.org/officeDocument/2006/relationships/image" Target="../media/image174.wmf"/><Relationship Id="rId1" Type="http://schemas.openxmlformats.org/officeDocument/2006/relationships/image" Target="../media/image173.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57.wmf"/><Relationship Id="rId2" Type="http://schemas.openxmlformats.org/officeDocument/2006/relationships/image" Target="../media/image56.wmf"/><Relationship Id="rId1" Type="http://schemas.openxmlformats.org/officeDocument/2006/relationships/image" Target="../media/image55.wmf"/><Relationship Id="rId5" Type="http://schemas.openxmlformats.org/officeDocument/2006/relationships/image" Target="../media/image59.wmf"/><Relationship Id="rId4" Type="http://schemas.openxmlformats.org/officeDocument/2006/relationships/image" Target="../media/image58.wmf"/></Relationships>
</file>

<file path=ppt/drawings/_rels/vmlDrawing30.vml.rels><?xml version="1.0" encoding="UTF-8" standalone="yes"?>
<Relationships xmlns="http://schemas.openxmlformats.org/package/2006/relationships"><Relationship Id="rId3" Type="http://schemas.openxmlformats.org/officeDocument/2006/relationships/image" Target="../media/image177.wmf"/><Relationship Id="rId7" Type="http://schemas.openxmlformats.org/officeDocument/2006/relationships/image" Target="../media/image181.wmf"/><Relationship Id="rId2" Type="http://schemas.openxmlformats.org/officeDocument/2006/relationships/image" Target="../media/image176.wmf"/><Relationship Id="rId1" Type="http://schemas.openxmlformats.org/officeDocument/2006/relationships/image" Target="../media/image175.wmf"/><Relationship Id="rId6" Type="http://schemas.openxmlformats.org/officeDocument/2006/relationships/image" Target="../media/image180.wmf"/><Relationship Id="rId5" Type="http://schemas.openxmlformats.org/officeDocument/2006/relationships/image" Target="../media/image179.wmf"/><Relationship Id="rId4" Type="http://schemas.openxmlformats.org/officeDocument/2006/relationships/image" Target="../media/image178.wmf"/></Relationships>
</file>

<file path=ppt/drawings/_rels/vmlDrawing31.vml.rels><?xml version="1.0" encoding="UTF-8" standalone="yes"?>
<Relationships xmlns="http://schemas.openxmlformats.org/package/2006/relationships"><Relationship Id="rId2" Type="http://schemas.openxmlformats.org/officeDocument/2006/relationships/image" Target="../media/image183.wmf"/><Relationship Id="rId1" Type="http://schemas.openxmlformats.org/officeDocument/2006/relationships/image" Target="../media/image182.wmf"/></Relationships>
</file>

<file path=ppt/drawings/_rels/vmlDrawing32.vml.rels><?xml version="1.0" encoding="UTF-8" standalone="yes"?>
<Relationships xmlns="http://schemas.openxmlformats.org/package/2006/relationships"><Relationship Id="rId8" Type="http://schemas.openxmlformats.org/officeDocument/2006/relationships/image" Target="../media/image191.wmf"/><Relationship Id="rId3" Type="http://schemas.openxmlformats.org/officeDocument/2006/relationships/image" Target="../media/image186.wmf"/><Relationship Id="rId7" Type="http://schemas.openxmlformats.org/officeDocument/2006/relationships/image" Target="../media/image190.wmf"/><Relationship Id="rId2" Type="http://schemas.openxmlformats.org/officeDocument/2006/relationships/image" Target="../media/image185.wmf"/><Relationship Id="rId1" Type="http://schemas.openxmlformats.org/officeDocument/2006/relationships/image" Target="../media/image184.wmf"/><Relationship Id="rId6" Type="http://schemas.openxmlformats.org/officeDocument/2006/relationships/image" Target="../media/image189.wmf"/><Relationship Id="rId11" Type="http://schemas.openxmlformats.org/officeDocument/2006/relationships/image" Target="../media/image194.wmf"/><Relationship Id="rId5" Type="http://schemas.openxmlformats.org/officeDocument/2006/relationships/image" Target="../media/image188.wmf"/><Relationship Id="rId10" Type="http://schemas.openxmlformats.org/officeDocument/2006/relationships/image" Target="../media/image193.wmf"/><Relationship Id="rId4" Type="http://schemas.openxmlformats.org/officeDocument/2006/relationships/image" Target="../media/image187.wmf"/><Relationship Id="rId9" Type="http://schemas.openxmlformats.org/officeDocument/2006/relationships/image" Target="../media/image192.wmf"/></Relationships>
</file>

<file path=ppt/drawings/_rels/vmlDrawing33.vml.rels><?xml version="1.0" encoding="UTF-8" standalone="yes"?>
<Relationships xmlns="http://schemas.openxmlformats.org/package/2006/relationships"><Relationship Id="rId2" Type="http://schemas.openxmlformats.org/officeDocument/2006/relationships/image" Target="../media/image196.wmf"/><Relationship Id="rId1" Type="http://schemas.openxmlformats.org/officeDocument/2006/relationships/image" Target="../media/image195.wmf"/></Relationships>
</file>

<file path=ppt/drawings/_rels/vmlDrawing34.vml.rels><?xml version="1.0" encoding="UTF-8" standalone="yes"?>
<Relationships xmlns="http://schemas.openxmlformats.org/package/2006/relationships"><Relationship Id="rId3" Type="http://schemas.openxmlformats.org/officeDocument/2006/relationships/image" Target="../media/image199.wmf"/><Relationship Id="rId2" Type="http://schemas.openxmlformats.org/officeDocument/2006/relationships/image" Target="../media/image198.wmf"/><Relationship Id="rId1" Type="http://schemas.openxmlformats.org/officeDocument/2006/relationships/image" Target="../media/image197.wmf"/><Relationship Id="rId5" Type="http://schemas.openxmlformats.org/officeDocument/2006/relationships/image" Target="../media/image201.wmf"/><Relationship Id="rId4" Type="http://schemas.openxmlformats.org/officeDocument/2006/relationships/image" Target="../media/image200.wmf"/></Relationships>
</file>

<file path=ppt/drawings/_rels/vmlDrawing35.vml.rels><?xml version="1.0" encoding="UTF-8" standalone="yes"?>
<Relationships xmlns="http://schemas.openxmlformats.org/package/2006/relationships"><Relationship Id="rId8" Type="http://schemas.openxmlformats.org/officeDocument/2006/relationships/image" Target="../media/image209.wmf"/><Relationship Id="rId3" Type="http://schemas.openxmlformats.org/officeDocument/2006/relationships/image" Target="../media/image204.wmf"/><Relationship Id="rId7" Type="http://schemas.openxmlformats.org/officeDocument/2006/relationships/image" Target="../media/image208.wmf"/><Relationship Id="rId2" Type="http://schemas.openxmlformats.org/officeDocument/2006/relationships/image" Target="../media/image203.wmf"/><Relationship Id="rId1" Type="http://schemas.openxmlformats.org/officeDocument/2006/relationships/image" Target="../media/image202.wmf"/><Relationship Id="rId6" Type="http://schemas.openxmlformats.org/officeDocument/2006/relationships/image" Target="../media/image207.wmf"/><Relationship Id="rId11" Type="http://schemas.openxmlformats.org/officeDocument/2006/relationships/image" Target="../media/image212.wmf"/><Relationship Id="rId5" Type="http://schemas.openxmlformats.org/officeDocument/2006/relationships/image" Target="../media/image206.wmf"/><Relationship Id="rId10" Type="http://schemas.openxmlformats.org/officeDocument/2006/relationships/image" Target="../media/image211.wmf"/><Relationship Id="rId4" Type="http://schemas.openxmlformats.org/officeDocument/2006/relationships/image" Target="../media/image205.wmf"/><Relationship Id="rId9" Type="http://schemas.openxmlformats.org/officeDocument/2006/relationships/image" Target="../media/image210.wmf"/></Relationships>
</file>

<file path=ppt/drawings/_rels/vmlDrawing36.vml.rels><?xml version="1.0" encoding="UTF-8" standalone="yes"?>
<Relationships xmlns="http://schemas.openxmlformats.org/package/2006/relationships"><Relationship Id="rId3" Type="http://schemas.openxmlformats.org/officeDocument/2006/relationships/image" Target="../media/image214.wmf"/><Relationship Id="rId7" Type="http://schemas.openxmlformats.org/officeDocument/2006/relationships/image" Target="../media/image218.wmf"/><Relationship Id="rId2" Type="http://schemas.openxmlformats.org/officeDocument/2006/relationships/image" Target="../media/image199.wmf"/><Relationship Id="rId1" Type="http://schemas.openxmlformats.org/officeDocument/2006/relationships/image" Target="../media/image213.wmf"/><Relationship Id="rId6" Type="http://schemas.openxmlformats.org/officeDocument/2006/relationships/image" Target="../media/image217.wmf"/><Relationship Id="rId5" Type="http://schemas.openxmlformats.org/officeDocument/2006/relationships/image" Target="../media/image216.wmf"/><Relationship Id="rId4" Type="http://schemas.openxmlformats.org/officeDocument/2006/relationships/image" Target="../media/image215.wmf"/></Relationships>
</file>

<file path=ppt/drawings/_rels/vmlDrawing37.vml.rels><?xml version="1.0" encoding="UTF-8" standalone="yes"?>
<Relationships xmlns="http://schemas.openxmlformats.org/package/2006/relationships"><Relationship Id="rId3" Type="http://schemas.openxmlformats.org/officeDocument/2006/relationships/image" Target="../media/image221.wmf"/><Relationship Id="rId2" Type="http://schemas.openxmlformats.org/officeDocument/2006/relationships/image" Target="../media/image220.wmf"/><Relationship Id="rId1" Type="http://schemas.openxmlformats.org/officeDocument/2006/relationships/image" Target="../media/image219.wmf"/><Relationship Id="rId6" Type="http://schemas.openxmlformats.org/officeDocument/2006/relationships/image" Target="../media/image223.wmf"/><Relationship Id="rId5" Type="http://schemas.openxmlformats.org/officeDocument/2006/relationships/image" Target="../media/image200.wmf"/><Relationship Id="rId4" Type="http://schemas.openxmlformats.org/officeDocument/2006/relationships/image" Target="../media/image222.wmf"/></Relationships>
</file>

<file path=ppt/drawings/_rels/vmlDrawing38.vml.rels><?xml version="1.0" encoding="UTF-8" standalone="yes"?>
<Relationships xmlns="http://schemas.openxmlformats.org/package/2006/relationships"><Relationship Id="rId3" Type="http://schemas.openxmlformats.org/officeDocument/2006/relationships/image" Target="../media/image226.wmf"/><Relationship Id="rId2" Type="http://schemas.openxmlformats.org/officeDocument/2006/relationships/image" Target="../media/image225.wmf"/><Relationship Id="rId1" Type="http://schemas.openxmlformats.org/officeDocument/2006/relationships/image" Target="../media/image224.wmf"/></Relationships>
</file>

<file path=ppt/drawings/_rels/vmlDrawing39.vml.rels><?xml version="1.0" encoding="UTF-8" standalone="yes"?>
<Relationships xmlns="http://schemas.openxmlformats.org/package/2006/relationships"><Relationship Id="rId3" Type="http://schemas.openxmlformats.org/officeDocument/2006/relationships/image" Target="../media/image229.wmf"/><Relationship Id="rId2" Type="http://schemas.openxmlformats.org/officeDocument/2006/relationships/image" Target="../media/image228.wmf"/><Relationship Id="rId1" Type="http://schemas.openxmlformats.org/officeDocument/2006/relationships/image" Target="../media/image227.wmf"/><Relationship Id="rId6" Type="http://schemas.openxmlformats.org/officeDocument/2006/relationships/image" Target="../media/image232.wmf"/><Relationship Id="rId5" Type="http://schemas.openxmlformats.org/officeDocument/2006/relationships/image" Target="../media/image231.wmf"/><Relationship Id="rId4" Type="http://schemas.openxmlformats.org/officeDocument/2006/relationships/image" Target="../media/image230.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62.wmf"/><Relationship Id="rId2" Type="http://schemas.openxmlformats.org/officeDocument/2006/relationships/image" Target="../media/image61.wmf"/><Relationship Id="rId1" Type="http://schemas.openxmlformats.org/officeDocument/2006/relationships/image" Target="../media/image60.wmf"/><Relationship Id="rId4" Type="http://schemas.openxmlformats.org/officeDocument/2006/relationships/image" Target="../media/image63.wmf"/></Relationships>
</file>

<file path=ppt/drawings/_rels/vmlDrawing40.vml.rels><?xml version="1.0" encoding="UTF-8" standalone="yes"?>
<Relationships xmlns="http://schemas.openxmlformats.org/package/2006/relationships"><Relationship Id="rId3" Type="http://schemas.openxmlformats.org/officeDocument/2006/relationships/image" Target="../media/image235.wmf"/><Relationship Id="rId2" Type="http://schemas.openxmlformats.org/officeDocument/2006/relationships/image" Target="../media/image234.wmf"/><Relationship Id="rId1" Type="http://schemas.openxmlformats.org/officeDocument/2006/relationships/image" Target="../media/image233.wmf"/><Relationship Id="rId4" Type="http://schemas.openxmlformats.org/officeDocument/2006/relationships/image" Target="../media/image236.wmf"/></Relationships>
</file>

<file path=ppt/drawings/_rels/vmlDrawing41.vml.rels><?xml version="1.0" encoding="UTF-8" standalone="yes"?>
<Relationships xmlns="http://schemas.openxmlformats.org/package/2006/relationships"><Relationship Id="rId3" Type="http://schemas.openxmlformats.org/officeDocument/2006/relationships/image" Target="../media/image239.wmf"/><Relationship Id="rId2" Type="http://schemas.openxmlformats.org/officeDocument/2006/relationships/image" Target="../media/image238.wmf"/><Relationship Id="rId1" Type="http://schemas.openxmlformats.org/officeDocument/2006/relationships/image" Target="../media/image237.wmf"/><Relationship Id="rId6" Type="http://schemas.openxmlformats.org/officeDocument/2006/relationships/image" Target="../media/image242.wmf"/><Relationship Id="rId5" Type="http://schemas.openxmlformats.org/officeDocument/2006/relationships/image" Target="../media/image241.wmf"/><Relationship Id="rId4" Type="http://schemas.openxmlformats.org/officeDocument/2006/relationships/image" Target="../media/image240.wmf"/></Relationships>
</file>

<file path=ppt/drawings/_rels/vmlDrawing42.vml.rels><?xml version="1.0" encoding="UTF-8" standalone="yes"?>
<Relationships xmlns="http://schemas.openxmlformats.org/package/2006/relationships"><Relationship Id="rId1" Type="http://schemas.openxmlformats.org/officeDocument/2006/relationships/image" Target="../media/image243.wmf"/></Relationships>
</file>

<file path=ppt/drawings/_rels/vmlDrawing43.vml.rels><?xml version="1.0" encoding="UTF-8" standalone="yes"?>
<Relationships xmlns="http://schemas.openxmlformats.org/package/2006/relationships"><Relationship Id="rId2" Type="http://schemas.openxmlformats.org/officeDocument/2006/relationships/image" Target="../media/image245.wmf"/><Relationship Id="rId1" Type="http://schemas.openxmlformats.org/officeDocument/2006/relationships/image" Target="../media/image244.wmf"/></Relationships>
</file>

<file path=ppt/drawings/_rels/vmlDrawing44.vml.rels><?xml version="1.0" encoding="UTF-8" standalone="yes"?>
<Relationships xmlns="http://schemas.openxmlformats.org/package/2006/relationships"><Relationship Id="rId3" Type="http://schemas.openxmlformats.org/officeDocument/2006/relationships/image" Target="../media/image248.wmf"/><Relationship Id="rId2" Type="http://schemas.openxmlformats.org/officeDocument/2006/relationships/image" Target="../media/image247.wmf"/><Relationship Id="rId1" Type="http://schemas.openxmlformats.org/officeDocument/2006/relationships/image" Target="../media/image246.wmf"/></Relationships>
</file>

<file path=ppt/drawings/_rels/vmlDrawing45.vml.rels><?xml version="1.0" encoding="UTF-8" standalone="yes"?>
<Relationships xmlns="http://schemas.openxmlformats.org/package/2006/relationships"><Relationship Id="rId1" Type="http://schemas.openxmlformats.org/officeDocument/2006/relationships/image" Target="../media/image249.wmf"/></Relationships>
</file>

<file path=ppt/drawings/_rels/vmlDrawing46.vml.rels><?xml version="1.0" encoding="UTF-8" standalone="yes"?>
<Relationships xmlns="http://schemas.openxmlformats.org/package/2006/relationships"><Relationship Id="rId3" Type="http://schemas.openxmlformats.org/officeDocument/2006/relationships/image" Target="../media/image252.wmf"/><Relationship Id="rId2" Type="http://schemas.openxmlformats.org/officeDocument/2006/relationships/image" Target="../media/image251.wmf"/><Relationship Id="rId1" Type="http://schemas.openxmlformats.org/officeDocument/2006/relationships/image" Target="../media/image250.wmf"/><Relationship Id="rId6" Type="http://schemas.openxmlformats.org/officeDocument/2006/relationships/image" Target="../media/image254.wmf"/><Relationship Id="rId5" Type="http://schemas.openxmlformats.org/officeDocument/2006/relationships/image" Target="../media/image253.wmf"/><Relationship Id="rId4" Type="http://schemas.openxmlformats.org/officeDocument/2006/relationships/image" Target="../media/image210.wmf"/></Relationships>
</file>

<file path=ppt/drawings/_rels/vmlDrawing47.vml.rels><?xml version="1.0" encoding="UTF-8" standalone="yes"?>
<Relationships xmlns="http://schemas.openxmlformats.org/package/2006/relationships"><Relationship Id="rId8" Type="http://schemas.openxmlformats.org/officeDocument/2006/relationships/image" Target="../media/image211.wmf"/><Relationship Id="rId3" Type="http://schemas.openxmlformats.org/officeDocument/2006/relationships/image" Target="../media/image250.wmf"/><Relationship Id="rId7" Type="http://schemas.openxmlformats.org/officeDocument/2006/relationships/image" Target="../media/image258.wmf"/><Relationship Id="rId2" Type="http://schemas.openxmlformats.org/officeDocument/2006/relationships/image" Target="../media/image256.wmf"/><Relationship Id="rId1" Type="http://schemas.openxmlformats.org/officeDocument/2006/relationships/image" Target="../media/image255.wmf"/><Relationship Id="rId6" Type="http://schemas.openxmlformats.org/officeDocument/2006/relationships/image" Target="../media/image257.wmf"/><Relationship Id="rId5" Type="http://schemas.openxmlformats.org/officeDocument/2006/relationships/image" Target="../media/image210.wmf"/><Relationship Id="rId4" Type="http://schemas.openxmlformats.org/officeDocument/2006/relationships/image" Target="../media/image251.wmf"/></Relationships>
</file>

<file path=ppt/drawings/_rels/vmlDrawing48.vml.rels><?xml version="1.0" encoding="UTF-8" standalone="yes"?>
<Relationships xmlns="http://schemas.openxmlformats.org/package/2006/relationships"><Relationship Id="rId3" Type="http://schemas.openxmlformats.org/officeDocument/2006/relationships/image" Target="../media/image261.wmf"/><Relationship Id="rId7" Type="http://schemas.openxmlformats.org/officeDocument/2006/relationships/image" Target="../media/image264.wmf"/><Relationship Id="rId2" Type="http://schemas.openxmlformats.org/officeDocument/2006/relationships/image" Target="../media/image260.wmf"/><Relationship Id="rId1" Type="http://schemas.openxmlformats.org/officeDocument/2006/relationships/image" Target="../media/image259.wmf"/><Relationship Id="rId6" Type="http://schemas.openxmlformats.org/officeDocument/2006/relationships/image" Target="../media/image263.wmf"/><Relationship Id="rId5" Type="http://schemas.openxmlformats.org/officeDocument/2006/relationships/image" Target="../media/image251.wmf"/><Relationship Id="rId4" Type="http://schemas.openxmlformats.org/officeDocument/2006/relationships/image" Target="../media/image262.wmf"/></Relationships>
</file>

<file path=ppt/drawings/_rels/vmlDrawing49.vml.rels><?xml version="1.0" encoding="UTF-8" standalone="yes"?>
<Relationships xmlns="http://schemas.openxmlformats.org/package/2006/relationships"><Relationship Id="rId3" Type="http://schemas.openxmlformats.org/officeDocument/2006/relationships/image" Target="../media/image262.wmf"/><Relationship Id="rId7" Type="http://schemas.openxmlformats.org/officeDocument/2006/relationships/image" Target="../media/image267.wmf"/><Relationship Id="rId2" Type="http://schemas.openxmlformats.org/officeDocument/2006/relationships/image" Target="../media/image266.wmf"/><Relationship Id="rId1" Type="http://schemas.openxmlformats.org/officeDocument/2006/relationships/image" Target="../media/image265.wmf"/><Relationship Id="rId6" Type="http://schemas.openxmlformats.org/officeDocument/2006/relationships/image" Target="../media/image264.wmf"/><Relationship Id="rId5" Type="http://schemas.openxmlformats.org/officeDocument/2006/relationships/image" Target="../media/image263.wmf"/><Relationship Id="rId4" Type="http://schemas.openxmlformats.org/officeDocument/2006/relationships/image" Target="../media/image251.w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65.wmf"/><Relationship Id="rId1" Type="http://schemas.openxmlformats.org/officeDocument/2006/relationships/image" Target="../media/image64.wmf"/></Relationships>
</file>

<file path=ppt/drawings/_rels/vmlDrawing50.vml.rels><?xml version="1.0" encoding="UTF-8" standalone="yes"?>
<Relationships xmlns="http://schemas.openxmlformats.org/package/2006/relationships"><Relationship Id="rId3" Type="http://schemas.openxmlformats.org/officeDocument/2006/relationships/image" Target="../media/image251.wmf"/><Relationship Id="rId7" Type="http://schemas.openxmlformats.org/officeDocument/2006/relationships/image" Target="../media/image210.wmf"/><Relationship Id="rId2" Type="http://schemas.openxmlformats.org/officeDocument/2006/relationships/image" Target="../media/image262.wmf"/><Relationship Id="rId1" Type="http://schemas.openxmlformats.org/officeDocument/2006/relationships/image" Target="../media/image267.wmf"/><Relationship Id="rId6" Type="http://schemas.openxmlformats.org/officeDocument/2006/relationships/image" Target="../media/image250.wmf"/><Relationship Id="rId5" Type="http://schemas.openxmlformats.org/officeDocument/2006/relationships/image" Target="../media/image269.wmf"/><Relationship Id="rId4" Type="http://schemas.openxmlformats.org/officeDocument/2006/relationships/image" Target="../media/image268.wmf"/></Relationships>
</file>

<file path=ppt/drawings/_rels/vmlDrawing51.vml.rels><?xml version="1.0" encoding="UTF-8" standalone="yes"?>
<Relationships xmlns="http://schemas.openxmlformats.org/package/2006/relationships"><Relationship Id="rId3" Type="http://schemas.openxmlformats.org/officeDocument/2006/relationships/image" Target="../media/image272.wmf"/><Relationship Id="rId2" Type="http://schemas.openxmlformats.org/officeDocument/2006/relationships/image" Target="../media/image271.wmf"/><Relationship Id="rId1" Type="http://schemas.openxmlformats.org/officeDocument/2006/relationships/image" Target="../media/image270.wmf"/><Relationship Id="rId6" Type="http://schemas.openxmlformats.org/officeDocument/2006/relationships/image" Target="../media/image273.wmf"/><Relationship Id="rId5" Type="http://schemas.openxmlformats.org/officeDocument/2006/relationships/image" Target="../media/image251.wmf"/><Relationship Id="rId4" Type="http://schemas.openxmlformats.org/officeDocument/2006/relationships/image" Target="../media/image262.wmf"/></Relationships>
</file>

<file path=ppt/drawings/_rels/vmlDrawing52.vml.rels><?xml version="1.0" encoding="UTF-8" standalone="yes"?>
<Relationships xmlns="http://schemas.openxmlformats.org/package/2006/relationships"><Relationship Id="rId8" Type="http://schemas.openxmlformats.org/officeDocument/2006/relationships/image" Target="../media/image279.wmf"/><Relationship Id="rId3" Type="http://schemas.openxmlformats.org/officeDocument/2006/relationships/image" Target="../media/image251.wmf"/><Relationship Id="rId7" Type="http://schemas.openxmlformats.org/officeDocument/2006/relationships/image" Target="../media/image278.wmf"/><Relationship Id="rId2" Type="http://schemas.openxmlformats.org/officeDocument/2006/relationships/image" Target="../media/image262.wmf"/><Relationship Id="rId1" Type="http://schemas.openxmlformats.org/officeDocument/2006/relationships/image" Target="../media/image274.wmf"/><Relationship Id="rId6" Type="http://schemas.openxmlformats.org/officeDocument/2006/relationships/image" Target="../media/image277.wmf"/><Relationship Id="rId5" Type="http://schemas.openxmlformats.org/officeDocument/2006/relationships/image" Target="../media/image276.wmf"/><Relationship Id="rId4" Type="http://schemas.openxmlformats.org/officeDocument/2006/relationships/image" Target="../media/image275.wmf"/></Relationships>
</file>

<file path=ppt/drawings/_rels/vmlDrawing53.vml.rels><?xml version="1.0" encoding="UTF-8" standalone="yes"?>
<Relationships xmlns="http://schemas.openxmlformats.org/package/2006/relationships"><Relationship Id="rId3" Type="http://schemas.openxmlformats.org/officeDocument/2006/relationships/image" Target="../media/image262.wmf"/><Relationship Id="rId7" Type="http://schemas.openxmlformats.org/officeDocument/2006/relationships/image" Target="../media/image283.wmf"/><Relationship Id="rId2" Type="http://schemas.openxmlformats.org/officeDocument/2006/relationships/image" Target="../media/image281.wmf"/><Relationship Id="rId1" Type="http://schemas.openxmlformats.org/officeDocument/2006/relationships/image" Target="../media/image280.wmf"/><Relationship Id="rId6" Type="http://schemas.openxmlformats.org/officeDocument/2006/relationships/image" Target="../media/image282.wmf"/><Relationship Id="rId5" Type="http://schemas.openxmlformats.org/officeDocument/2006/relationships/image" Target="../media/image210.wmf"/><Relationship Id="rId4" Type="http://schemas.openxmlformats.org/officeDocument/2006/relationships/image" Target="../media/image251.wmf"/></Relationships>
</file>

<file path=ppt/drawings/_rels/vmlDrawing54.vml.rels><?xml version="1.0" encoding="UTF-8" standalone="yes"?>
<Relationships xmlns="http://schemas.openxmlformats.org/package/2006/relationships"><Relationship Id="rId3" Type="http://schemas.openxmlformats.org/officeDocument/2006/relationships/image" Target="../media/image262.wmf"/><Relationship Id="rId2" Type="http://schemas.openxmlformats.org/officeDocument/2006/relationships/image" Target="../media/image285.wmf"/><Relationship Id="rId1" Type="http://schemas.openxmlformats.org/officeDocument/2006/relationships/image" Target="../media/image284.wmf"/><Relationship Id="rId6" Type="http://schemas.openxmlformats.org/officeDocument/2006/relationships/image" Target="../media/image273.wmf"/><Relationship Id="rId5" Type="http://schemas.openxmlformats.org/officeDocument/2006/relationships/image" Target="../media/image286.wmf"/><Relationship Id="rId4" Type="http://schemas.openxmlformats.org/officeDocument/2006/relationships/image" Target="../media/image251.wmf"/></Relationships>
</file>

<file path=ppt/drawings/_rels/vmlDrawing55.vml.rels><?xml version="1.0" encoding="UTF-8" standalone="yes"?>
<Relationships xmlns="http://schemas.openxmlformats.org/package/2006/relationships"><Relationship Id="rId3" Type="http://schemas.openxmlformats.org/officeDocument/2006/relationships/image" Target="../media/image262.wmf"/><Relationship Id="rId7" Type="http://schemas.openxmlformats.org/officeDocument/2006/relationships/image" Target="../media/image291.wmf"/><Relationship Id="rId2" Type="http://schemas.openxmlformats.org/officeDocument/2006/relationships/image" Target="../media/image251.wmf"/><Relationship Id="rId1" Type="http://schemas.openxmlformats.org/officeDocument/2006/relationships/image" Target="../media/image287.wmf"/><Relationship Id="rId6" Type="http://schemas.openxmlformats.org/officeDocument/2006/relationships/image" Target="../media/image290.wmf"/><Relationship Id="rId5" Type="http://schemas.openxmlformats.org/officeDocument/2006/relationships/image" Target="../media/image289.wmf"/><Relationship Id="rId4" Type="http://schemas.openxmlformats.org/officeDocument/2006/relationships/image" Target="../media/image288.wmf"/></Relationships>
</file>

<file path=ppt/drawings/_rels/vmlDrawing56.vml.rels><?xml version="1.0" encoding="UTF-8" standalone="yes"?>
<Relationships xmlns="http://schemas.openxmlformats.org/package/2006/relationships"><Relationship Id="rId8" Type="http://schemas.openxmlformats.org/officeDocument/2006/relationships/image" Target="../media/image296.wmf"/><Relationship Id="rId3" Type="http://schemas.openxmlformats.org/officeDocument/2006/relationships/image" Target="../media/image294.wmf"/><Relationship Id="rId7" Type="http://schemas.openxmlformats.org/officeDocument/2006/relationships/image" Target="../media/image212.wmf"/><Relationship Id="rId2" Type="http://schemas.openxmlformats.org/officeDocument/2006/relationships/image" Target="../media/image293.wmf"/><Relationship Id="rId1" Type="http://schemas.openxmlformats.org/officeDocument/2006/relationships/image" Target="../media/image292.wmf"/><Relationship Id="rId6" Type="http://schemas.openxmlformats.org/officeDocument/2006/relationships/image" Target="../media/image211.wmf"/><Relationship Id="rId5" Type="http://schemas.openxmlformats.org/officeDocument/2006/relationships/image" Target="../media/image210.wmf"/><Relationship Id="rId4" Type="http://schemas.openxmlformats.org/officeDocument/2006/relationships/image" Target="../media/image295.wmf"/></Relationships>
</file>

<file path=ppt/drawings/_rels/vmlDrawing57.vml.rels><?xml version="1.0" encoding="UTF-8" standalone="yes"?>
<Relationships xmlns="http://schemas.openxmlformats.org/package/2006/relationships"><Relationship Id="rId2" Type="http://schemas.openxmlformats.org/officeDocument/2006/relationships/image" Target="../media/image298.wmf"/><Relationship Id="rId1" Type="http://schemas.openxmlformats.org/officeDocument/2006/relationships/image" Target="../media/image297.wmf"/></Relationships>
</file>

<file path=ppt/drawings/_rels/vmlDrawing58.vml.rels><?xml version="1.0" encoding="UTF-8" standalone="yes"?>
<Relationships xmlns="http://schemas.openxmlformats.org/package/2006/relationships"><Relationship Id="rId3" Type="http://schemas.openxmlformats.org/officeDocument/2006/relationships/image" Target="../media/image301.wmf"/><Relationship Id="rId2" Type="http://schemas.openxmlformats.org/officeDocument/2006/relationships/image" Target="../media/image300.wmf"/><Relationship Id="rId1" Type="http://schemas.openxmlformats.org/officeDocument/2006/relationships/image" Target="../media/image299.wmf"/></Relationships>
</file>

<file path=ppt/drawings/_rels/vmlDrawing59.vml.rels><?xml version="1.0" encoding="UTF-8" standalone="yes"?>
<Relationships xmlns="http://schemas.openxmlformats.org/package/2006/relationships"><Relationship Id="rId8" Type="http://schemas.openxmlformats.org/officeDocument/2006/relationships/image" Target="../media/image268.wmf"/><Relationship Id="rId3" Type="http://schemas.openxmlformats.org/officeDocument/2006/relationships/image" Target="../media/image304.wmf"/><Relationship Id="rId7" Type="http://schemas.openxmlformats.org/officeDocument/2006/relationships/image" Target="../media/image269.wmf"/><Relationship Id="rId2" Type="http://schemas.openxmlformats.org/officeDocument/2006/relationships/image" Target="../media/image303.wmf"/><Relationship Id="rId1" Type="http://schemas.openxmlformats.org/officeDocument/2006/relationships/image" Target="../media/image302.wmf"/><Relationship Id="rId6" Type="http://schemas.openxmlformats.org/officeDocument/2006/relationships/image" Target="../media/image307.wmf"/><Relationship Id="rId5" Type="http://schemas.openxmlformats.org/officeDocument/2006/relationships/image" Target="../media/image306.wmf"/><Relationship Id="rId4" Type="http://schemas.openxmlformats.org/officeDocument/2006/relationships/image" Target="../media/image305.wmf"/><Relationship Id="rId9" Type="http://schemas.openxmlformats.org/officeDocument/2006/relationships/image" Target="../media/image308.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67.wmf"/><Relationship Id="rId1" Type="http://schemas.openxmlformats.org/officeDocument/2006/relationships/image" Target="../media/image66.wmf"/></Relationships>
</file>

<file path=ppt/drawings/_rels/vmlDrawing60.vml.rels><?xml version="1.0" encoding="UTF-8" standalone="yes"?>
<Relationships xmlns="http://schemas.openxmlformats.org/package/2006/relationships"><Relationship Id="rId3" Type="http://schemas.openxmlformats.org/officeDocument/2006/relationships/image" Target="../media/image311.wmf"/><Relationship Id="rId2" Type="http://schemas.openxmlformats.org/officeDocument/2006/relationships/image" Target="../media/image310.wmf"/><Relationship Id="rId1" Type="http://schemas.openxmlformats.org/officeDocument/2006/relationships/image" Target="../media/image309.wmf"/></Relationships>
</file>

<file path=ppt/drawings/_rels/vmlDrawing61.vml.rels><?xml version="1.0" encoding="UTF-8" standalone="yes"?>
<Relationships xmlns="http://schemas.openxmlformats.org/package/2006/relationships"><Relationship Id="rId8" Type="http://schemas.openxmlformats.org/officeDocument/2006/relationships/image" Target="../media/image318.wmf"/><Relationship Id="rId13" Type="http://schemas.openxmlformats.org/officeDocument/2006/relationships/image" Target="../media/image307.wmf"/><Relationship Id="rId3" Type="http://schemas.openxmlformats.org/officeDocument/2006/relationships/image" Target="../media/image314.wmf"/><Relationship Id="rId7" Type="http://schemas.openxmlformats.org/officeDocument/2006/relationships/image" Target="../media/image306.wmf"/><Relationship Id="rId12" Type="http://schemas.openxmlformats.org/officeDocument/2006/relationships/image" Target="../media/image319.wmf"/><Relationship Id="rId2" Type="http://schemas.openxmlformats.org/officeDocument/2006/relationships/image" Target="../media/image313.wmf"/><Relationship Id="rId1" Type="http://schemas.openxmlformats.org/officeDocument/2006/relationships/image" Target="../media/image312.wmf"/><Relationship Id="rId6" Type="http://schemas.openxmlformats.org/officeDocument/2006/relationships/image" Target="../media/image317.wmf"/><Relationship Id="rId11" Type="http://schemas.openxmlformats.org/officeDocument/2006/relationships/image" Target="../media/image250.wmf"/><Relationship Id="rId5" Type="http://schemas.openxmlformats.org/officeDocument/2006/relationships/image" Target="../media/image316.wmf"/><Relationship Id="rId10" Type="http://schemas.openxmlformats.org/officeDocument/2006/relationships/image" Target="../media/image251.wmf"/><Relationship Id="rId4" Type="http://schemas.openxmlformats.org/officeDocument/2006/relationships/image" Target="../media/image315.wmf"/><Relationship Id="rId9" Type="http://schemas.openxmlformats.org/officeDocument/2006/relationships/image" Target="../media/image252.wmf"/></Relationships>
</file>

<file path=ppt/drawings/_rels/vmlDrawing62.vml.rels><?xml version="1.0" encoding="UTF-8" standalone="yes"?>
<Relationships xmlns="http://schemas.openxmlformats.org/package/2006/relationships"><Relationship Id="rId3" Type="http://schemas.openxmlformats.org/officeDocument/2006/relationships/image" Target="../media/image322.wmf"/><Relationship Id="rId2" Type="http://schemas.openxmlformats.org/officeDocument/2006/relationships/image" Target="../media/image321.wmf"/><Relationship Id="rId1" Type="http://schemas.openxmlformats.org/officeDocument/2006/relationships/image" Target="../media/image320.wmf"/><Relationship Id="rId6" Type="http://schemas.openxmlformats.org/officeDocument/2006/relationships/image" Target="../media/image306.wmf"/><Relationship Id="rId5" Type="http://schemas.openxmlformats.org/officeDocument/2006/relationships/image" Target="../media/image324.wmf"/><Relationship Id="rId4" Type="http://schemas.openxmlformats.org/officeDocument/2006/relationships/image" Target="../media/image323.wmf"/></Relationships>
</file>

<file path=ppt/drawings/_rels/vmlDrawing63.vml.rels><?xml version="1.0" encoding="UTF-8" standalone="yes"?>
<Relationships xmlns="http://schemas.openxmlformats.org/package/2006/relationships"><Relationship Id="rId2" Type="http://schemas.openxmlformats.org/officeDocument/2006/relationships/image" Target="../media/image326.wmf"/><Relationship Id="rId1" Type="http://schemas.openxmlformats.org/officeDocument/2006/relationships/image" Target="../media/image325.wmf"/></Relationships>
</file>

<file path=ppt/drawings/_rels/vmlDrawing64.vml.rels><?xml version="1.0" encoding="UTF-8" standalone="yes"?>
<Relationships xmlns="http://schemas.openxmlformats.org/package/2006/relationships"><Relationship Id="rId3" Type="http://schemas.openxmlformats.org/officeDocument/2006/relationships/image" Target="../media/image305.wmf"/><Relationship Id="rId7" Type="http://schemas.openxmlformats.org/officeDocument/2006/relationships/image" Target="../media/image268.wmf"/><Relationship Id="rId2" Type="http://schemas.openxmlformats.org/officeDocument/2006/relationships/image" Target="../media/image328.wmf"/><Relationship Id="rId1" Type="http://schemas.openxmlformats.org/officeDocument/2006/relationships/image" Target="../media/image327.wmf"/><Relationship Id="rId6" Type="http://schemas.openxmlformats.org/officeDocument/2006/relationships/image" Target="../media/image269.wmf"/><Relationship Id="rId5" Type="http://schemas.openxmlformats.org/officeDocument/2006/relationships/image" Target="../media/image307.wmf"/><Relationship Id="rId4" Type="http://schemas.openxmlformats.org/officeDocument/2006/relationships/image" Target="../media/image306.wmf"/></Relationships>
</file>

<file path=ppt/drawings/_rels/vmlDrawing65.vml.rels><?xml version="1.0" encoding="UTF-8" standalone="yes"?>
<Relationships xmlns="http://schemas.openxmlformats.org/package/2006/relationships"><Relationship Id="rId3" Type="http://schemas.openxmlformats.org/officeDocument/2006/relationships/image" Target="../media/image331.wmf"/><Relationship Id="rId2" Type="http://schemas.openxmlformats.org/officeDocument/2006/relationships/image" Target="../media/image330.wmf"/><Relationship Id="rId1" Type="http://schemas.openxmlformats.org/officeDocument/2006/relationships/image" Target="../media/image329.wmf"/></Relationships>
</file>

<file path=ppt/drawings/_rels/vmlDrawing66.vml.rels><?xml version="1.0" encoding="UTF-8" standalone="yes"?>
<Relationships xmlns="http://schemas.openxmlformats.org/package/2006/relationships"><Relationship Id="rId2" Type="http://schemas.openxmlformats.org/officeDocument/2006/relationships/image" Target="../media/image333.wmf"/><Relationship Id="rId1" Type="http://schemas.openxmlformats.org/officeDocument/2006/relationships/image" Target="../media/image332.wmf"/></Relationships>
</file>

<file path=ppt/drawings/_rels/vmlDrawing67.vml.rels><?xml version="1.0" encoding="UTF-8" standalone="yes"?>
<Relationships xmlns="http://schemas.openxmlformats.org/package/2006/relationships"><Relationship Id="rId8" Type="http://schemas.openxmlformats.org/officeDocument/2006/relationships/image" Target="../media/image269.wmf"/><Relationship Id="rId3" Type="http://schemas.openxmlformats.org/officeDocument/2006/relationships/image" Target="../media/image336.wmf"/><Relationship Id="rId7" Type="http://schemas.openxmlformats.org/officeDocument/2006/relationships/image" Target="../media/image268.wmf"/><Relationship Id="rId2" Type="http://schemas.openxmlformats.org/officeDocument/2006/relationships/image" Target="../media/image335.wmf"/><Relationship Id="rId1" Type="http://schemas.openxmlformats.org/officeDocument/2006/relationships/image" Target="../media/image334.wmf"/><Relationship Id="rId6" Type="http://schemas.openxmlformats.org/officeDocument/2006/relationships/image" Target="../media/image338.wmf"/><Relationship Id="rId11" Type="http://schemas.openxmlformats.org/officeDocument/2006/relationships/image" Target="../media/image340.wmf"/><Relationship Id="rId5" Type="http://schemas.openxmlformats.org/officeDocument/2006/relationships/image" Target="../media/image337.wmf"/><Relationship Id="rId10" Type="http://schemas.openxmlformats.org/officeDocument/2006/relationships/image" Target="../media/image307.wmf"/><Relationship Id="rId4" Type="http://schemas.openxmlformats.org/officeDocument/2006/relationships/image" Target="../media/image251.wmf"/><Relationship Id="rId9" Type="http://schemas.openxmlformats.org/officeDocument/2006/relationships/image" Target="../media/image339.wmf"/></Relationships>
</file>

<file path=ppt/drawings/_rels/vmlDrawing68.vml.rels><?xml version="1.0" encoding="UTF-8" standalone="yes"?>
<Relationships xmlns="http://schemas.openxmlformats.org/package/2006/relationships"><Relationship Id="rId3" Type="http://schemas.openxmlformats.org/officeDocument/2006/relationships/image" Target="../media/image343.wmf"/><Relationship Id="rId2" Type="http://schemas.openxmlformats.org/officeDocument/2006/relationships/image" Target="../media/image342.wmf"/><Relationship Id="rId1" Type="http://schemas.openxmlformats.org/officeDocument/2006/relationships/image" Target="../media/image341.wmf"/><Relationship Id="rId6" Type="http://schemas.openxmlformats.org/officeDocument/2006/relationships/image" Target="../media/image345.wmf"/><Relationship Id="rId5" Type="http://schemas.openxmlformats.org/officeDocument/2006/relationships/image" Target="../media/image344.wmf"/><Relationship Id="rId4" Type="http://schemas.openxmlformats.org/officeDocument/2006/relationships/image" Target="../media/image307.wmf"/></Relationships>
</file>

<file path=ppt/drawings/_rels/vmlDrawing69.vml.rels><?xml version="1.0" encoding="UTF-8" standalone="yes"?>
<Relationships xmlns="http://schemas.openxmlformats.org/package/2006/relationships"><Relationship Id="rId2" Type="http://schemas.openxmlformats.org/officeDocument/2006/relationships/image" Target="../media/image347.wmf"/><Relationship Id="rId1" Type="http://schemas.openxmlformats.org/officeDocument/2006/relationships/image" Target="../media/image346.w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70.wmf"/><Relationship Id="rId2" Type="http://schemas.openxmlformats.org/officeDocument/2006/relationships/image" Target="../media/image69.wmf"/><Relationship Id="rId1" Type="http://schemas.openxmlformats.org/officeDocument/2006/relationships/image" Target="../media/image68.wmf"/></Relationships>
</file>

<file path=ppt/drawings/_rels/vmlDrawing70.vml.rels><?xml version="1.0" encoding="UTF-8" standalone="yes"?>
<Relationships xmlns="http://schemas.openxmlformats.org/package/2006/relationships"><Relationship Id="rId3" Type="http://schemas.openxmlformats.org/officeDocument/2006/relationships/image" Target="../media/image350.wmf"/><Relationship Id="rId2" Type="http://schemas.openxmlformats.org/officeDocument/2006/relationships/image" Target="../media/image349.wmf"/><Relationship Id="rId1" Type="http://schemas.openxmlformats.org/officeDocument/2006/relationships/image" Target="../media/image348.wmf"/></Relationships>
</file>

<file path=ppt/drawings/_rels/vmlDrawing71.vml.rels><?xml version="1.0" encoding="UTF-8" standalone="yes"?>
<Relationships xmlns="http://schemas.openxmlformats.org/package/2006/relationships"><Relationship Id="rId2" Type="http://schemas.openxmlformats.org/officeDocument/2006/relationships/image" Target="../media/image352.wmf"/><Relationship Id="rId1" Type="http://schemas.openxmlformats.org/officeDocument/2006/relationships/image" Target="../media/image351.wmf"/></Relationships>
</file>

<file path=ppt/drawings/_rels/vmlDrawing72.vml.rels><?xml version="1.0" encoding="UTF-8" standalone="yes"?>
<Relationships xmlns="http://schemas.openxmlformats.org/package/2006/relationships"><Relationship Id="rId2" Type="http://schemas.openxmlformats.org/officeDocument/2006/relationships/image" Target="../media/image354.wmf"/><Relationship Id="rId1" Type="http://schemas.openxmlformats.org/officeDocument/2006/relationships/image" Target="../media/image353.wmf"/></Relationships>
</file>

<file path=ppt/drawings/_rels/vmlDrawing73.vml.rels><?xml version="1.0" encoding="UTF-8" standalone="yes"?>
<Relationships xmlns="http://schemas.openxmlformats.org/package/2006/relationships"><Relationship Id="rId2" Type="http://schemas.openxmlformats.org/officeDocument/2006/relationships/image" Target="../media/image356.wmf"/><Relationship Id="rId1" Type="http://schemas.openxmlformats.org/officeDocument/2006/relationships/image" Target="../media/image355.wmf"/></Relationships>
</file>

<file path=ppt/drawings/_rels/vmlDrawing74.vml.rels><?xml version="1.0" encoding="UTF-8" standalone="yes"?>
<Relationships xmlns="http://schemas.openxmlformats.org/package/2006/relationships"><Relationship Id="rId1" Type="http://schemas.openxmlformats.org/officeDocument/2006/relationships/image" Target="../media/image357.wmf"/></Relationships>
</file>

<file path=ppt/drawings/_rels/vmlDrawing75.vml.rels><?xml version="1.0" encoding="UTF-8" standalone="yes"?>
<Relationships xmlns="http://schemas.openxmlformats.org/package/2006/relationships"><Relationship Id="rId3" Type="http://schemas.openxmlformats.org/officeDocument/2006/relationships/image" Target="../media/image360.wmf"/><Relationship Id="rId2" Type="http://schemas.openxmlformats.org/officeDocument/2006/relationships/image" Target="../media/image359.wmf"/><Relationship Id="rId1" Type="http://schemas.openxmlformats.org/officeDocument/2006/relationships/image" Target="../media/image358.wmf"/></Relationships>
</file>

<file path=ppt/drawings/_rels/vmlDrawing76.vml.rels><?xml version="1.0" encoding="UTF-8" standalone="yes"?>
<Relationships xmlns="http://schemas.openxmlformats.org/package/2006/relationships"><Relationship Id="rId2" Type="http://schemas.openxmlformats.org/officeDocument/2006/relationships/image" Target="../media/image362.wmf"/><Relationship Id="rId1" Type="http://schemas.openxmlformats.org/officeDocument/2006/relationships/image" Target="../media/image361.wmf"/></Relationships>
</file>

<file path=ppt/drawings/_rels/vmlDrawing77.vml.rels><?xml version="1.0" encoding="UTF-8" standalone="yes"?>
<Relationships xmlns="http://schemas.openxmlformats.org/package/2006/relationships"><Relationship Id="rId3" Type="http://schemas.openxmlformats.org/officeDocument/2006/relationships/image" Target="../media/image365.wmf"/><Relationship Id="rId2" Type="http://schemas.openxmlformats.org/officeDocument/2006/relationships/image" Target="../media/image364.wmf"/><Relationship Id="rId1" Type="http://schemas.openxmlformats.org/officeDocument/2006/relationships/image" Target="../media/image363.wmf"/><Relationship Id="rId5" Type="http://schemas.openxmlformats.org/officeDocument/2006/relationships/image" Target="../media/image367.wmf"/><Relationship Id="rId4" Type="http://schemas.openxmlformats.org/officeDocument/2006/relationships/image" Target="../media/image366.wmf"/></Relationships>
</file>

<file path=ppt/drawings/_rels/vmlDrawing78.vml.rels><?xml version="1.0" encoding="UTF-8" standalone="yes"?>
<Relationships xmlns="http://schemas.openxmlformats.org/package/2006/relationships"><Relationship Id="rId3" Type="http://schemas.openxmlformats.org/officeDocument/2006/relationships/image" Target="../media/image370.wmf"/><Relationship Id="rId2" Type="http://schemas.openxmlformats.org/officeDocument/2006/relationships/image" Target="../media/image369.wmf"/><Relationship Id="rId1" Type="http://schemas.openxmlformats.org/officeDocument/2006/relationships/image" Target="../media/image368.wmf"/></Relationships>
</file>

<file path=ppt/drawings/_rels/vmlDrawing79.vml.rels><?xml version="1.0" encoding="UTF-8" standalone="yes"?>
<Relationships xmlns="http://schemas.openxmlformats.org/package/2006/relationships"><Relationship Id="rId3" Type="http://schemas.openxmlformats.org/officeDocument/2006/relationships/image" Target="../media/image373.wmf"/><Relationship Id="rId2" Type="http://schemas.openxmlformats.org/officeDocument/2006/relationships/image" Target="../media/image372.wmf"/><Relationship Id="rId1" Type="http://schemas.openxmlformats.org/officeDocument/2006/relationships/image" Target="../media/image371.wmf"/><Relationship Id="rId4" Type="http://schemas.openxmlformats.org/officeDocument/2006/relationships/image" Target="../media/image374.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71.wmf"/></Relationships>
</file>

<file path=ppt/drawings/_rels/vmlDrawing80.vml.rels><?xml version="1.0" encoding="UTF-8" standalone="yes"?>
<Relationships xmlns="http://schemas.openxmlformats.org/package/2006/relationships"><Relationship Id="rId3" Type="http://schemas.openxmlformats.org/officeDocument/2006/relationships/image" Target="../media/image377.wmf"/><Relationship Id="rId2" Type="http://schemas.openxmlformats.org/officeDocument/2006/relationships/image" Target="../media/image376.wmf"/><Relationship Id="rId1" Type="http://schemas.openxmlformats.org/officeDocument/2006/relationships/image" Target="../media/image375.wmf"/><Relationship Id="rId4" Type="http://schemas.openxmlformats.org/officeDocument/2006/relationships/image" Target="../media/image378.wmf"/></Relationships>
</file>

<file path=ppt/drawings/_rels/vmlDrawing81.vml.rels><?xml version="1.0" encoding="UTF-8" standalone="yes"?>
<Relationships xmlns="http://schemas.openxmlformats.org/package/2006/relationships"><Relationship Id="rId3" Type="http://schemas.openxmlformats.org/officeDocument/2006/relationships/image" Target="../media/image381.wmf"/><Relationship Id="rId2" Type="http://schemas.openxmlformats.org/officeDocument/2006/relationships/image" Target="../media/image380.wmf"/><Relationship Id="rId1" Type="http://schemas.openxmlformats.org/officeDocument/2006/relationships/image" Target="../media/image379.wmf"/></Relationships>
</file>

<file path=ppt/drawings/_rels/vmlDrawing82.vml.rels><?xml version="1.0" encoding="UTF-8" standalone="yes"?>
<Relationships xmlns="http://schemas.openxmlformats.org/package/2006/relationships"><Relationship Id="rId3" Type="http://schemas.openxmlformats.org/officeDocument/2006/relationships/image" Target="../media/image384.wmf"/><Relationship Id="rId2" Type="http://schemas.openxmlformats.org/officeDocument/2006/relationships/image" Target="../media/image383.wmf"/><Relationship Id="rId1" Type="http://schemas.openxmlformats.org/officeDocument/2006/relationships/image" Target="../media/image382.wmf"/><Relationship Id="rId4" Type="http://schemas.openxmlformats.org/officeDocument/2006/relationships/image" Target="../media/image385.wmf"/></Relationships>
</file>

<file path=ppt/drawings/_rels/vmlDrawing83.vml.rels><?xml version="1.0" encoding="UTF-8" standalone="yes"?>
<Relationships xmlns="http://schemas.openxmlformats.org/package/2006/relationships"><Relationship Id="rId8" Type="http://schemas.openxmlformats.org/officeDocument/2006/relationships/image" Target="../media/image306.wmf"/><Relationship Id="rId3" Type="http://schemas.openxmlformats.org/officeDocument/2006/relationships/image" Target="../media/image388.wmf"/><Relationship Id="rId7" Type="http://schemas.openxmlformats.org/officeDocument/2006/relationships/image" Target="../media/image269.wmf"/><Relationship Id="rId2" Type="http://schemas.openxmlformats.org/officeDocument/2006/relationships/image" Target="../media/image387.wmf"/><Relationship Id="rId1" Type="http://schemas.openxmlformats.org/officeDocument/2006/relationships/image" Target="../media/image386.wmf"/><Relationship Id="rId6" Type="http://schemas.openxmlformats.org/officeDocument/2006/relationships/image" Target="../media/image268.wmf"/><Relationship Id="rId11" Type="http://schemas.openxmlformats.org/officeDocument/2006/relationships/image" Target="../media/image393.wmf"/><Relationship Id="rId5" Type="http://schemas.openxmlformats.org/officeDocument/2006/relationships/image" Target="../media/image390.wmf"/><Relationship Id="rId10" Type="http://schemas.openxmlformats.org/officeDocument/2006/relationships/image" Target="../media/image392.wmf"/><Relationship Id="rId4" Type="http://schemas.openxmlformats.org/officeDocument/2006/relationships/image" Target="../media/image389.wmf"/><Relationship Id="rId9" Type="http://schemas.openxmlformats.org/officeDocument/2006/relationships/image" Target="../media/image391.wmf"/></Relationships>
</file>

<file path=ppt/drawings/_rels/vmlDrawing84.vml.rels><?xml version="1.0" encoding="UTF-8" standalone="yes"?>
<Relationships xmlns="http://schemas.openxmlformats.org/package/2006/relationships"><Relationship Id="rId3" Type="http://schemas.openxmlformats.org/officeDocument/2006/relationships/image" Target="../media/image396.wmf"/><Relationship Id="rId2" Type="http://schemas.openxmlformats.org/officeDocument/2006/relationships/image" Target="../media/image395.wmf"/><Relationship Id="rId1" Type="http://schemas.openxmlformats.org/officeDocument/2006/relationships/image" Target="../media/image394.wmf"/><Relationship Id="rId4" Type="http://schemas.openxmlformats.org/officeDocument/2006/relationships/image" Target="../media/image397.wmf"/></Relationships>
</file>

<file path=ppt/drawings/_rels/vmlDrawing85.vml.rels><?xml version="1.0" encoding="UTF-8" standalone="yes"?>
<Relationships xmlns="http://schemas.openxmlformats.org/package/2006/relationships"><Relationship Id="rId3" Type="http://schemas.openxmlformats.org/officeDocument/2006/relationships/image" Target="../media/image400.wmf"/><Relationship Id="rId2" Type="http://schemas.openxmlformats.org/officeDocument/2006/relationships/image" Target="../media/image399.wmf"/><Relationship Id="rId1" Type="http://schemas.openxmlformats.org/officeDocument/2006/relationships/image" Target="../media/image398.wmf"/><Relationship Id="rId4" Type="http://schemas.openxmlformats.org/officeDocument/2006/relationships/image" Target="../media/image401.wmf"/></Relationships>
</file>

<file path=ppt/drawings/_rels/vmlDrawing86.vml.rels><?xml version="1.0" encoding="UTF-8" standalone="yes"?>
<Relationships xmlns="http://schemas.openxmlformats.org/package/2006/relationships"><Relationship Id="rId3" Type="http://schemas.openxmlformats.org/officeDocument/2006/relationships/image" Target="../media/image404.wmf"/><Relationship Id="rId2" Type="http://schemas.openxmlformats.org/officeDocument/2006/relationships/image" Target="../media/image403.wmf"/><Relationship Id="rId1" Type="http://schemas.openxmlformats.org/officeDocument/2006/relationships/image" Target="../media/image402.wmf"/><Relationship Id="rId4" Type="http://schemas.openxmlformats.org/officeDocument/2006/relationships/image" Target="../media/image405.wmf"/></Relationships>
</file>

<file path=ppt/drawings/_rels/vmlDrawing87.vml.rels><?xml version="1.0" encoding="UTF-8" standalone="yes"?>
<Relationships xmlns="http://schemas.openxmlformats.org/package/2006/relationships"><Relationship Id="rId3" Type="http://schemas.openxmlformats.org/officeDocument/2006/relationships/image" Target="../media/image408.wmf"/><Relationship Id="rId2" Type="http://schemas.openxmlformats.org/officeDocument/2006/relationships/image" Target="../media/image407.wmf"/><Relationship Id="rId1" Type="http://schemas.openxmlformats.org/officeDocument/2006/relationships/image" Target="../media/image406.wmf"/><Relationship Id="rId4" Type="http://schemas.openxmlformats.org/officeDocument/2006/relationships/image" Target="../media/image409.wmf"/></Relationships>
</file>

<file path=ppt/drawings/_rels/vmlDrawing88.vml.rels><?xml version="1.0" encoding="UTF-8" standalone="yes"?>
<Relationships xmlns="http://schemas.openxmlformats.org/package/2006/relationships"><Relationship Id="rId8" Type="http://schemas.openxmlformats.org/officeDocument/2006/relationships/image" Target="../media/image417.wmf"/><Relationship Id="rId3" Type="http://schemas.openxmlformats.org/officeDocument/2006/relationships/image" Target="../media/image412.wmf"/><Relationship Id="rId7" Type="http://schemas.openxmlformats.org/officeDocument/2006/relationships/image" Target="../media/image416.wmf"/><Relationship Id="rId2" Type="http://schemas.openxmlformats.org/officeDocument/2006/relationships/image" Target="../media/image411.wmf"/><Relationship Id="rId1" Type="http://schemas.openxmlformats.org/officeDocument/2006/relationships/image" Target="../media/image410.wmf"/><Relationship Id="rId6" Type="http://schemas.openxmlformats.org/officeDocument/2006/relationships/image" Target="../media/image415.wmf"/><Relationship Id="rId5" Type="http://schemas.openxmlformats.org/officeDocument/2006/relationships/image" Target="../media/image414.wmf"/><Relationship Id="rId4" Type="http://schemas.openxmlformats.org/officeDocument/2006/relationships/image" Target="../media/image413.wmf"/><Relationship Id="rId9" Type="http://schemas.openxmlformats.org/officeDocument/2006/relationships/image" Target="../media/image418.wmf"/></Relationships>
</file>

<file path=ppt/drawings/_rels/vmlDrawing89.vml.rels><?xml version="1.0" encoding="UTF-8" standalone="yes"?>
<Relationships xmlns="http://schemas.openxmlformats.org/package/2006/relationships"><Relationship Id="rId3" Type="http://schemas.openxmlformats.org/officeDocument/2006/relationships/image" Target="../media/image421.wmf"/><Relationship Id="rId2" Type="http://schemas.openxmlformats.org/officeDocument/2006/relationships/image" Target="../media/image420.wmf"/><Relationship Id="rId1" Type="http://schemas.openxmlformats.org/officeDocument/2006/relationships/image" Target="../media/image419.wmf"/><Relationship Id="rId5" Type="http://schemas.openxmlformats.org/officeDocument/2006/relationships/image" Target="../media/image307.wmf"/><Relationship Id="rId4" Type="http://schemas.openxmlformats.org/officeDocument/2006/relationships/image" Target="../media/image251.wmf"/></Relationships>
</file>

<file path=ppt/drawings/_rels/vmlDrawing9.vml.rels><?xml version="1.0" encoding="UTF-8" standalone="yes"?>
<Relationships xmlns="http://schemas.openxmlformats.org/package/2006/relationships"><Relationship Id="rId8" Type="http://schemas.openxmlformats.org/officeDocument/2006/relationships/image" Target="../media/image79.wmf"/><Relationship Id="rId3" Type="http://schemas.openxmlformats.org/officeDocument/2006/relationships/image" Target="../media/image74.wmf"/><Relationship Id="rId7" Type="http://schemas.openxmlformats.org/officeDocument/2006/relationships/image" Target="../media/image78.wmf"/><Relationship Id="rId2" Type="http://schemas.openxmlformats.org/officeDocument/2006/relationships/image" Target="../media/image73.wmf"/><Relationship Id="rId1" Type="http://schemas.openxmlformats.org/officeDocument/2006/relationships/image" Target="../media/image72.wmf"/><Relationship Id="rId6" Type="http://schemas.openxmlformats.org/officeDocument/2006/relationships/image" Target="../media/image77.wmf"/><Relationship Id="rId5" Type="http://schemas.openxmlformats.org/officeDocument/2006/relationships/image" Target="../media/image76.wmf"/><Relationship Id="rId4" Type="http://schemas.openxmlformats.org/officeDocument/2006/relationships/image" Target="../media/image75.wmf"/><Relationship Id="rId9" Type="http://schemas.openxmlformats.org/officeDocument/2006/relationships/image" Target="../media/image80.wmf"/></Relationships>
</file>

<file path=ppt/drawings/_rels/vmlDrawing90.vml.rels><?xml version="1.0" encoding="UTF-8" standalone="yes"?>
<Relationships xmlns="http://schemas.openxmlformats.org/package/2006/relationships"><Relationship Id="rId3" Type="http://schemas.openxmlformats.org/officeDocument/2006/relationships/image" Target="../media/image424.wmf"/><Relationship Id="rId2" Type="http://schemas.openxmlformats.org/officeDocument/2006/relationships/image" Target="../media/image423.wmf"/><Relationship Id="rId1" Type="http://schemas.openxmlformats.org/officeDocument/2006/relationships/image" Target="../media/image422.wmf"/><Relationship Id="rId4" Type="http://schemas.openxmlformats.org/officeDocument/2006/relationships/image" Target="../media/image425.wmf"/></Relationships>
</file>

<file path=ppt/drawings/_rels/vmlDrawing91.vml.rels><?xml version="1.0" encoding="UTF-8" standalone="yes"?>
<Relationships xmlns="http://schemas.openxmlformats.org/package/2006/relationships"><Relationship Id="rId8" Type="http://schemas.openxmlformats.org/officeDocument/2006/relationships/image" Target="../media/image431.wmf"/><Relationship Id="rId3" Type="http://schemas.openxmlformats.org/officeDocument/2006/relationships/image" Target="../media/image428.wmf"/><Relationship Id="rId7" Type="http://schemas.openxmlformats.org/officeDocument/2006/relationships/image" Target="../media/image430.wmf"/><Relationship Id="rId2" Type="http://schemas.openxmlformats.org/officeDocument/2006/relationships/image" Target="../media/image427.wmf"/><Relationship Id="rId1" Type="http://schemas.openxmlformats.org/officeDocument/2006/relationships/image" Target="../media/image426.wmf"/><Relationship Id="rId6" Type="http://schemas.openxmlformats.org/officeDocument/2006/relationships/image" Target="../media/image429.wmf"/><Relationship Id="rId5" Type="http://schemas.openxmlformats.org/officeDocument/2006/relationships/image" Target="../media/image307.wmf"/><Relationship Id="rId4" Type="http://schemas.openxmlformats.org/officeDocument/2006/relationships/image" Target="../media/image242.wmf"/><Relationship Id="rId9" Type="http://schemas.openxmlformats.org/officeDocument/2006/relationships/image" Target="../media/image432.wmf"/></Relationships>
</file>

<file path=ppt/drawings/_rels/vmlDrawing92.vml.rels><?xml version="1.0" encoding="UTF-8" standalone="yes"?>
<Relationships xmlns="http://schemas.openxmlformats.org/package/2006/relationships"><Relationship Id="rId3" Type="http://schemas.openxmlformats.org/officeDocument/2006/relationships/image" Target="../media/image435.wmf"/><Relationship Id="rId2" Type="http://schemas.openxmlformats.org/officeDocument/2006/relationships/image" Target="../media/image434.wmf"/><Relationship Id="rId1" Type="http://schemas.openxmlformats.org/officeDocument/2006/relationships/image" Target="../media/image433.wmf"/><Relationship Id="rId4" Type="http://schemas.openxmlformats.org/officeDocument/2006/relationships/image" Target="../media/image436.wmf"/></Relationships>
</file>

<file path=ppt/drawings/_rels/vmlDrawing93.vml.rels><?xml version="1.0" encoding="UTF-8" standalone="yes"?>
<Relationships xmlns="http://schemas.openxmlformats.org/package/2006/relationships"><Relationship Id="rId8" Type="http://schemas.openxmlformats.org/officeDocument/2006/relationships/image" Target="../media/image431.wmf"/><Relationship Id="rId3" Type="http://schemas.openxmlformats.org/officeDocument/2006/relationships/image" Target="../media/image439.wmf"/><Relationship Id="rId7" Type="http://schemas.openxmlformats.org/officeDocument/2006/relationships/image" Target="../media/image430.wmf"/><Relationship Id="rId2" Type="http://schemas.openxmlformats.org/officeDocument/2006/relationships/image" Target="../media/image438.wmf"/><Relationship Id="rId1" Type="http://schemas.openxmlformats.org/officeDocument/2006/relationships/image" Target="../media/image437.wmf"/><Relationship Id="rId6" Type="http://schemas.openxmlformats.org/officeDocument/2006/relationships/image" Target="../media/image429.wmf"/><Relationship Id="rId5" Type="http://schemas.openxmlformats.org/officeDocument/2006/relationships/image" Target="../media/image307.wmf"/><Relationship Id="rId10" Type="http://schemas.openxmlformats.org/officeDocument/2006/relationships/image" Target="../media/image440.wmf"/><Relationship Id="rId4" Type="http://schemas.openxmlformats.org/officeDocument/2006/relationships/image" Target="../media/image242.wmf"/><Relationship Id="rId9" Type="http://schemas.openxmlformats.org/officeDocument/2006/relationships/image" Target="../media/image432.wmf"/></Relationships>
</file>

<file path=ppt/drawings/_rels/vmlDrawing94.vml.rels><?xml version="1.0" encoding="UTF-8" standalone="yes"?>
<Relationships xmlns="http://schemas.openxmlformats.org/package/2006/relationships"><Relationship Id="rId3" Type="http://schemas.openxmlformats.org/officeDocument/2006/relationships/image" Target="../media/image443.wmf"/><Relationship Id="rId2" Type="http://schemas.openxmlformats.org/officeDocument/2006/relationships/image" Target="../media/image442.wmf"/><Relationship Id="rId1" Type="http://schemas.openxmlformats.org/officeDocument/2006/relationships/image" Target="../media/image441.wmf"/><Relationship Id="rId4" Type="http://schemas.openxmlformats.org/officeDocument/2006/relationships/image" Target="../media/image444.wmf"/></Relationships>
</file>

<file path=ppt/drawings/_rels/vmlDrawing95.vml.rels><?xml version="1.0" encoding="UTF-8" standalone="yes"?>
<Relationships xmlns="http://schemas.openxmlformats.org/package/2006/relationships"><Relationship Id="rId2" Type="http://schemas.openxmlformats.org/officeDocument/2006/relationships/image" Target="../media/image446.wmf"/><Relationship Id="rId1" Type="http://schemas.openxmlformats.org/officeDocument/2006/relationships/image" Target="../media/image445.wmf"/></Relationships>
</file>

<file path=ppt/drawings/_rels/vmlDrawing96.vml.rels><?xml version="1.0" encoding="UTF-8" standalone="yes"?>
<Relationships xmlns="http://schemas.openxmlformats.org/package/2006/relationships"><Relationship Id="rId3" Type="http://schemas.openxmlformats.org/officeDocument/2006/relationships/image" Target="../media/image449.wmf"/><Relationship Id="rId2" Type="http://schemas.openxmlformats.org/officeDocument/2006/relationships/image" Target="../media/image448.wmf"/><Relationship Id="rId1" Type="http://schemas.openxmlformats.org/officeDocument/2006/relationships/image" Target="../media/image447.wmf"/><Relationship Id="rId5" Type="http://schemas.openxmlformats.org/officeDocument/2006/relationships/image" Target="../media/image451.wmf"/><Relationship Id="rId4" Type="http://schemas.openxmlformats.org/officeDocument/2006/relationships/image" Target="../media/image450.wmf"/></Relationships>
</file>

<file path=ppt/drawings/_rels/vmlDrawing97.vml.rels><?xml version="1.0" encoding="UTF-8" standalone="yes"?>
<Relationships xmlns="http://schemas.openxmlformats.org/package/2006/relationships"><Relationship Id="rId3" Type="http://schemas.openxmlformats.org/officeDocument/2006/relationships/image" Target="../media/image454.wmf"/><Relationship Id="rId2" Type="http://schemas.openxmlformats.org/officeDocument/2006/relationships/image" Target="../media/image453.wmf"/><Relationship Id="rId1" Type="http://schemas.openxmlformats.org/officeDocument/2006/relationships/image" Target="../media/image452.wmf"/><Relationship Id="rId4" Type="http://schemas.openxmlformats.org/officeDocument/2006/relationships/image" Target="../media/image455.wmf"/></Relationships>
</file>

<file path=ppt/drawings/_rels/vmlDrawing98.vml.rels><?xml version="1.0" encoding="UTF-8" standalone="yes"?>
<Relationships xmlns="http://schemas.openxmlformats.org/package/2006/relationships"><Relationship Id="rId3" Type="http://schemas.openxmlformats.org/officeDocument/2006/relationships/image" Target="../media/image458.wmf"/><Relationship Id="rId2" Type="http://schemas.openxmlformats.org/officeDocument/2006/relationships/image" Target="../media/image457.wmf"/><Relationship Id="rId1" Type="http://schemas.openxmlformats.org/officeDocument/2006/relationships/image" Target="../media/image456.wmf"/></Relationships>
</file>

<file path=ppt/drawings/_rels/vmlDrawing99.vml.rels><?xml version="1.0" encoding="UTF-8" standalone="yes"?>
<Relationships xmlns="http://schemas.openxmlformats.org/package/2006/relationships"><Relationship Id="rId2" Type="http://schemas.openxmlformats.org/officeDocument/2006/relationships/image" Target="../media/image460.wmf"/><Relationship Id="rId1" Type="http://schemas.openxmlformats.org/officeDocument/2006/relationships/image" Target="../media/image459.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458" name="Rectangle 2"/>
          <p:cNvSpPr>
            <a:spLocks noGrp="1" noChangeArrowheads="1"/>
          </p:cNvSpPr>
          <p:nvPr>
            <p:ph type="hdr" sz="quarter"/>
          </p:nvPr>
        </p:nvSpPr>
        <p:spPr bwMode="auto">
          <a:xfrm>
            <a:off x="0" y="0"/>
            <a:ext cx="2938463" cy="495300"/>
          </a:xfrm>
          <a:prstGeom prst="rect">
            <a:avLst/>
          </a:prstGeom>
          <a:noFill/>
          <a:ln w="9525">
            <a:noFill/>
            <a:miter lim="800000"/>
            <a:headEnd/>
            <a:tailEnd/>
          </a:ln>
          <a:effectLst/>
        </p:spPr>
        <p:txBody>
          <a:bodyPr vert="horz" wrap="square" lIns="95382" tIns="47689" rIns="95382" bIns="47689" numCol="1" anchor="t" anchorCtr="0" compatLnSpc="1">
            <a:prstTxWarp prst="textNoShape">
              <a:avLst/>
            </a:prstTxWarp>
          </a:bodyPr>
          <a:lstStyle>
            <a:lvl1pPr defTabSz="954088">
              <a:defRPr sz="1300">
                <a:latin typeface="Times New Roman" pitchFamily="18" charset="0"/>
              </a:defRPr>
            </a:lvl1pPr>
          </a:lstStyle>
          <a:p>
            <a:pPr>
              <a:defRPr/>
            </a:pPr>
            <a:endParaRPr lang="de-DE"/>
          </a:p>
        </p:txBody>
      </p:sp>
      <p:sp>
        <p:nvSpPr>
          <p:cNvPr id="19459" name="Rectangle 3"/>
          <p:cNvSpPr>
            <a:spLocks noGrp="1" noChangeArrowheads="1"/>
          </p:cNvSpPr>
          <p:nvPr>
            <p:ph type="dt" sz="quarter" idx="1"/>
          </p:nvPr>
        </p:nvSpPr>
        <p:spPr bwMode="auto">
          <a:xfrm>
            <a:off x="3843338" y="0"/>
            <a:ext cx="2938462" cy="495300"/>
          </a:xfrm>
          <a:prstGeom prst="rect">
            <a:avLst/>
          </a:prstGeom>
          <a:noFill/>
          <a:ln w="9525">
            <a:noFill/>
            <a:miter lim="800000"/>
            <a:headEnd/>
            <a:tailEnd/>
          </a:ln>
          <a:effectLst/>
        </p:spPr>
        <p:txBody>
          <a:bodyPr vert="horz" wrap="square" lIns="95382" tIns="47689" rIns="95382" bIns="47689" numCol="1" anchor="t" anchorCtr="0" compatLnSpc="1">
            <a:prstTxWarp prst="textNoShape">
              <a:avLst/>
            </a:prstTxWarp>
          </a:bodyPr>
          <a:lstStyle>
            <a:lvl1pPr algn="r" defTabSz="954088">
              <a:defRPr sz="1300">
                <a:latin typeface="Times New Roman" pitchFamily="18" charset="0"/>
              </a:defRPr>
            </a:lvl1pPr>
          </a:lstStyle>
          <a:p>
            <a:pPr>
              <a:defRPr/>
            </a:pPr>
            <a:endParaRPr lang="de-DE"/>
          </a:p>
        </p:txBody>
      </p:sp>
      <p:sp>
        <p:nvSpPr>
          <p:cNvPr id="19460" name="Rectangle 4"/>
          <p:cNvSpPr>
            <a:spLocks noGrp="1" noChangeArrowheads="1"/>
          </p:cNvSpPr>
          <p:nvPr>
            <p:ph type="ftr" sz="quarter" idx="2"/>
          </p:nvPr>
        </p:nvSpPr>
        <p:spPr bwMode="auto">
          <a:xfrm>
            <a:off x="0" y="9423400"/>
            <a:ext cx="2938463" cy="495300"/>
          </a:xfrm>
          <a:prstGeom prst="rect">
            <a:avLst/>
          </a:prstGeom>
          <a:noFill/>
          <a:ln w="9525">
            <a:noFill/>
            <a:miter lim="800000"/>
            <a:headEnd/>
            <a:tailEnd/>
          </a:ln>
          <a:effectLst/>
        </p:spPr>
        <p:txBody>
          <a:bodyPr vert="horz" wrap="square" lIns="95382" tIns="47689" rIns="95382" bIns="47689" numCol="1" anchor="b" anchorCtr="0" compatLnSpc="1">
            <a:prstTxWarp prst="textNoShape">
              <a:avLst/>
            </a:prstTxWarp>
          </a:bodyPr>
          <a:lstStyle>
            <a:lvl1pPr defTabSz="954088">
              <a:defRPr sz="1300">
                <a:latin typeface="Times New Roman" pitchFamily="18" charset="0"/>
              </a:defRPr>
            </a:lvl1pPr>
          </a:lstStyle>
          <a:p>
            <a:pPr>
              <a:defRPr/>
            </a:pPr>
            <a:endParaRPr lang="de-DE"/>
          </a:p>
        </p:txBody>
      </p:sp>
      <p:sp>
        <p:nvSpPr>
          <p:cNvPr id="19461" name="Rectangle 5"/>
          <p:cNvSpPr>
            <a:spLocks noGrp="1" noChangeArrowheads="1"/>
          </p:cNvSpPr>
          <p:nvPr>
            <p:ph type="sldNum" sz="quarter" idx="3"/>
          </p:nvPr>
        </p:nvSpPr>
        <p:spPr bwMode="auto">
          <a:xfrm>
            <a:off x="3843338" y="9423400"/>
            <a:ext cx="2938462" cy="495300"/>
          </a:xfrm>
          <a:prstGeom prst="rect">
            <a:avLst/>
          </a:prstGeom>
          <a:noFill/>
          <a:ln w="9525">
            <a:noFill/>
            <a:miter lim="800000"/>
            <a:headEnd/>
            <a:tailEnd/>
          </a:ln>
          <a:effectLst/>
        </p:spPr>
        <p:txBody>
          <a:bodyPr vert="horz" wrap="square" lIns="95382" tIns="47689" rIns="95382" bIns="47689" numCol="1" anchor="b" anchorCtr="0" compatLnSpc="1">
            <a:prstTxWarp prst="textNoShape">
              <a:avLst/>
            </a:prstTxWarp>
          </a:bodyPr>
          <a:lstStyle>
            <a:lvl1pPr algn="r" defTabSz="954088">
              <a:defRPr sz="1300">
                <a:latin typeface="Times New Roman" pitchFamily="18" charset="0"/>
              </a:defRPr>
            </a:lvl1pPr>
          </a:lstStyle>
          <a:p>
            <a:pPr>
              <a:defRPr/>
            </a:pPr>
            <a:fld id="{4C2BFF80-DA1A-4EA0-9A43-50CB4F42002D}" type="slidenum">
              <a:rPr lang="de-DE"/>
              <a:pPr>
                <a:defRPr/>
              </a:pPr>
              <a:t>‹#›</a:t>
            </a:fld>
            <a:endParaRPr lang="de-DE"/>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hdr" sz="quarter"/>
          </p:nvPr>
        </p:nvSpPr>
        <p:spPr bwMode="auto">
          <a:xfrm>
            <a:off x="0" y="0"/>
            <a:ext cx="2938463" cy="495300"/>
          </a:xfrm>
          <a:prstGeom prst="rect">
            <a:avLst/>
          </a:prstGeom>
          <a:noFill/>
          <a:ln w="9525">
            <a:noFill/>
            <a:miter lim="800000"/>
            <a:headEnd/>
            <a:tailEnd/>
          </a:ln>
          <a:effectLst/>
        </p:spPr>
        <p:txBody>
          <a:bodyPr vert="horz" wrap="square" lIns="95382" tIns="47689" rIns="95382" bIns="47689" numCol="1" anchor="t" anchorCtr="0" compatLnSpc="1">
            <a:prstTxWarp prst="textNoShape">
              <a:avLst/>
            </a:prstTxWarp>
          </a:bodyPr>
          <a:lstStyle>
            <a:lvl1pPr defTabSz="954088">
              <a:defRPr sz="1300">
                <a:latin typeface="Times New Roman" pitchFamily="18" charset="0"/>
              </a:defRPr>
            </a:lvl1pPr>
          </a:lstStyle>
          <a:p>
            <a:pPr>
              <a:defRPr/>
            </a:pPr>
            <a:endParaRPr lang="de-DE"/>
          </a:p>
        </p:txBody>
      </p:sp>
      <p:sp>
        <p:nvSpPr>
          <p:cNvPr id="5123" name="Rectangle 3"/>
          <p:cNvSpPr>
            <a:spLocks noGrp="1" noChangeArrowheads="1"/>
          </p:cNvSpPr>
          <p:nvPr>
            <p:ph type="dt" idx="1"/>
          </p:nvPr>
        </p:nvSpPr>
        <p:spPr bwMode="auto">
          <a:xfrm>
            <a:off x="3843338" y="0"/>
            <a:ext cx="2938462" cy="495300"/>
          </a:xfrm>
          <a:prstGeom prst="rect">
            <a:avLst/>
          </a:prstGeom>
          <a:noFill/>
          <a:ln w="9525">
            <a:noFill/>
            <a:miter lim="800000"/>
            <a:headEnd/>
            <a:tailEnd/>
          </a:ln>
          <a:effectLst/>
        </p:spPr>
        <p:txBody>
          <a:bodyPr vert="horz" wrap="square" lIns="95382" tIns="47689" rIns="95382" bIns="47689" numCol="1" anchor="t" anchorCtr="0" compatLnSpc="1">
            <a:prstTxWarp prst="textNoShape">
              <a:avLst/>
            </a:prstTxWarp>
          </a:bodyPr>
          <a:lstStyle>
            <a:lvl1pPr algn="r" defTabSz="954088">
              <a:defRPr sz="1300">
                <a:latin typeface="Times New Roman" pitchFamily="18" charset="0"/>
              </a:defRPr>
            </a:lvl1pPr>
          </a:lstStyle>
          <a:p>
            <a:pPr>
              <a:defRPr/>
            </a:pPr>
            <a:endParaRPr lang="de-DE"/>
          </a:p>
        </p:txBody>
      </p:sp>
      <p:sp>
        <p:nvSpPr>
          <p:cNvPr id="236548" name="Rectangle 4"/>
          <p:cNvSpPr>
            <a:spLocks noGrp="1" noRot="1" noChangeAspect="1" noChangeArrowheads="1" noTextEdit="1"/>
          </p:cNvSpPr>
          <p:nvPr>
            <p:ph type="sldImg" idx="2"/>
          </p:nvPr>
        </p:nvSpPr>
        <p:spPr bwMode="auto">
          <a:xfrm>
            <a:off x="912813" y="744538"/>
            <a:ext cx="4957762" cy="3717925"/>
          </a:xfrm>
          <a:prstGeom prst="rect">
            <a:avLst/>
          </a:prstGeom>
          <a:noFill/>
          <a:ln w="9525">
            <a:solidFill>
              <a:srgbClr val="000000"/>
            </a:solidFill>
            <a:miter lim="800000"/>
            <a:headEnd/>
            <a:tailEnd/>
          </a:ln>
        </p:spPr>
      </p:sp>
      <p:sp>
        <p:nvSpPr>
          <p:cNvPr id="5125" name="Rectangle 5"/>
          <p:cNvSpPr>
            <a:spLocks noGrp="1" noChangeArrowheads="1"/>
          </p:cNvSpPr>
          <p:nvPr>
            <p:ph type="body" sz="quarter" idx="3"/>
          </p:nvPr>
        </p:nvSpPr>
        <p:spPr bwMode="auto">
          <a:xfrm>
            <a:off x="904875" y="4710113"/>
            <a:ext cx="4972050" cy="4464050"/>
          </a:xfrm>
          <a:prstGeom prst="rect">
            <a:avLst/>
          </a:prstGeom>
          <a:noFill/>
          <a:ln w="9525">
            <a:noFill/>
            <a:miter lim="800000"/>
            <a:headEnd/>
            <a:tailEnd/>
          </a:ln>
          <a:effectLst/>
        </p:spPr>
        <p:txBody>
          <a:bodyPr vert="horz" wrap="square" lIns="95382" tIns="47689" rIns="95382" bIns="47689" numCol="1" anchor="t" anchorCtr="0" compatLnSpc="1">
            <a:prstTxWarp prst="textNoShape">
              <a:avLst/>
            </a:prstTxWarp>
          </a:bodyPr>
          <a:lstStyle/>
          <a:p>
            <a:pPr lvl="0"/>
            <a:r>
              <a:rPr lang="de-DE" noProof="0" smtClean="0"/>
              <a:t>Klicken Sie, um die Formate des Vorlagentextes zu bearbeiten</a:t>
            </a:r>
          </a:p>
          <a:p>
            <a:pPr lvl="1"/>
            <a:r>
              <a:rPr lang="de-DE" noProof="0" smtClean="0"/>
              <a:t>Zweite Ebene</a:t>
            </a:r>
          </a:p>
          <a:p>
            <a:pPr lvl="2"/>
            <a:r>
              <a:rPr lang="de-DE" noProof="0" smtClean="0"/>
              <a:t>Dritte Ebene</a:t>
            </a:r>
          </a:p>
          <a:p>
            <a:pPr lvl="3"/>
            <a:r>
              <a:rPr lang="de-DE" noProof="0" smtClean="0"/>
              <a:t>Vierte Ebene</a:t>
            </a:r>
          </a:p>
          <a:p>
            <a:pPr lvl="4"/>
            <a:r>
              <a:rPr lang="de-DE" noProof="0" smtClean="0"/>
              <a:t>Fünfte Ebene</a:t>
            </a:r>
          </a:p>
        </p:txBody>
      </p:sp>
      <p:sp>
        <p:nvSpPr>
          <p:cNvPr id="5126" name="Rectangle 6"/>
          <p:cNvSpPr>
            <a:spLocks noGrp="1" noChangeArrowheads="1"/>
          </p:cNvSpPr>
          <p:nvPr>
            <p:ph type="ftr" sz="quarter" idx="4"/>
          </p:nvPr>
        </p:nvSpPr>
        <p:spPr bwMode="auto">
          <a:xfrm>
            <a:off x="0" y="9423400"/>
            <a:ext cx="2938463" cy="495300"/>
          </a:xfrm>
          <a:prstGeom prst="rect">
            <a:avLst/>
          </a:prstGeom>
          <a:noFill/>
          <a:ln w="9525">
            <a:noFill/>
            <a:miter lim="800000"/>
            <a:headEnd/>
            <a:tailEnd/>
          </a:ln>
          <a:effectLst/>
        </p:spPr>
        <p:txBody>
          <a:bodyPr vert="horz" wrap="square" lIns="95382" tIns="47689" rIns="95382" bIns="47689" numCol="1" anchor="b" anchorCtr="0" compatLnSpc="1">
            <a:prstTxWarp prst="textNoShape">
              <a:avLst/>
            </a:prstTxWarp>
          </a:bodyPr>
          <a:lstStyle>
            <a:lvl1pPr defTabSz="954088">
              <a:defRPr sz="1300">
                <a:latin typeface="Times New Roman" pitchFamily="18" charset="0"/>
              </a:defRPr>
            </a:lvl1pPr>
          </a:lstStyle>
          <a:p>
            <a:pPr>
              <a:defRPr/>
            </a:pPr>
            <a:endParaRPr lang="de-DE"/>
          </a:p>
        </p:txBody>
      </p:sp>
      <p:sp>
        <p:nvSpPr>
          <p:cNvPr id="5127" name="Rectangle 7"/>
          <p:cNvSpPr>
            <a:spLocks noGrp="1" noChangeArrowheads="1"/>
          </p:cNvSpPr>
          <p:nvPr>
            <p:ph type="sldNum" sz="quarter" idx="5"/>
          </p:nvPr>
        </p:nvSpPr>
        <p:spPr bwMode="auto">
          <a:xfrm>
            <a:off x="3843338" y="9423400"/>
            <a:ext cx="2938462" cy="495300"/>
          </a:xfrm>
          <a:prstGeom prst="rect">
            <a:avLst/>
          </a:prstGeom>
          <a:noFill/>
          <a:ln w="9525">
            <a:noFill/>
            <a:miter lim="800000"/>
            <a:headEnd/>
            <a:tailEnd/>
          </a:ln>
          <a:effectLst/>
        </p:spPr>
        <p:txBody>
          <a:bodyPr vert="horz" wrap="square" lIns="95382" tIns="47689" rIns="95382" bIns="47689" numCol="1" anchor="b" anchorCtr="0" compatLnSpc="1">
            <a:prstTxWarp prst="textNoShape">
              <a:avLst/>
            </a:prstTxWarp>
          </a:bodyPr>
          <a:lstStyle>
            <a:lvl1pPr algn="r" defTabSz="954088">
              <a:defRPr sz="1300">
                <a:latin typeface="Times New Roman" pitchFamily="18" charset="0"/>
              </a:defRPr>
            </a:lvl1pPr>
          </a:lstStyle>
          <a:p>
            <a:pPr>
              <a:defRPr/>
            </a:pPr>
            <a:fld id="{9B2250E0-76B3-4CD5-A9B4-07AA1FC943F3}" type="slidenum">
              <a:rPr lang="de-DE"/>
              <a:pPr>
                <a:defRPr/>
              </a:pPr>
              <a:t>‹#›</a:t>
            </a:fld>
            <a:endParaRPr lang="de-DE"/>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0" name="Rectangle 7"/>
          <p:cNvSpPr>
            <a:spLocks noGrp="1" noChangeArrowheads="1"/>
          </p:cNvSpPr>
          <p:nvPr>
            <p:ph type="sldNum" sz="quarter" idx="5"/>
          </p:nvPr>
        </p:nvSpPr>
        <p:spPr>
          <a:noFill/>
        </p:spPr>
        <p:txBody>
          <a:bodyPr/>
          <a:lstStyle/>
          <a:p>
            <a:fld id="{49C206CE-A2F3-4C91-BF0E-8DCE5F2193CA}" type="slidenum">
              <a:rPr lang="de-DE" smtClean="0"/>
              <a:pPr/>
              <a:t>1</a:t>
            </a:fld>
            <a:endParaRPr lang="de-DE" smtClean="0"/>
          </a:p>
        </p:txBody>
      </p:sp>
      <p:sp>
        <p:nvSpPr>
          <p:cNvPr id="237571" name="Rectangle 2"/>
          <p:cNvSpPr>
            <a:spLocks noGrp="1" noRot="1" noChangeAspect="1" noChangeArrowheads="1" noTextEdit="1"/>
          </p:cNvSpPr>
          <p:nvPr>
            <p:ph type="sldImg"/>
          </p:nvPr>
        </p:nvSpPr>
        <p:spPr>
          <a:ln/>
        </p:spPr>
      </p:sp>
      <p:sp>
        <p:nvSpPr>
          <p:cNvPr id="237572" name="Rectangle 3"/>
          <p:cNvSpPr>
            <a:spLocks noGrp="1" noChangeArrowheads="1"/>
          </p:cNvSpPr>
          <p:nvPr>
            <p:ph type="body" idx="1"/>
          </p:nvPr>
        </p:nvSpPr>
        <p:spPr>
          <a:noFill/>
          <a:ln/>
        </p:spPr>
        <p:txBody>
          <a:bodyPr/>
          <a:lstStyle/>
          <a:p>
            <a:endParaRPr lang="de-DE" smtClean="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pPr>
              <a:defRPr/>
            </a:pPr>
            <a:r>
              <a:rPr lang="en-US"/>
              <a:t>		 </a:t>
            </a:r>
            <a:r>
              <a:rPr lang="en-US" sz="1200"/>
              <a:t> </a:t>
            </a:r>
            <a:fld id="{600ADFA0-1248-48F2-B3F7-4444984573AC}" type="slidenum">
              <a:rPr lang="en-US" sz="1200">
                <a:solidFill>
                  <a:srgbClr val="003399"/>
                </a:solidFill>
              </a:rPr>
              <a:pPr>
                <a:defRPr/>
              </a:pPr>
              <a:t>‹#›</a:t>
            </a:fld>
            <a:endParaRPr lang="en-US" sz="1200">
              <a:solidFill>
                <a:srgbClr val="003399"/>
              </a:solidFill>
            </a:endParaRPr>
          </a:p>
        </p:txBody>
      </p:sp>
      <p:sp>
        <p:nvSpPr>
          <p:cNvPr id="5" name="Footer Placeholder 4"/>
          <p:cNvSpPr>
            <a:spLocks noGrp="1"/>
          </p:cNvSpPr>
          <p:nvPr>
            <p:ph type="ftr" sz="quarter" idx="11"/>
          </p:nvPr>
        </p:nvSpPr>
        <p:spPr>
          <a:xfrm>
            <a:off x="6477000" y="6477000"/>
            <a:ext cx="2133600" cy="381000"/>
          </a:xfrm>
          <a:prstGeom prst="rect">
            <a:avLst/>
          </a:prstGeom>
        </p:spPr>
        <p:txBody>
          <a:bodyPr/>
          <a:lstStyle>
            <a:lvl1pPr>
              <a:defRPr/>
            </a:lvl1pPr>
          </a:lstStyle>
          <a:p>
            <a:pPr>
              <a:defRPr/>
            </a:pPr>
            <a:r>
              <a:rPr lang="en-US"/>
              <a:t>IEEE AP-S 2003, June 22-27, Columbus, Ohio, USA.</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r>
              <a:rPr lang="en-US"/>
              <a:t>		 </a:t>
            </a:r>
            <a:r>
              <a:rPr lang="en-US" sz="1200"/>
              <a:t> </a:t>
            </a:r>
            <a:fld id="{95CEFCDE-63B4-404F-9AB6-C2D42249D81F}" type="slidenum">
              <a:rPr lang="en-US" sz="1200">
                <a:solidFill>
                  <a:srgbClr val="003399"/>
                </a:solidFill>
              </a:rPr>
              <a:pPr>
                <a:defRPr/>
              </a:pPr>
              <a:t>‹#›</a:t>
            </a:fld>
            <a:endParaRPr lang="en-US" sz="1200">
              <a:solidFill>
                <a:srgbClr val="003399"/>
              </a:solidFill>
            </a:endParaRPr>
          </a:p>
        </p:txBody>
      </p:sp>
      <p:sp>
        <p:nvSpPr>
          <p:cNvPr id="5" name="Footer Placeholder 4"/>
          <p:cNvSpPr>
            <a:spLocks noGrp="1"/>
          </p:cNvSpPr>
          <p:nvPr>
            <p:ph type="ftr" sz="quarter" idx="11"/>
          </p:nvPr>
        </p:nvSpPr>
        <p:spPr>
          <a:xfrm>
            <a:off x="6477000" y="6477000"/>
            <a:ext cx="2133600" cy="381000"/>
          </a:xfrm>
          <a:prstGeom prst="rect">
            <a:avLst/>
          </a:prstGeom>
        </p:spPr>
        <p:txBody>
          <a:bodyPr/>
          <a:lstStyle>
            <a:lvl1pPr>
              <a:defRPr/>
            </a:lvl1pPr>
          </a:lstStyle>
          <a:p>
            <a:pPr>
              <a:defRPr/>
            </a:pPr>
            <a:r>
              <a:rPr lang="en-US"/>
              <a:t>IEEE AP-S 2003, June 22-27, Columbus, Ohio, USA.</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228600"/>
            <a:ext cx="2286000" cy="57912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0" y="228600"/>
            <a:ext cx="6705600" cy="57912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r>
              <a:rPr lang="en-US"/>
              <a:t>		 </a:t>
            </a:r>
            <a:r>
              <a:rPr lang="en-US" sz="1200"/>
              <a:t> </a:t>
            </a:r>
            <a:fld id="{F8266B21-69A2-479F-89B4-D7706B7270E3}" type="slidenum">
              <a:rPr lang="en-US" sz="1200">
                <a:solidFill>
                  <a:srgbClr val="003399"/>
                </a:solidFill>
              </a:rPr>
              <a:pPr>
                <a:defRPr/>
              </a:pPr>
              <a:t>‹#›</a:t>
            </a:fld>
            <a:endParaRPr lang="en-US" sz="1200">
              <a:solidFill>
                <a:srgbClr val="003399"/>
              </a:solidFill>
            </a:endParaRPr>
          </a:p>
        </p:txBody>
      </p:sp>
      <p:sp>
        <p:nvSpPr>
          <p:cNvPr id="5" name="Footer Placeholder 4"/>
          <p:cNvSpPr>
            <a:spLocks noGrp="1"/>
          </p:cNvSpPr>
          <p:nvPr>
            <p:ph type="ftr" sz="quarter" idx="11"/>
          </p:nvPr>
        </p:nvSpPr>
        <p:spPr>
          <a:xfrm>
            <a:off x="6477000" y="6477000"/>
            <a:ext cx="2133600" cy="381000"/>
          </a:xfrm>
          <a:prstGeom prst="rect">
            <a:avLst/>
          </a:prstGeom>
        </p:spPr>
        <p:txBody>
          <a:bodyPr/>
          <a:lstStyle>
            <a:lvl1pPr>
              <a:defRPr/>
            </a:lvl1pPr>
          </a:lstStyle>
          <a:p>
            <a:pPr>
              <a:defRPr/>
            </a:pPr>
            <a:r>
              <a:rPr lang="en-US"/>
              <a:t>IEEE AP-S 2003, June 22-27, Columbus, Ohio, USA.</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228600"/>
            <a:ext cx="9144000" cy="4572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685800" y="838200"/>
            <a:ext cx="3810000" cy="5181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838200"/>
            <a:ext cx="3810000" cy="5181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lvl1pPr>
              <a:defRPr/>
            </a:lvl1pPr>
          </a:lstStyle>
          <a:p>
            <a:pPr>
              <a:defRPr/>
            </a:pPr>
            <a:r>
              <a:rPr lang="en-US"/>
              <a:t>		 </a:t>
            </a:r>
            <a:r>
              <a:rPr lang="en-US" sz="1200"/>
              <a:t> </a:t>
            </a:r>
            <a:fld id="{79C8041E-4C9E-4325-8ED4-63AFF3632FC1}" type="slidenum">
              <a:rPr lang="en-US" sz="1200">
                <a:solidFill>
                  <a:srgbClr val="003399"/>
                </a:solidFill>
              </a:rPr>
              <a:pPr>
                <a:defRPr/>
              </a:pPr>
              <a:t>‹#›</a:t>
            </a:fld>
            <a:endParaRPr lang="en-US" sz="1200">
              <a:solidFill>
                <a:srgbClr val="003399"/>
              </a:solidFill>
            </a:endParaRPr>
          </a:p>
        </p:txBody>
      </p:sp>
      <p:sp>
        <p:nvSpPr>
          <p:cNvPr id="6" name="Footer Placeholder 5"/>
          <p:cNvSpPr>
            <a:spLocks noGrp="1"/>
          </p:cNvSpPr>
          <p:nvPr>
            <p:ph type="ftr" sz="quarter" idx="11"/>
          </p:nvPr>
        </p:nvSpPr>
        <p:spPr>
          <a:xfrm>
            <a:off x="6477000" y="6477000"/>
            <a:ext cx="2133600" cy="381000"/>
          </a:xfrm>
          <a:prstGeom prst="rect">
            <a:avLst/>
          </a:prstGeom>
        </p:spPr>
        <p:txBody>
          <a:bodyPr/>
          <a:lstStyle>
            <a:lvl1pPr>
              <a:defRPr/>
            </a:lvl1pPr>
          </a:lstStyle>
          <a:p>
            <a:pPr>
              <a:defRPr/>
            </a:pPr>
            <a:r>
              <a:rPr lang="en-US"/>
              <a:t>IEEE AP-S 2003, June 22-27, Columbus, Ohio, USA.</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0" y="228600"/>
            <a:ext cx="9144000" cy="4572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685800" y="838200"/>
            <a:ext cx="3810000" cy="5181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838200"/>
            <a:ext cx="3810000" cy="2514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648200" y="3505200"/>
            <a:ext cx="3810000" cy="2514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Date Placeholder 5"/>
          <p:cNvSpPr>
            <a:spLocks noGrp="1"/>
          </p:cNvSpPr>
          <p:nvPr>
            <p:ph type="dt" sz="half" idx="10"/>
          </p:nvPr>
        </p:nvSpPr>
        <p:spPr/>
        <p:txBody>
          <a:bodyPr/>
          <a:lstStyle>
            <a:lvl1pPr>
              <a:defRPr/>
            </a:lvl1pPr>
          </a:lstStyle>
          <a:p>
            <a:pPr>
              <a:defRPr/>
            </a:pPr>
            <a:r>
              <a:rPr lang="en-US"/>
              <a:t>		 </a:t>
            </a:r>
            <a:r>
              <a:rPr lang="en-US" sz="1200"/>
              <a:t> </a:t>
            </a:r>
            <a:fld id="{6F25E97D-CE4F-4541-9F0D-328A009794F9}" type="slidenum">
              <a:rPr lang="en-US" sz="1200">
                <a:solidFill>
                  <a:srgbClr val="003399"/>
                </a:solidFill>
              </a:rPr>
              <a:pPr>
                <a:defRPr/>
              </a:pPr>
              <a:t>‹#›</a:t>
            </a:fld>
            <a:endParaRPr lang="en-US" sz="1200">
              <a:solidFill>
                <a:srgbClr val="003399"/>
              </a:solidFill>
            </a:endParaRPr>
          </a:p>
        </p:txBody>
      </p:sp>
      <p:sp>
        <p:nvSpPr>
          <p:cNvPr id="7" name="Footer Placeholder 6"/>
          <p:cNvSpPr>
            <a:spLocks noGrp="1"/>
          </p:cNvSpPr>
          <p:nvPr>
            <p:ph type="ftr" sz="quarter" idx="11"/>
          </p:nvPr>
        </p:nvSpPr>
        <p:spPr>
          <a:xfrm>
            <a:off x="6477000" y="6477000"/>
            <a:ext cx="2133600" cy="381000"/>
          </a:xfrm>
          <a:prstGeom prst="rect">
            <a:avLst/>
          </a:prstGeom>
        </p:spPr>
        <p:txBody>
          <a:bodyPr/>
          <a:lstStyle>
            <a:lvl1pPr>
              <a:defRPr/>
            </a:lvl1pPr>
          </a:lstStyle>
          <a:p>
            <a:pPr>
              <a:defRPr/>
            </a:pPr>
            <a:r>
              <a:rPr lang="en-US"/>
              <a:t>IEEE AP-S 2003, June 22-27, Columbus, Ohio, USA.</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0" y="228600"/>
            <a:ext cx="9144000" cy="457200"/>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838200"/>
            <a:ext cx="3810000" cy="5181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838200"/>
            <a:ext cx="3810000" cy="2514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648200" y="3505200"/>
            <a:ext cx="3810000" cy="2514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Date Placeholder 5"/>
          <p:cNvSpPr>
            <a:spLocks noGrp="1"/>
          </p:cNvSpPr>
          <p:nvPr>
            <p:ph type="dt" sz="half" idx="10"/>
          </p:nvPr>
        </p:nvSpPr>
        <p:spPr/>
        <p:txBody>
          <a:bodyPr/>
          <a:lstStyle>
            <a:lvl1pPr>
              <a:defRPr/>
            </a:lvl1pPr>
          </a:lstStyle>
          <a:p>
            <a:pPr>
              <a:defRPr/>
            </a:pPr>
            <a:r>
              <a:rPr lang="en-US"/>
              <a:t>		 </a:t>
            </a:r>
            <a:r>
              <a:rPr lang="en-US" sz="1200"/>
              <a:t> </a:t>
            </a:r>
            <a:fld id="{F2FC9D8B-1058-4B95-95FE-39CD3170F7FF}" type="slidenum">
              <a:rPr lang="en-US" sz="1200">
                <a:solidFill>
                  <a:srgbClr val="003399"/>
                </a:solidFill>
              </a:rPr>
              <a:pPr>
                <a:defRPr/>
              </a:pPr>
              <a:t>‹#›</a:t>
            </a:fld>
            <a:endParaRPr lang="en-US" sz="1200">
              <a:solidFill>
                <a:srgbClr val="003399"/>
              </a:solidFill>
            </a:endParaRPr>
          </a:p>
        </p:txBody>
      </p:sp>
      <p:sp>
        <p:nvSpPr>
          <p:cNvPr id="7" name="Footer Placeholder 6"/>
          <p:cNvSpPr>
            <a:spLocks noGrp="1"/>
          </p:cNvSpPr>
          <p:nvPr>
            <p:ph type="ftr" sz="quarter" idx="11"/>
          </p:nvPr>
        </p:nvSpPr>
        <p:spPr>
          <a:xfrm>
            <a:off x="6477000" y="6477000"/>
            <a:ext cx="2133600" cy="381000"/>
          </a:xfrm>
          <a:prstGeom prst="rect">
            <a:avLst/>
          </a:prstGeom>
        </p:spPr>
        <p:txBody>
          <a:bodyPr/>
          <a:lstStyle>
            <a:lvl1pPr>
              <a:defRPr/>
            </a:lvl1pPr>
          </a:lstStyle>
          <a:p>
            <a:pPr>
              <a:defRPr/>
            </a:pPr>
            <a:r>
              <a:rPr lang="en-US"/>
              <a:t>IEEE AP-S 2003, June 22-27, Columbus, Ohio, USA.</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0" y="228600"/>
            <a:ext cx="9144000" cy="457200"/>
          </a:xfrm>
        </p:spPr>
        <p:txBody>
          <a:bodyPr/>
          <a:lstStyle/>
          <a:p>
            <a:r>
              <a:rPr lang="en-US" smtClean="0"/>
              <a:t>Click to edit Master title style</a:t>
            </a:r>
            <a:endParaRPr lang="en-US"/>
          </a:p>
        </p:txBody>
      </p:sp>
      <p:sp>
        <p:nvSpPr>
          <p:cNvPr id="3" name="Content Placeholder 2"/>
          <p:cNvSpPr>
            <a:spLocks noGrp="1"/>
          </p:cNvSpPr>
          <p:nvPr>
            <p:ph sz="quarter" idx="1"/>
          </p:nvPr>
        </p:nvSpPr>
        <p:spPr>
          <a:xfrm>
            <a:off x="685800" y="838200"/>
            <a:ext cx="3810000" cy="2514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838200"/>
            <a:ext cx="3810000" cy="2514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685800" y="3505200"/>
            <a:ext cx="3810000" cy="2514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Content Placeholder 5"/>
          <p:cNvSpPr>
            <a:spLocks noGrp="1"/>
          </p:cNvSpPr>
          <p:nvPr>
            <p:ph sz="quarter" idx="4"/>
          </p:nvPr>
        </p:nvSpPr>
        <p:spPr>
          <a:xfrm>
            <a:off x="4648200" y="3505200"/>
            <a:ext cx="3810000" cy="2514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lvl1pPr>
              <a:defRPr/>
            </a:lvl1pPr>
          </a:lstStyle>
          <a:p>
            <a:pPr>
              <a:defRPr/>
            </a:pPr>
            <a:r>
              <a:rPr lang="en-US"/>
              <a:t>		 </a:t>
            </a:r>
            <a:r>
              <a:rPr lang="en-US" sz="1200"/>
              <a:t> </a:t>
            </a:r>
            <a:fld id="{F6DA3844-B83A-4973-A4FA-ED666FD7F96F}" type="slidenum">
              <a:rPr lang="en-US" sz="1200">
                <a:solidFill>
                  <a:srgbClr val="003399"/>
                </a:solidFill>
              </a:rPr>
              <a:pPr>
                <a:defRPr/>
              </a:pPr>
              <a:t>‹#›</a:t>
            </a:fld>
            <a:endParaRPr lang="en-US" sz="1200">
              <a:solidFill>
                <a:srgbClr val="003399"/>
              </a:solidFill>
            </a:endParaRPr>
          </a:p>
        </p:txBody>
      </p:sp>
      <p:sp>
        <p:nvSpPr>
          <p:cNvPr id="8" name="Footer Placeholder 7"/>
          <p:cNvSpPr>
            <a:spLocks noGrp="1"/>
          </p:cNvSpPr>
          <p:nvPr>
            <p:ph type="ftr" sz="quarter" idx="11"/>
          </p:nvPr>
        </p:nvSpPr>
        <p:spPr>
          <a:xfrm>
            <a:off x="6477000" y="6477000"/>
            <a:ext cx="2133600" cy="381000"/>
          </a:xfrm>
          <a:prstGeom prst="rect">
            <a:avLst/>
          </a:prstGeom>
        </p:spPr>
        <p:txBody>
          <a:bodyPr/>
          <a:lstStyle>
            <a:lvl1pPr>
              <a:defRPr/>
            </a:lvl1pPr>
          </a:lstStyle>
          <a:p>
            <a:pPr>
              <a:defRPr/>
            </a:pPr>
            <a:r>
              <a:rPr lang="en-US"/>
              <a:t>IEEE AP-S 2003, June 22-27, Columbus, Ohio, USA.</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r>
              <a:rPr lang="en-US"/>
              <a:t>		 </a:t>
            </a:r>
            <a:r>
              <a:rPr lang="en-US" sz="1200"/>
              <a:t> </a:t>
            </a:r>
            <a:fld id="{32058A58-92F0-4FE9-84F4-78457234288F}" type="slidenum">
              <a:rPr lang="en-US" sz="1200">
                <a:solidFill>
                  <a:srgbClr val="003399"/>
                </a:solidFill>
              </a:rPr>
              <a:pPr>
                <a:defRPr/>
              </a:pPr>
              <a:t>‹#›</a:t>
            </a:fld>
            <a:endParaRPr lang="en-US" sz="1200">
              <a:solidFill>
                <a:srgbClr val="003399"/>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pPr>
              <a:defRPr/>
            </a:pPr>
            <a:r>
              <a:rPr lang="en-US"/>
              <a:t>		 </a:t>
            </a:r>
            <a:r>
              <a:rPr lang="en-US" sz="1200"/>
              <a:t> </a:t>
            </a:r>
            <a:fld id="{8AE7D99B-7A60-406A-B837-4166503A5B00}" type="slidenum">
              <a:rPr lang="en-US" sz="1200">
                <a:solidFill>
                  <a:srgbClr val="003399"/>
                </a:solidFill>
              </a:rPr>
              <a:pPr>
                <a:defRPr/>
              </a:pPr>
              <a:t>‹#›</a:t>
            </a:fld>
            <a:endParaRPr lang="en-US" sz="1200">
              <a:solidFill>
                <a:srgbClr val="003399"/>
              </a:solidFill>
            </a:endParaRPr>
          </a:p>
        </p:txBody>
      </p:sp>
      <p:sp>
        <p:nvSpPr>
          <p:cNvPr id="5" name="Footer Placeholder 4"/>
          <p:cNvSpPr>
            <a:spLocks noGrp="1"/>
          </p:cNvSpPr>
          <p:nvPr>
            <p:ph type="ftr" sz="quarter" idx="11"/>
          </p:nvPr>
        </p:nvSpPr>
        <p:spPr>
          <a:xfrm>
            <a:off x="6477000" y="6477000"/>
            <a:ext cx="2133600" cy="381000"/>
          </a:xfrm>
          <a:prstGeom prst="rect">
            <a:avLst/>
          </a:prstGeom>
        </p:spPr>
        <p:txBody>
          <a:bodyPr/>
          <a:lstStyle>
            <a:lvl1pPr>
              <a:defRPr/>
            </a:lvl1pPr>
          </a:lstStyle>
          <a:p>
            <a:pPr>
              <a:defRPr/>
            </a:pPr>
            <a:r>
              <a:rPr lang="en-US"/>
              <a:t>IEEE AP-S 2003, June 22-27, Columbus, Ohio, USA.</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838200"/>
            <a:ext cx="3810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838200"/>
            <a:ext cx="3810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lvl1pPr>
              <a:defRPr/>
            </a:lvl1pPr>
          </a:lstStyle>
          <a:p>
            <a:pPr>
              <a:defRPr/>
            </a:pPr>
            <a:r>
              <a:rPr lang="en-US"/>
              <a:t>		 </a:t>
            </a:r>
            <a:r>
              <a:rPr lang="en-US" sz="1200"/>
              <a:t> </a:t>
            </a:r>
            <a:fld id="{109AD550-495C-47EF-94E3-82A96E996723}" type="slidenum">
              <a:rPr lang="en-US" sz="1200">
                <a:solidFill>
                  <a:srgbClr val="003399"/>
                </a:solidFill>
              </a:rPr>
              <a:pPr>
                <a:defRPr/>
              </a:pPr>
              <a:t>‹#›</a:t>
            </a:fld>
            <a:endParaRPr lang="en-US" sz="1200">
              <a:solidFill>
                <a:srgbClr val="003399"/>
              </a:solidFill>
            </a:endParaRPr>
          </a:p>
        </p:txBody>
      </p:sp>
      <p:sp>
        <p:nvSpPr>
          <p:cNvPr id="6" name="Footer Placeholder 5"/>
          <p:cNvSpPr>
            <a:spLocks noGrp="1"/>
          </p:cNvSpPr>
          <p:nvPr>
            <p:ph type="ftr" sz="quarter" idx="11"/>
          </p:nvPr>
        </p:nvSpPr>
        <p:spPr>
          <a:xfrm>
            <a:off x="6477000" y="6477000"/>
            <a:ext cx="2133600" cy="381000"/>
          </a:xfrm>
          <a:prstGeom prst="rect">
            <a:avLst/>
          </a:prstGeom>
        </p:spPr>
        <p:txBody>
          <a:bodyPr/>
          <a:lstStyle>
            <a:lvl1pPr>
              <a:defRPr/>
            </a:lvl1pPr>
          </a:lstStyle>
          <a:p>
            <a:pPr>
              <a:defRPr/>
            </a:pPr>
            <a:r>
              <a:rPr lang="en-US"/>
              <a:t>IEEE AP-S 2003, June 22-27, Columbus, Ohio, USA.</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lvl1pPr>
              <a:defRPr/>
            </a:lvl1pPr>
          </a:lstStyle>
          <a:p>
            <a:pPr>
              <a:defRPr/>
            </a:pPr>
            <a:r>
              <a:rPr lang="en-US"/>
              <a:t>		 </a:t>
            </a:r>
            <a:r>
              <a:rPr lang="en-US" sz="1200"/>
              <a:t> </a:t>
            </a:r>
            <a:fld id="{F0E9C668-8C94-4CB3-A1AC-A15BBAACE278}" type="slidenum">
              <a:rPr lang="en-US" sz="1200">
                <a:solidFill>
                  <a:srgbClr val="003399"/>
                </a:solidFill>
              </a:rPr>
              <a:pPr>
                <a:defRPr/>
              </a:pPr>
              <a:t>‹#›</a:t>
            </a:fld>
            <a:endParaRPr lang="en-US" sz="1200">
              <a:solidFill>
                <a:srgbClr val="003399"/>
              </a:solidFill>
            </a:endParaRPr>
          </a:p>
        </p:txBody>
      </p:sp>
      <p:sp>
        <p:nvSpPr>
          <p:cNvPr id="8" name="Footer Placeholder 7"/>
          <p:cNvSpPr>
            <a:spLocks noGrp="1"/>
          </p:cNvSpPr>
          <p:nvPr>
            <p:ph type="ftr" sz="quarter" idx="11"/>
          </p:nvPr>
        </p:nvSpPr>
        <p:spPr>
          <a:xfrm>
            <a:off x="6477000" y="6477000"/>
            <a:ext cx="2133600" cy="381000"/>
          </a:xfrm>
          <a:prstGeom prst="rect">
            <a:avLst/>
          </a:prstGeom>
        </p:spPr>
        <p:txBody>
          <a:bodyPr/>
          <a:lstStyle>
            <a:lvl1pPr>
              <a:defRPr/>
            </a:lvl1pPr>
          </a:lstStyle>
          <a:p>
            <a:pPr>
              <a:defRPr/>
            </a:pPr>
            <a:r>
              <a:rPr lang="en-US"/>
              <a:t>IEEE AP-S 2003, June 22-27, Columbus, Ohio, USA.</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lvl1pPr>
              <a:defRPr/>
            </a:lvl1pPr>
          </a:lstStyle>
          <a:p>
            <a:pPr>
              <a:defRPr/>
            </a:pPr>
            <a:r>
              <a:rPr lang="en-US"/>
              <a:t>		 </a:t>
            </a:r>
            <a:r>
              <a:rPr lang="en-US" sz="1200"/>
              <a:t> </a:t>
            </a:r>
            <a:fld id="{C029335C-EB79-47B3-B4EC-E3CD3F98295D}" type="slidenum">
              <a:rPr lang="en-US" sz="1200">
                <a:solidFill>
                  <a:srgbClr val="003399"/>
                </a:solidFill>
              </a:rPr>
              <a:pPr>
                <a:defRPr/>
              </a:pPr>
              <a:t>‹#›</a:t>
            </a:fld>
            <a:endParaRPr lang="en-US" sz="1200">
              <a:solidFill>
                <a:srgbClr val="003399"/>
              </a:solidFill>
            </a:endParaRPr>
          </a:p>
        </p:txBody>
      </p:sp>
      <p:sp>
        <p:nvSpPr>
          <p:cNvPr id="4" name="Footer Placeholder 3"/>
          <p:cNvSpPr>
            <a:spLocks noGrp="1"/>
          </p:cNvSpPr>
          <p:nvPr>
            <p:ph type="ftr" sz="quarter" idx="11"/>
          </p:nvPr>
        </p:nvSpPr>
        <p:spPr>
          <a:xfrm>
            <a:off x="6477000" y="6477000"/>
            <a:ext cx="2133600" cy="381000"/>
          </a:xfrm>
          <a:prstGeom prst="rect">
            <a:avLst/>
          </a:prstGeom>
        </p:spPr>
        <p:txBody>
          <a:bodyPr/>
          <a:lstStyle>
            <a:lvl1pPr>
              <a:defRPr/>
            </a:lvl1pPr>
          </a:lstStyle>
          <a:p>
            <a:pPr>
              <a:defRPr/>
            </a:pPr>
            <a:r>
              <a:rPr lang="en-US"/>
              <a:t>IEEE AP-S 2003, June 22-27, Columbus, Ohio, USA.</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pPr>
              <a:defRPr/>
            </a:pPr>
            <a:r>
              <a:rPr lang="en-US"/>
              <a:t>		 </a:t>
            </a:r>
            <a:r>
              <a:rPr lang="en-US" sz="1200"/>
              <a:t> </a:t>
            </a:r>
            <a:fld id="{D9102C42-A1AD-4A48-998F-F3E5DFE74642}" type="slidenum">
              <a:rPr lang="en-US" sz="1200">
                <a:solidFill>
                  <a:srgbClr val="003399"/>
                </a:solidFill>
              </a:rPr>
              <a:pPr>
                <a:defRPr/>
              </a:pPr>
              <a:t>‹#›</a:t>
            </a:fld>
            <a:endParaRPr lang="en-US" sz="1200">
              <a:solidFill>
                <a:srgbClr val="003399"/>
              </a:solidFill>
            </a:endParaRPr>
          </a:p>
        </p:txBody>
      </p:sp>
      <p:sp>
        <p:nvSpPr>
          <p:cNvPr id="3" name="Footer Placeholder 2"/>
          <p:cNvSpPr>
            <a:spLocks noGrp="1"/>
          </p:cNvSpPr>
          <p:nvPr>
            <p:ph type="ftr" sz="quarter" idx="11"/>
          </p:nvPr>
        </p:nvSpPr>
        <p:spPr>
          <a:xfrm>
            <a:off x="6477000" y="6477000"/>
            <a:ext cx="2133600" cy="381000"/>
          </a:xfrm>
          <a:prstGeom prst="rect">
            <a:avLst/>
          </a:prstGeom>
        </p:spPr>
        <p:txBody>
          <a:bodyPr/>
          <a:lstStyle>
            <a:lvl1pPr>
              <a:defRPr/>
            </a:lvl1pPr>
          </a:lstStyle>
          <a:p>
            <a:pPr>
              <a:defRPr/>
            </a:pPr>
            <a:r>
              <a:rPr lang="en-US"/>
              <a:t>IEEE AP-S 2003, June 22-27, Columbus, Ohio, USA.</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pPr>
              <a:defRPr/>
            </a:pPr>
            <a:r>
              <a:rPr lang="en-US"/>
              <a:t>		 </a:t>
            </a:r>
            <a:r>
              <a:rPr lang="en-US" sz="1200"/>
              <a:t> </a:t>
            </a:r>
            <a:fld id="{FBC8B4B2-320C-40AB-BAE6-4BC0BF56E604}" type="slidenum">
              <a:rPr lang="en-US" sz="1200">
                <a:solidFill>
                  <a:srgbClr val="003399"/>
                </a:solidFill>
              </a:rPr>
              <a:pPr>
                <a:defRPr/>
              </a:pPr>
              <a:t>‹#›</a:t>
            </a:fld>
            <a:endParaRPr lang="en-US" sz="1200">
              <a:solidFill>
                <a:srgbClr val="003399"/>
              </a:solidFill>
            </a:endParaRPr>
          </a:p>
        </p:txBody>
      </p:sp>
      <p:sp>
        <p:nvSpPr>
          <p:cNvPr id="6" name="Footer Placeholder 5"/>
          <p:cNvSpPr>
            <a:spLocks noGrp="1"/>
          </p:cNvSpPr>
          <p:nvPr>
            <p:ph type="ftr" sz="quarter" idx="11"/>
          </p:nvPr>
        </p:nvSpPr>
        <p:spPr>
          <a:xfrm>
            <a:off x="6477000" y="6477000"/>
            <a:ext cx="2133600" cy="381000"/>
          </a:xfrm>
          <a:prstGeom prst="rect">
            <a:avLst/>
          </a:prstGeom>
        </p:spPr>
        <p:txBody>
          <a:bodyPr/>
          <a:lstStyle>
            <a:lvl1pPr>
              <a:defRPr/>
            </a:lvl1pPr>
          </a:lstStyle>
          <a:p>
            <a:pPr>
              <a:defRPr/>
            </a:pPr>
            <a:r>
              <a:rPr lang="en-US"/>
              <a:t>IEEE AP-S 2003, June 22-27, Columbus, Ohio, USA.</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pPr>
              <a:defRPr/>
            </a:pPr>
            <a:r>
              <a:rPr lang="en-US"/>
              <a:t>		 </a:t>
            </a:r>
            <a:r>
              <a:rPr lang="en-US" sz="1200"/>
              <a:t> </a:t>
            </a:r>
            <a:fld id="{9E60ED69-B807-432F-A907-A7ABF68FAF02}" type="slidenum">
              <a:rPr lang="en-US" sz="1200">
                <a:solidFill>
                  <a:srgbClr val="003399"/>
                </a:solidFill>
              </a:rPr>
              <a:pPr>
                <a:defRPr/>
              </a:pPr>
              <a:t>‹#›</a:t>
            </a:fld>
            <a:endParaRPr lang="en-US" sz="1200">
              <a:solidFill>
                <a:srgbClr val="003399"/>
              </a:solidFill>
            </a:endParaRPr>
          </a:p>
        </p:txBody>
      </p:sp>
      <p:sp>
        <p:nvSpPr>
          <p:cNvPr id="6" name="Footer Placeholder 5"/>
          <p:cNvSpPr>
            <a:spLocks noGrp="1"/>
          </p:cNvSpPr>
          <p:nvPr>
            <p:ph type="ftr" sz="quarter" idx="11"/>
          </p:nvPr>
        </p:nvSpPr>
        <p:spPr>
          <a:xfrm>
            <a:off x="6477000" y="6477000"/>
            <a:ext cx="2133600" cy="381000"/>
          </a:xfrm>
          <a:prstGeom prst="rect">
            <a:avLst/>
          </a:prstGeom>
        </p:spPr>
        <p:txBody>
          <a:bodyPr/>
          <a:lstStyle>
            <a:lvl1pPr>
              <a:defRPr/>
            </a:lvl1pPr>
          </a:lstStyle>
          <a:p>
            <a:pPr>
              <a:defRPr/>
            </a:pPr>
            <a:r>
              <a:rPr lang="en-US"/>
              <a:t>IEEE AP-S 2003, June 22-27, Columbus, Ohio, USA.</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jpe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8482" name="Rectangle 2"/>
          <p:cNvSpPr>
            <a:spLocks noGrp="1" noChangeArrowheads="1"/>
          </p:cNvSpPr>
          <p:nvPr>
            <p:ph type="title"/>
          </p:nvPr>
        </p:nvSpPr>
        <p:spPr bwMode="auto">
          <a:xfrm>
            <a:off x="0" y="228600"/>
            <a:ext cx="9144000" cy="457200"/>
          </a:xfrm>
          <a:prstGeom prst="rect">
            <a:avLst/>
          </a:prstGeom>
          <a:noFill/>
          <a:ln w="9525">
            <a:noFill/>
            <a:miter lim="800000"/>
            <a:headEnd/>
            <a:tailEnd/>
          </a:ln>
        </p:spPr>
        <p:txBody>
          <a:bodyPr vert="horz" wrap="square" lIns="91415" tIns="45708" rIns="91415" bIns="45708" numCol="1" anchor="ctr" anchorCtr="0" compatLnSpc="1">
            <a:prstTxWarp prst="textNoShape">
              <a:avLst/>
            </a:prstTxWarp>
          </a:bodyPr>
          <a:lstStyle/>
          <a:p>
            <a:pPr lvl="0"/>
            <a:r>
              <a:rPr lang="en-US" smtClean="0"/>
              <a:t>Hier klicken, um Master-Titelformat zu bearbeiten.</a:t>
            </a:r>
          </a:p>
        </p:txBody>
      </p:sp>
      <p:sp>
        <p:nvSpPr>
          <p:cNvPr id="148483" name="Rectangle 3"/>
          <p:cNvSpPr>
            <a:spLocks noGrp="1" noChangeArrowheads="1"/>
          </p:cNvSpPr>
          <p:nvPr>
            <p:ph type="body" idx="1"/>
          </p:nvPr>
        </p:nvSpPr>
        <p:spPr bwMode="auto">
          <a:xfrm>
            <a:off x="685800" y="838200"/>
            <a:ext cx="7772400" cy="5181600"/>
          </a:xfrm>
          <a:prstGeom prst="rect">
            <a:avLst/>
          </a:prstGeom>
          <a:noFill/>
          <a:ln w="9525">
            <a:noFill/>
            <a:miter lim="800000"/>
            <a:headEnd/>
            <a:tailEnd/>
          </a:ln>
        </p:spPr>
        <p:txBody>
          <a:bodyPr vert="horz" wrap="square" lIns="91415" tIns="45708" rIns="91415" bIns="45708" numCol="1" anchor="t" anchorCtr="0" compatLnSpc="1">
            <a:prstTxWarp prst="textNoShape">
              <a:avLst/>
            </a:prstTxWarp>
          </a:bodyPr>
          <a:lstStyle/>
          <a:p>
            <a:pPr lvl="0"/>
            <a:r>
              <a:rPr lang="en-US" smtClean="0"/>
              <a:t>Hier klicken, um Master-Textformat zu bearbeiten.</a:t>
            </a:r>
          </a:p>
          <a:p>
            <a:pPr lvl="1"/>
            <a:r>
              <a:rPr lang="en-US" smtClean="0"/>
              <a:t>Zweite Ebene</a:t>
            </a:r>
          </a:p>
          <a:p>
            <a:pPr lvl="2"/>
            <a:r>
              <a:rPr lang="en-US" smtClean="0"/>
              <a:t>Dritte Ebene</a:t>
            </a:r>
          </a:p>
          <a:p>
            <a:pPr lvl="3"/>
            <a:r>
              <a:rPr lang="en-US" smtClean="0"/>
              <a:t>Vierte Ebene</a:t>
            </a:r>
          </a:p>
          <a:p>
            <a:pPr lvl="4"/>
            <a:r>
              <a:rPr lang="en-US" smtClean="0"/>
              <a:t>Fünfte Ebene</a:t>
            </a:r>
          </a:p>
        </p:txBody>
      </p:sp>
      <p:sp>
        <p:nvSpPr>
          <p:cNvPr id="1028" name="Rectangle 4"/>
          <p:cNvSpPr>
            <a:spLocks noGrp="1" noChangeArrowheads="1"/>
          </p:cNvSpPr>
          <p:nvPr>
            <p:ph type="dt" sz="half" idx="2"/>
          </p:nvPr>
        </p:nvSpPr>
        <p:spPr bwMode="auto">
          <a:xfrm>
            <a:off x="2590800" y="6324600"/>
            <a:ext cx="3352800" cy="381000"/>
          </a:xfrm>
          <a:prstGeom prst="rect">
            <a:avLst/>
          </a:prstGeom>
          <a:noFill/>
          <a:ln w="9525">
            <a:noFill/>
            <a:miter lim="800000"/>
            <a:headEnd/>
            <a:tailEnd/>
          </a:ln>
          <a:effectLst/>
        </p:spPr>
        <p:txBody>
          <a:bodyPr vert="horz" wrap="square" lIns="91415" tIns="45708" rIns="91415" bIns="45708" numCol="1" anchor="t" anchorCtr="0" compatLnSpc="1">
            <a:prstTxWarp prst="textNoShape">
              <a:avLst/>
            </a:prstTxWarp>
          </a:bodyPr>
          <a:lstStyle>
            <a:lvl1pPr>
              <a:defRPr sz="1600">
                <a:solidFill>
                  <a:srgbClr val="3333FF"/>
                </a:solidFill>
                <a:latin typeface="+mj-lt"/>
              </a:defRPr>
            </a:lvl1pPr>
          </a:lstStyle>
          <a:p>
            <a:pPr>
              <a:defRPr/>
            </a:pPr>
            <a:r>
              <a:rPr lang="en-US"/>
              <a:t>		 </a:t>
            </a:r>
            <a:r>
              <a:rPr lang="en-US" sz="1200"/>
              <a:t> </a:t>
            </a:r>
            <a:fld id="{27CF2BCD-F3E7-4944-BEAC-665A1893349E}" type="slidenum">
              <a:rPr lang="en-US" sz="1200">
                <a:solidFill>
                  <a:srgbClr val="003399"/>
                </a:solidFill>
              </a:rPr>
              <a:pPr>
                <a:defRPr/>
              </a:pPr>
              <a:t>‹#›</a:t>
            </a:fld>
            <a:endParaRPr lang="en-US" sz="1200">
              <a:solidFill>
                <a:srgbClr val="003399"/>
              </a:solidFill>
            </a:endParaRPr>
          </a:p>
        </p:txBody>
      </p:sp>
      <p:sp>
        <p:nvSpPr>
          <p:cNvPr id="1035" name="Text Box 11"/>
          <p:cNvSpPr txBox="1">
            <a:spLocks noChangeArrowheads="1"/>
          </p:cNvSpPr>
          <p:nvPr userDrawn="1"/>
        </p:nvSpPr>
        <p:spPr bwMode="auto">
          <a:xfrm>
            <a:off x="990600" y="6248400"/>
            <a:ext cx="1692275" cy="428625"/>
          </a:xfrm>
          <a:prstGeom prst="rect">
            <a:avLst/>
          </a:prstGeom>
          <a:noFill/>
          <a:ln w="9525">
            <a:noFill/>
            <a:miter lim="800000"/>
            <a:headEnd/>
            <a:tailEnd/>
          </a:ln>
          <a:effectLst/>
        </p:spPr>
        <p:txBody>
          <a:bodyPr wrap="none">
            <a:spAutoFit/>
          </a:bodyPr>
          <a:lstStyle/>
          <a:p>
            <a:pPr eaLnBrk="1" hangingPunct="1">
              <a:defRPr/>
            </a:pPr>
            <a:r>
              <a:rPr lang="de-DE" sz="1100" b="1">
                <a:solidFill>
                  <a:srgbClr val="003399"/>
                </a:solidFill>
                <a:latin typeface="Times New Roman" pitchFamily="18" charset="0"/>
              </a:rPr>
              <a:t>Dept. of Telecomm. Eng. </a:t>
            </a:r>
          </a:p>
          <a:p>
            <a:pPr eaLnBrk="1" hangingPunct="1">
              <a:defRPr/>
            </a:pPr>
            <a:r>
              <a:rPr lang="de-DE" sz="1100" b="1">
                <a:solidFill>
                  <a:srgbClr val="003399"/>
                </a:solidFill>
                <a:latin typeface="Times New Roman" pitchFamily="18" charset="0"/>
              </a:rPr>
              <a:t>Faculty of EEE</a:t>
            </a:r>
          </a:p>
        </p:txBody>
      </p:sp>
      <p:sp>
        <p:nvSpPr>
          <p:cNvPr id="1038" name="Line 14"/>
          <p:cNvSpPr>
            <a:spLocks noChangeShapeType="1"/>
          </p:cNvSpPr>
          <p:nvPr userDrawn="1"/>
        </p:nvSpPr>
        <p:spPr bwMode="auto">
          <a:xfrm>
            <a:off x="533400" y="762000"/>
            <a:ext cx="8077200" cy="0"/>
          </a:xfrm>
          <a:prstGeom prst="line">
            <a:avLst/>
          </a:prstGeom>
          <a:noFill/>
          <a:ln w="28575">
            <a:solidFill>
              <a:srgbClr val="000099"/>
            </a:solidFill>
            <a:round/>
            <a:headEnd/>
            <a:tailEnd/>
          </a:ln>
          <a:effectLst/>
        </p:spPr>
        <p:txBody>
          <a:bodyPr/>
          <a:lstStyle/>
          <a:p>
            <a:pPr>
              <a:defRPr/>
            </a:pPr>
            <a:endParaRPr lang="en-US"/>
          </a:p>
        </p:txBody>
      </p:sp>
      <p:sp>
        <p:nvSpPr>
          <p:cNvPr id="1039" name="Line 15"/>
          <p:cNvSpPr>
            <a:spLocks noChangeShapeType="1"/>
          </p:cNvSpPr>
          <p:nvPr userDrawn="1"/>
        </p:nvSpPr>
        <p:spPr bwMode="auto">
          <a:xfrm>
            <a:off x="533400" y="6172200"/>
            <a:ext cx="8077200" cy="0"/>
          </a:xfrm>
          <a:prstGeom prst="line">
            <a:avLst/>
          </a:prstGeom>
          <a:noFill/>
          <a:ln w="28575">
            <a:solidFill>
              <a:srgbClr val="000099"/>
            </a:solidFill>
            <a:round/>
            <a:headEnd/>
            <a:tailEnd/>
          </a:ln>
          <a:effectLst/>
        </p:spPr>
        <p:txBody>
          <a:bodyPr/>
          <a:lstStyle/>
          <a:p>
            <a:pPr>
              <a:defRPr/>
            </a:pPr>
            <a:endParaRPr lang="en-US"/>
          </a:p>
        </p:txBody>
      </p:sp>
      <p:sp>
        <p:nvSpPr>
          <p:cNvPr id="1040" name="Text Box 16"/>
          <p:cNvSpPr txBox="1">
            <a:spLocks noChangeArrowheads="1"/>
          </p:cNvSpPr>
          <p:nvPr userDrawn="1"/>
        </p:nvSpPr>
        <p:spPr bwMode="auto">
          <a:xfrm>
            <a:off x="7583488" y="6248400"/>
            <a:ext cx="1103312" cy="430213"/>
          </a:xfrm>
          <a:prstGeom prst="rect">
            <a:avLst/>
          </a:prstGeom>
          <a:noFill/>
          <a:ln w="9525">
            <a:noFill/>
            <a:miter lim="800000"/>
            <a:headEnd/>
            <a:tailEnd/>
          </a:ln>
          <a:effectLst/>
        </p:spPr>
        <p:txBody>
          <a:bodyPr wrap="none">
            <a:spAutoFit/>
          </a:bodyPr>
          <a:lstStyle/>
          <a:p>
            <a:pPr algn="r">
              <a:defRPr/>
            </a:pPr>
            <a:r>
              <a:rPr lang="en-GB" sz="1100" b="1" dirty="0" smtClean="0">
                <a:solidFill>
                  <a:srgbClr val="003399"/>
                </a:solidFill>
                <a:latin typeface="Times New Roman" pitchFamily="18" charset="0"/>
              </a:rPr>
              <a:t>SSP2019</a:t>
            </a:r>
            <a:endParaRPr lang="en-GB" sz="1100" b="1" dirty="0">
              <a:solidFill>
                <a:srgbClr val="003399"/>
              </a:solidFill>
              <a:latin typeface="Times New Roman" pitchFamily="18" charset="0"/>
            </a:endParaRPr>
          </a:p>
          <a:p>
            <a:pPr algn="r">
              <a:defRPr/>
            </a:pPr>
            <a:r>
              <a:rPr lang="en-GB" sz="1100" b="1" dirty="0">
                <a:solidFill>
                  <a:srgbClr val="003399"/>
                </a:solidFill>
                <a:latin typeface="Times New Roman" pitchFamily="18" charset="0"/>
              </a:rPr>
              <a:t>DHT, HCMUT</a:t>
            </a:r>
            <a:endParaRPr lang="de-DE" sz="1100" b="1" dirty="0">
              <a:solidFill>
                <a:srgbClr val="003399"/>
              </a:solidFill>
            </a:endParaRPr>
          </a:p>
        </p:txBody>
      </p:sp>
      <p:pic>
        <p:nvPicPr>
          <p:cNvPr id="148489" name="Picture 18" descr="hcmut"/>
          <p:cNvPicPr>
            <a:picLocks noChangeAspect="1" noChangeArrowheads="1"/>
          </p:cNvPicPr>
          <p:nvPr userDrawn="1"/>
        </p:nvPicPr>
        <p:blipFill>
          <a:blip r:embed="rId17" cstate="print"/>
          <a:srcRect/>
          <a:stretch>
            <a:fillRect/>
          </a:stretch>
        </p:blipFill>
        <p:spPr bwMode="auto">
          <a:xfrm>
            <a:off x="533400" y="6248400"/>
            <a:ext cx="457200" cy="457200"/>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912" r:id="rId1"/>
    <p:sldLayoutId id="2147483911" r:id="rId2"/>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 id="2147483922" r:id="rId12"/>
    <p:sldLayoutId id="2147483923" r:id="rId13"/>
    <p:sldLayoutId id="2147483924" r:id="rId14"/>
    <p:sldLayoutId id="2147483925" r:id="rId15"/>
  </p:sldLayoutIdLst>
  <p:hf sldNum="0" hdr="0" ftr="0"/>
  <p:txStyles>
    <p:titleStyle>
      <a:lvl1pPr algn="ctr" rtl="0" eaLnBrk="0" fontAlgn="base" hangingPunct="0">
        <a:spcBef>
          <a:spcPct val="0"/>
        </a:spcBef>
        <a:spcAft>
          <a:spcPct val="0"/>
        </a:spcAft>
        <a:defRPr sz="2800" b="1">
          <a:solidFill>
            <a:srgbClr val="000099"/>
          </a:solidFill>
          <a:latin typeface="+mj-lt"/>
          <a:ea typeface="+mj-ea"/>
          <a:cs typeface="+mj-cs"/>
        </a:defRPr>
      </a:lvl1pPr>
      <a:lvl2pPr algn="ctr" rtl="0" eaLnBrk="0" fontAlgn="base" hangingPunct="0">
        <a:spcBef>
          <a:spcPct val="0"/>
        </a:spcBef>
        <a:spcAft>
          <a:spcPct val="0"/>
        </a:spcAft>
        <a:defRPr sz="2800" b="1">
          <a:solidFill>
            <a:srgbClr val="000099"/>
          </a:solidFill>
          <a:latin typeface="Times New Roman" pitchFamily="18" charset="0"/>
        </a:defRPr>
      </a:lvl2pPr>
      <a:lvl3pPr algn="ctr" rtl="0" eaLnBrk="0" fontAlgn="base" hangingPunct="0">
        <a:spcBef>
          <a:spcPct val="0"/>
        </a:spcBef>
        <a:spcAft>
          <a:spcPct val="0"/>
        </a:spcAft>
        <a:defRPr sz="2800" b="1">
          <a:solidFill>
            <a:srgbClr val="000099"/>
          </a:solidFill>
          <a:latin typeface="Times New Roman" pitchFamily="18" charset="0"/>
        </a:defRPr>
      </a:lvl3pPr>
      <a:lvl4pPr algn="ctr" rtl="0" eaLnBrk="0" fontAlgn="base" hangingPunct="0">
        <a:spcBef>
          <a:spcPct val="0"/>
        </a:spcBef>
        <a:spcAft>
          <a:spcPct val="0"/>
        </a:spcAft>
        <a:defRPr sz="2800" b="1">
          <a:solidFill>
            <a:srgbClr val="000099"/>
          </a:solidFill>
          <a:latin typeface="Times New Roman" pitchFamily="18" charset="0"/>
        </a:defRPr>
      </a:lvl4pPr>
      <a:lvl5pPr algn="ctr" rtl="0" eaLnBrk="0" fontAlgn="base" hangingPunct="0">
        <a:spcBef>
          <a:spcPct val="0"/>
        </a:spcBef>
        <a:spcAft>
          <a:spcPct val="0"/>
        </a:spcAft>
        <a:defRPr sz="2800" b="1">
          <a:solidFill>
            <a:srgbClr val="000099"/>
          </a:solidFill>
          <a:latin typeface="Times New Roman" pitchFamily="18" charset="0"/>
        </a:defRPr>
      </a:lvl5pPr>
      <a:lvl6pPr marL="457200" algn="ctr" rtl="0" eaLnBrk="0" fontAlgn="base" hangingPunct="0">
        <a:spcBef>
          <a:spcPct val="0"/>
        </a:spcBef>
        <a:spcAft>
          <a:spcPct val="0"/>
        </a:spcAft>
        <a:defRPr sz="4400" b="1">
          <a:solidFill>
            <a:srgbClr val="000099"/>
          </a:solidFill>
          <a:latin typeface="Times New Roman" pitchFamily="18" charset="0"/>
        </a:defRPr>
      </a:lvl6pPr>
      <a:lvl7pPr marL="914400" algn="ctr" rtl="0" eaLnBrk="0" fontAlgn="base" hangingPunct="0">
        <a:spcBef>
          <a:spcPct val="0"/>
        </a:spcBef>
        <a:spcAft>
          <a:spcPct val="0"/>
        </a:spcAft>
        <a:defRPr sz="4400" b="1">
          <a:solidFill>
            <a:srgbClr val="000099"/>
          </a:solidFill>
          <a:latin typeface="Times New Roman" pitchFamily="18" charset="0"/>
        </a:defRPr>
      </a:lvl7pPr>
      <a:lvl8pPr marL="1371600" algn="ctr" rtl="0" eaLnBrk="0" fontAlgn="base" hangingPunct="0">
        <a:spcBef>
          <a:spcPct val="0"/>
        </a:spcBef>
        <a:spcAft>
          <a:spcPct val="0"/>
        </a:spcAft>
        <a:defRPr sz="4400" b="1">
          <a:solidFill>
            <a:srgbClr val="000099"/>
          </a:solidFill>
          <a:latin typeface="Times New Roman" pitchFamily="18" charset="0"/>
        </a:defRPr>
      </a:lvl8pPr>
      <a:lvl9pPr marL="1828800" algn="ctr" rtl="0" eaLnBrk="0" fontAlgn="base" hangingPunct="0">
        <a:spcBef>
          <a:spcPct val="0"/>
        </a:spcBef>
        <a:spcAft>
          <a:spcPct val="0"/>
        </a:spcAft>
        <a:defRPr sz="4400" b="1">
          <a:solidFill>
            <a:srgbClr val="000099"/>
          </a:solidFill>
          <a:latin typeface="Times New Roman" pitchFamily="18" charset="0"/>
        </a:defRPr>
      </a:lvl9pPr>
    </p:titleStyle>
    <p:bodyStyle>
      <a:lvl1pPr marL="342900" indent="-342900" algn="l" rtl="0" eaLnBrk="0" fontAlgn="base" hangingPunct="0">
        <a:spcBef>
          <a:spcPct val="20000"/>
        </a:spcBef>
        <a:spcAft>
          <a:spcPct val="0"/>
        </a:spcAft>
        <a:buFont typeface="Wingdings" pitchFamily="2" charset="2"/>
        <a:buChar char="q"/>
        <a:defRPr sz="2000">
          <a:solidFill>
            <a:schemeClr val="tx1"/>
          </a:solidFill>
          <a:latin typeface="+mj-lt"/>
          <a:ea typeface="+mn-ea"/>
          <a:cs typeface="+mn-cs"/>
        </a:defRPr>
      </a:lvl1pPr>
      <a:lvl2pPr marL="742950" indent="-285750" algn="l" rtl="0" eaLnBrk="0" fontAlgn="base" hangingPunct="0">
        <a:spcBef>
          <a:spcPct val="20000"/>
        </a:spcBef>
        <a:spcAft>
          <a:spcPct val="0"/>
        </a:spcAft>
        <a:buFont typeface="Wingdings" pitchFamily="2" charset="2"/>
        <a:buChar char="§"/>
        <a:defRPr sz="2000">
          <a:solidFill>
            <a:schemeClr val="tx1"/>
          </a:solidFill>
          <a:latin typeface="+mj-lt"/>
        </a:defRPr>
      </a:lvl2pPr>
      <a:lvl3pPr marL="1143000" indent="-228600" algn="l" rtl="0" eaLnBrk="0" fontAlgn="base" hangingPunct="0">
        <a:spcBef>
          <a:spcPct val="20000"/>
        </a:spcBef>
        <a:spcAft>
          <a:spcPct val="0"/>
        </a:spcAft>
        <a:buChar char="•"/>
        <a:defRPr sz="2000">
          <a:solidFill>
            <a:schemeClr val="tx1"/>
          </a:solidFill>
          <a:latin typeface="+mj-lt"/>
        </a:defRPr>
      </a:lvl3pPr>
      <a:lvl4pPr marL="1600200" indent="-228600" algn="l" rtl="0" eaLnBrk="0" fontAlgn="base" hangingPunct="0">
        <a:spcBef>
          <a:spcPct val="20000"/>
        </a:spcBef>
        <a:spcAft>
          <a:spcPct val="0"/>
        </a:spcAft>
        <a:buChar char="–"/>
        <a:defRPr sz="2000">
          <a:solidFill>
            <a:schemeClr val="tx1"/>
          </a:solidFill>
          <a:latin typeface="+mj-lt"/>
        </a:defRPr>
      </a:lvl4pPr>
      <a:lvl5pPr marL="2057400" indent="-228600" algn="l" rtl="0" eaLnBrk="0" fontAlgn="base" hangingPunct="0">
        <a:spcBef>
          <a:spcPct val="20000"/>
        </a:spcBef>
        <a:spcAft>
          <a:spcPct val="0"/>
        </a:spcAft>
        <a:buChar char="»"/>
        <a:defRPr sz="2000">
          <a:solidFill>
            <a:schemeClr val="tx1"/>
          </a:solidFill>
          <a:latin typeface="+mj-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8" Type="http://schemas.openxmlformats.org/officeDocument/2006/relationships/oleObject" Target="../embeddings/oleObject188.bin"/><Relationship Id="rId3" Type="http://schemas.openxmlformats.org/officeDocument/2006/relationships/oleObject" Target="../embeddings/oleObject183.bin"/><Relationship Id="rId7" Type="http://schemas.openxmlformats.org/officeDocument/2006/relationships/oleObject" Target="../embeddings/oleObject187.bin"/><Relationship Id="rId2" Type="http://schemas.openxmlformats.org/officeDocument/2006/relationships/slideLayout" Target="../slideLayouts/slideLayout2.xml"/><Relationship Id="rId1" Type="http://schemas.openxmlformats.org/officeDocument/2006/relationships/vmlDrawing" Target="../drawings/vmlDrawing39.vml"/><Relationship Id="rId6" Type="http://schemas.openxmlformats.org/officeDocument/2006/relationships/oleObject" Target="../embeddings/oleObject186.bin"/><Relationship Id="rId5" Type="http://schemas.openxmlformats.org/officeDocument/2006/relationships/oleObject" Target="../embeddings/oleObject185.bin"/><Relationship Id="rId4" Type="http://schemas.openxmlformats.org/officeDocument/2006/relationships/oleObject" Target="../embeddings/oleObject184.bin"/></Relationships>
</file>

<file path=ppt/slides/_rels/slide101.xml.rels><?xml version="1.0" encoding="UTF-8" standalone="yes"?>
<Relationships xmlns="http://schemas.openxmlformats.org/package/2006/relationships"><Relationship Id="rId3" Type="http://schemas.openxmlformats.org/officeDocument/2006/relationships/oleObject" Target="../embeddings/oleObject189.bin"/><Relationship Id="rId2" Type="http://schemas.openxmlformats.org/officeDocument/2006/relationships/slideLayout" Target="../slideLayouts/slideLayout2.xml"/><Relationship Id="rId1" Type="http://schemas.openxmlformats.org/officeDocument/2006/relationships/vmlDrawing" Target="../drawings/vmlDrawing40.vml"/><Relationship Id="rId6" Type="http://schemas.openxmlformats.org/officeDocument/2006/relationships/oleObject" Target="../embeddings/oleObject192.bin"/><Relationship Id="rId5" Type="http://schemas.openxmlformats.org/officeDocument/2006/relationships/oleObject" Target="../embeddings/oleObject191.bin"/><Relationship Id="rId4" Type="http://schemas.openxmlformats.org/officeDocument/2006/relationships/oleObject" Target="../embeddings/oleObject190.bin"/></Relationships>
</file>

<file path=ppt/slides/_rels/slide102.xml.rels><?xml version="1.0" encoding="UTF-8" standalone="yes"?>
<Relationships xmlns="http://schemas.openxmlformats.org/package/2006/relationships"><Relationship Id="rId8" Type="http://schemas.openxmlformats.org/officeDocument/2006/relationships/oleObject" Target="../embeddings/oleObject198.bin"/><Relationship Id="rId3" Type="http://schemas.openxmlformats.org/officeDocument/2006/relationships/oleObject" Target="../embeddings/oleObject193.bin"/><Relationship Id="rId7" Type="http://schemas.openxmlformats.org/officeDocument/2006/relationships/oleObject" Target="../embeddings/oleObject197.bin"/><Relationship Id="rId2" Type="http://schemas.openxmlformats.org/officeDocument/2006/relationships/slideLayout" Target="../slideLayouts/slideLayout2.xml"/><Relationship Id="rId1" Type="http://schemas.openxmlformats.org/officeDocument/2006/relationships/vmlDrawing" Target="../drawings/vmlDrawing41.vml"/><Relationship Id="rId6" Type="http://schemas.openxmlformats.org/officeDocument/2006/relationships/oleObject" Target="../embeddings/oleObject196.bin"/><Relationship Id="rId5" Type="http://schemas.openxmlformats.org/officeDocument/2006/relationships/oleObject" Target="../embeddings/oleObject195.bin"/><Relationship Id="rId4" Type="http://schemas.openxmlformats.org/officeDocument/2006/relationships/oleObject" Target="../embeddings/oleObject194.bin"/></Relationships>
</file>

<file path=ppt/slides/_rels/slide103.xml.rels><?xml version="1.0" encoding="UTF-8" standalone="yes"?>
<Relationships xmlns="http://schemas.openxmlformats.org/package/2006/relationships"><Relationship Id="rId3" Type="http://schemas.openxmlformats.org/officeDocument/2006/relationships/oleObject" Target="../embeddings/oleObject199.bin"/><Relationship Id="rId2" Type="http://schemas.openxmlformats.org/officeDocument/2006/relationships/slideLayout" Target="../slideLayouts/slideLayout2.xml"/><Relationship Id="rId1" Type="http://schemas.openxmlformats.org/officeDocument/2006/relationships/vmlDrawing" Target="../drawings/vmlDrawing42.vml"/></Relationships>
</file>

<file path=ppt/slides/_rels/slide104.xml.rels><?xml version="1.0" encoding="UTF-8" standalone="yes"?>
<Relationships xmlns="http://schemas.openxmlformats.org/package/2006/relationships"><Relationship Id="rId3" Type="http://schemas.openxmlformats.org/officeDocument/2006/relationships/oleObject" Target="../embeddings/oleObject200.bin"/><Relationship Id="rId2" Type="http://schemas.openxmlformats.org/officeDocument/2006/relationships/slideLayout" Target="../slideLayouts/slideLayout4.xml"/><Relationship Id="rId1" Type="http://schemas.openxmlformats.org/officeDocument/2006/relationships/vmlDrawing" Target="../drawings/vmlDrawing43.vml"/><Relationship Id="rId4" Type="http://schemas.openxmlformats.org/officeDocument/2006/relationships/oleObject" Target="../embeddings/oleObject201.bin"/></Relationships>
</file>

<file path=ppt/slides/_rels/slide105.xml.rels><?xml version="1.0" encoding="UTF-8" standalone="yes"?>
<Relationships xmlns="http://schemas.openxmlformats.org/package/2006/relationships"><Relationship Id="rId3" Type="http://schemas.openxmlformats.org/officeDocument/2006/relationships/oleObject" Target="../embeddings/oleObject202.bin"/><Relationship Id="rId2" Type="http://schemas.openxmlformats.org/officeDocument/2006/relationships/slideLayout" Target="../slideLayouts/slideLayout14.xml"/><Relationship Id="rId1" Type="http://schemas.openxmlformats.org/officeDocument/2006/relationships/vmlDrawing" Target="../drawings/vmlDrawing44.vml"/><Relationship Id="rId5" Type="http://schemas.openxmlformats.org/officeDocument/2006/relationships/oleObject" Target="../embeddings/oleObject204.bin"/><Relationship Id="rId4" Type="http://schemas.openxmlformats.org/officeDocument/2006/relationships/oleObject" Target="../embeddings/oleObject203.bin"/></Relationships>
</file>

<file path=ppt/slides/_rels/slide106.xml.rels><?xml version="1.0" encoding="UTF-8" standalone="yes"?>
<Relationships xmlns="http://schemas.openxmlformats.org/package/2006/relationships"><Relationship Id="rId3" Type="http://schemas.openxmlformats.org/officeDocument/2006/relationships/oleObject" Target="../embeddings/oleObject205.bin"/><Relationship Id="rId2" Type="http://schemas.openxmlformats.org/officeDocument/2006/relationships/slideLayout" Target="../slideLayouts/slideLayout2.xml"/><Relationship Id="rId1" Type="http://schemas.openxmlformats.org/officeDocument/2006/relationships/vmlDrawing" Target="../drawings/vmlDrawing45.vml"/></Relationships>
</file>

<file path=ppt/slides/_rels/slide107.xml.rels><?xml version="1.0" encoding="UTF-8" standalone="yes"?>
<Relationships xmlns="http://schemas.openxmlformats.org/package/2006/relationships"><Relationship Id="rId8" Type="http://schemas.openxmlformats.org/officeDocument/2006/relationships/oleObject" Target="../embeddings/oleObject211.bin"/><Relationship Id="rId3" Type="http://schemas.openxmlformats.org/officeDocument/2006/relationships/oleObject" Target="../embeddings/oleObject206.bin"/><Relationship Id="rId7" Type="http://schemas.openxmlformats.org/officeDocument/2006/relationships/oleObject" Target="../embeddings/oleObject210.bin"/><Relationship Id="rId12" Type="http://schemas.openxmlformats.org/officeDocument/2006/relationships/oleObject" Target="../embeddings/oleObject215.bin"/><Relationship Id="rId2" Type="http://schemas.openxmlformats.org/officeDocument/2006/relationships/slideLayout" Target="../slideLayouts/slideLayout2.xml"/><Relationship Id="rId1" Type="http://schemas.openxmlformats.org/officeDocument/2006/relationships/vmlDrawing" Target="../drawings/vmlDrawing46.vml"/><Relationship Id="rId6" Type="http://schemas.openxmlformats.org/officeDocument/2006/relationships/oleObject" Target="../embeddings/oleObject209.bin"/><Relationship Id="rId11" Type="http://schemas.openxmlformats.org/officeDocument/2006/relationships/oleObject" Target="../embeddings/oleObject214.bin"/><Relationship Id="rId5" Type="http://schemas.openxmlformats.org/officeDocument/2006/relationships/oleObject" Target="../embeddings/oleObject208.bin"/><Relationship Id="rId10" Type="http://schemas.openxmlformats.org/officeDocument/2006/relationships/oleObject" Target="../embeddings/oleObject213.bin"/><Relationship Id="rId4" Type="http://schemas.openxmlformats.org/officeDocument/2006/relationships/oleObject" Target="../embeddings/oleObject207.bin"/><Relationship Id="rId9" Type="http://schemas.openxmlformats.org/officeDocument/2006/relationships/oleObject" Target="../embeddings/oleObject212.bin"/></Relationships>
</file>

<file path=ppt/slides/_rels/slide108.xml.rels><?xml version="1.0" encoding="UTF-8" standalone="yes"?>
<Relationships xmlns="http://schemas.openxmlformats.org/package/2006/relationships"><Relationship Id="rId8" Type="http://schemas.openxmlformats.org/officeDocument/2006/relationships/oleObject" Target="../embeddings/oleObject221.bin"/><Relationship Id="rId3" Type="http://schemas.openxmlformats.org/officeDocument/2006/relationships/oleObject" Target="../embeddings/oleObject216.bin"/><Relationship Id="rId7" Type="http://schemas.openxmlformats.org/officeDocument/2006/relationships/oleObject" Target="../embeddings/oleObject220.bin"/><Relationship Id="rId2" Type="http://schemas.openxmlformats.org/officeDocument/2006/relationships/slideLayout" Target="../slideLayouts/slideLayout4.xml"/><Relationship Id="rId1" Type="http://schemas.openxmlformats.org/officeDocument/2006/relationships/vmlDrawing" Target="../drawings/vmlDrawing47.vml"/><Relationship Id="rId6" Type="http://schemas.openxmlformats.org/officeDocument/2006/relationships/oleObject" Target="../embeddings/oleObject219.bin"/><Relationship Id="rId11" Type="http://schemas.openxmlformats.org/officeDocument/2006/relationships/oleObject" Target="../embeddings/oleObject224.bin"/><Relationship Id="rId5" Type="http://schemas.openxmlformats.org/officeDocument/2006/relationships/oleObject" Target="../embeddings/oleObject218.bin"/><Relationship Id="rId10" Type="http://schemas.openxmlformats.org/officeDocument/2006/relationships/oleObject" Target="../embeddings/oleObject223.bin"/><Relationship Id="rId4" Type="http://schemas.openxmlformats.org/officeDocument/2006/relationships/oleObject" Target="../embeddings/oleObject217.bin"/><Relationship Id="rId9" Type="http://schemas.openxmlformats.org/officeDocument/2006/relationships/oleObject" Target="../embeddings/oleObject222.bin"/></Relationships>
</file>

<file path=ppt/slides/_rels/slide109.xml.rels><?xml version="1.0" encoding="UTF-8" standalone="yes"?>
<Relationships xmlns="http://schemas.openxmlformats.org/package/2006/relationships"><Relationship Id="rId8" Type="http://schemas.openxmlformats.org/officeDocument/2006/relationships/oleObject" Target="../embeddings/oleObject230.bin"/><Relationship Id="rId3" Type="http://schemas.openxmlformats.org/officeDocument/2006/relationships/oleObject" Target="../embeddings/oleObject225.bin"/><Relationship Id="rId7" Type="http://schemas.openxmlformats.org/officeDocument/2006/relationships/oleObject" Target="../embeddings/oleObject229.bin"/><Relationship Id="rId2" Type="http://schemas.openxmlformats.org/officeDocument/2006/relationships/slideLayout" Target="../slideLayouts/slideLayout15.xml"/><Relationship Id="rId1" Type="http://schemas.openxmlformats.org/officeDocument/2006/relationships/vmlDrawing" Target="../drawings/vmlDrawing48.vml"/><Relationship Id="rId6" Type="http://schemas.openxmlformats.org/officeDocument/2006/relationships/oleObject" Target="../embeddings/oleObject228.bin"/><Relationship Id="rId5" Type="http://schemas.openxmlformats.org/officeDocument/2006/relationships/oleObject" Target="../embeddings/oleObject227.bin"/><Relationship Id="rId4" Type="http://schemas.openxmlformats.org/officeDocument/2006/relationships/oleObject" Target="../embeddings/oleObject226.bin"/><Relationship Id="rId9" Type="http://schemas.openxmlformats.org/officeDocument/2006/relationships/oleObject" Target="../embeddings/oleObject231.bin"/></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8" Type="http://schemas.openxmlformats.org/officeDocument/2006/relationships/oleObject" Target="../embeddings/oleObject237.bin"/><Relationship Id="rId3" Type="http://schemas.openxmlformats.org/officeDocument/2006/relationships/oleObject" Target="../embeddings/oleObject232.bin"/><Relationship Id="rId7" Type="http://schemas.openxmlformats.org/officeDocument/2006/relationships/oleObject" Target="../embeddings/oleObject236.bin"/><Relationship Id="rId2" Type="http://schemas.openxmlformats.org/officeDocument/2006/relationships/slideLayout" Target="../slideLayouts/slideLayout14.xml"/><Relationship Id="rId1" Type="http://schemas.openxmlformats.org/officeDocument/2006/relationships/vmlDrawing" Target="../drawings/vmlDrawing49.vml"/><Relationship Id="rId6" Type="http://schemas.openxmlformats.org/officeDocument/2006/relationships/oleObject" Target="../embeddings/oleObject235.bin"/><Relationship Id="rId5" Type="http://schemas.openxmlformats.org/officeDocument/2006/relationships/oleObject" Target="../embeddings/oleObject234.bin"/><Relationship Id="rId4" Type="http://schemas.openxmlformats.org/officeDocument/2006/relationships/oleObject" Target="../embeddings/oleObject233.bin"/><Relationship Id="rId9" Type="http://schemas.openxmlformats.org/officeDocument/2006/relationships/oleObject" Target="../embeddings/oleObject238.bin"/></Relationships>
</file>

<file path=ppt/slides/_rels/slide111.xml.rels><?xml version="1.0" encoding="UTF-8" standalone="yes"?>
<Relationships xmlns="http://schemas.openxmlformats.org/package/2006/relationships"><Relationship Id="rId8" Type="http://schemas.openxmlformats.org/officeDocument/2006/relationships/oleObject" Target="../embeddings/oleObject244.bin"/><Relationship Id="rId3" Type="http://schemas.openxmlformats.org/officeDocument/2006/relationships/oleObject" Target="../embeddings/oleObject239.bin"/><Relationship Id="rId7" Type="http://schemas.openxmlformats.org/officeDocument/2006/relationships/oleObject" Target="../embeddings/oleObject243.bin"/><Relationship Id="rId12" Type="http://schemas.openxmlformats.org/officeDocument/2006/relationships/oleObject" Target="../embeddings/oleObject248.bin"/><Relationship Id="rId2" Type="http://schemas.openxmlformats.org/officeDocument/2006/relationships/slideLayout" Target="../slideLayouts/slideLayout2.xml"/><Relationship Id="rId1" Type="http://schemas.openxmlformats.org/officeDocument/2006/relationships/vmlDrawing" Target="../drawings/vmlDrawing50.vml"/><Relationship Id="rId6" Type="http://schemas.openxmlformats.org/officeDocument/2006/relationships/oleObject" Target="../embeddings/oleObject242.bin"/><Relationship Id="rId11" Type="http://schemas.openxmlformats.org/officeDocument/2006/relationships/oleObject" Target="../embeddings/oleObject247.bin"/><Relationship Id="rId5" Type="http://schemas.openxmlformats.org/officeDocument/2006/relationships/oleObject" Target="../embeddings/oleObject241.bin"/><Relationship Id="rId10" Type="http://schemas.openxmlformats.org/officeDocument/2006/relationships/oleObject" Target="../embeddings/oleObject246.bin"/><Relationship Id="rId4" Type="http://schemas.openxmlformats.org/officeDocument/2006/relationships/oleObject" Target="../embeddings/oleObject240.bin"/><Relationship Id="rId9" Type="http://schemas.openxmlformats.org/officeDocument/2006/relationships/oleObject" Target="../embeddings/oleObject245.bin"/></Relationships>
</file>

<file path=ppt/slides/_rels/slide112.xml.rels><?xml version="1.0" encoding="UTF-8" standalone="yes"?>
<Relationships xmlns="http://schemas.openxmlformats.org/package/2006/relationships"><Relationship Id="rId8" Type="http://schemas.openxmlformats.org/officeDocument/2006/relationships/oleObject" Target="../embeddings/oleObject254.bin"/><Relationship Id="rId3" Type="http://schemas.openxmlformats.org/officeDocument/2006/relationships/oleObject" Target="../embeddings/oleObject249.bin"/><Relationship Id="rId7" Type="http://schemas.openxmlformats.org/officeDocument/2006/relationships/oleObject" Target="../embeddings/oleObject253.bin"/><Relationship Id="rId2" Type="http://schemas.openxmlformats.org/officeDocument/2006/relationships/slideLayout" Target="../slideLayouts/slideLayout14.xml"/><Relationship Id="rId1" Type="http://schemas.openxmlformats.org/officeDocument/2006/relationships/vmlDrawing" Target="../drawings/vmlDrawing51.vml"/><Relationship Id="rId6" Type="http://schemas.openxmlformats.org/officeDocument/2006/relationships/oleObject" Target="../embeddings/oleObject252.bin"/><Relationship Id="rId5" Type="http://schemas.openxmlformats.org/officeDocument/2006/relationships/oleObject" Target="../embeddings/oleObject251.bin"/><Relationship Id="rId4" Type="http://schemas.openxmlformats.org/officeDocument/2006/relationships/oleObject" Target="../embeddings/oleObject250.bin"/></Relationships>
</file>

<file path=ppt/slides/_rels/slide113.xml.rels><?xml version="1.0" encoding="UTF-8" standalone="yes"?>
<Relationships xmlns="http://schemas.openxmlformats.org/package/2006/relationships"><Relationship Id="rId8" Type="http://schemas.openxmlformats.org/officeDocument/2006/relationships/oleObject" Target="../embeddings/oleObject260.bin"/><Relationship Id="rId13" Type="http://schemas.openxmlformats.org/officeDocument/2006/relationships/oleObject" Target="../embeddings/oleObject265.bin"/><Relationship Id="rId3" Type="http://schemas.openxmlformats.org/officeDocument/2006/relationships/oleObject" Target="../embeddings/oleObject255.bin"/><Relationship Id="rId7" Type="http://schemas.openxmlformats.org/officeDocument/2006/relationships/oleObject" Target="../embeddings/oleObject259.bin"/><Relationship Id="rId12" Type="http://schemas.openxmlformats.org/officeDocument/2006/relationships/oleObject" Target="../embeddings/oleObject264.bin"/><Relationship Id="rId2" Type="http://schemas.openxmlformats.org/officeDocument/2006/relationships/slideLayout" Target="../slideLayouts/slideLayout14.xml"/><Relationship Id="rId1" Type="http://schemas.openxmlformats.org/officeDocument/2006/relationships/vmlDrawing" Target="../drawings/vmlDrawing52.vml"/><Relationship Id="rId6" Type="http://schemas.openxmlformats.org/officeDocument/2006/relationships/oleObject" Target="../embeddings/oleObject258.bin"/><Relationship Id="rId11" Type="http://schemas.openxmlformats.org/officeDocument/2006/relationships/oleObject" Target="../embeddings/oleObject263.bin"/><Relationship Id="rId5" Type="http://schemas.openxmlformats.org/officeDocument/2006/relationships/oleObject" Target="../embeddings/oleObject257.bin"/><Relationship Id="rId10" Type="http://schemas.openxmlformats.org/officeDocument/2006/relationships/oleObject" Target="../embeddings/oleObject262.bin"/><Relationship Id="rId4" Type="http://schemas.openxmlformats.org/officeDocument/2006/relationships/oleObject" Target="../embeddings/oleObject256.bin"/><Relationship Id="rId9" Type="http://schemas.openxmlformats.org/officeDocument/2006/relationships/oleObject" Target="../embeddings/oleObject261.bin"/></Relationships>
</file>

<file path=ppt/slides/_rels/slide114.xml.rels><?xml version="1.0" encoding="UTF-8" standalone="yes"?>
<Relationships xmlns="http://schemas.openxmlformats.org/package/2006/relationships"><Relationship Id="rId8" Type="http://schemas.openxmlformats.org/officeDocument/2006/relationships/oleObject" Target="../embeddings/oleObject271.bin"/><Relationship Id="rId3" Type="http://schemas.openxmlformats.org/officeDocument/2006/relationships/oleObject" Target="../embeddings/oleObject266.bin"/><Relationship Id="rId7" Type="http://schemas.openxmlformats.org/officeDocument/2006/relationships/oleObject" Target="../embeddings/oleObject270.bin"/><Relationship Id="rId2" Type="http://schemas.openxmlformats.org/officeDocument/2006/relationships/slideLayout" Target="../slideLayouts/slideLayout14.xml"/><Relationship Id="rId1" Type="http://schemas.openxmlformats.org/officeDocument/2006/relationships/vmlDrawing" Target="../drawings/vmlDrawing53.vml"/><Relationship Id="rId6" Type="http://schemas.openxmlformats.org/officeDocument/2006/relationships/oleObject" Target="../embeddings/oleObject269.bin"/><Relationship Id="rId11" Type="http://schemas.openxmlformats.org/officeDocument/2006/relationships/oleObject" Target="../embeddings/oleObject274.bin"/><Relationship Id="rId5" Type="http://schemas.openxmlformats.org/officeDocument/2006/relationships/oleObject" Target="../embeddings/oleObject268.bin"/><Relationship Id="rId10" Type="http://schemas.openxmlformats.org/officeDocument/2006/relationships/oleObject" Target="../embeddings/oleObject273.bin"/><Relationship Id="rId4" Type="http://schemas.openxmlformats.org/officeDocument/2006/relationships/oleObject" Target="../embeddings/oleObject267.bin"/><Relationship Id="rId9" Type="http://schemas.openxmlformats.org/officeDocument/2006/relationships/oleObject" Target="../embeddings/oleObject272.bin"/></Relationships>
</file>

<file path=ppt/slides/_rels/slide115.xml.rels><?xml version="1.0" encoding="UTF-8" standalone="yes"?>
<Relationships xmlns="http://schemas.openxmlformats.org/package/2006/relationships"><Relationship Id="rId8" Type="http://schemas.openxmlformats.org/officeDocument/2006/relationships/oleObject" Target="../embeddings/oleObject280.bin"/><Relationship Id="rId3" Type="http://schemas.openxmlformats.org/officeDocument/2006/relationships/oleObject" Target="../embeddings/oleObject275.bin"/><Relationship Id="rId7" Type="http://schemas.openxmlformats.org/officeDocument/2006/relationships/oleObject" Target="../embeddings/oleObject279.bin"/><Relationship Id="rId2" Type="http://schemas.openxmlformats.org/officeDocument/2006/relationships/slideLayout" Target="../slideLayouts/slideLayout14.xml"/><Relationship Id="rId1" Type="http://schemas.openxmlformats.org/officeDocument/2006/relationships/vmlDrawing" Target="../drawings/vmlDrawing54.vml"/><Relationship Id="rId6" Type="http://schemas.openxmlformats.org/officeDocument/2006/relationships/oleObject" Target="../embeddings/oleObject278.bin"/><Relationship Id="rId5" Type="http://schemas.openxmlformats.org/officeDocument/2006/relationships/oleObject" Target="../embeddings/oleObject277.bin"/><Relationship Id="rId10" Type="http://schemas.openxmlformats.org/officeDocument/2006/relationships/oleObject" Target="../embeddings/oleObject282.bin"/><Relationship Id="rId4" Type="http://schemas.openxmlformats.org/officeDocument/2006/relationships/oleObject" Target="../embeddings/oleObject276.bin"/><Relationship Id="rId9" Type="http://schemas.openxmlformats.org/officeDocument/2006/relationships/oleObject" Target="../embeddings/oleObject281.bin"/></Relationships>
</file>

<file path=ppt/slides/_rels/slide116.xml.rels><?xml version="1.0" encoding="UTF-8" standalone="yes"?>
<Relationships xmlns="http://schemas.openxmlformats.org/package/2006/relationships"><Relationship Id="rId8" Type="http://schemas.openxmlformats.org/officeDocument/2006/relationships/oleObject" Target="../embeddings/oleObject288.bin"/><Relationship Id="rId3" Type="http://schemas.openxmlformats.org/officeDocument/2006/relationships/oleObject" Target="../embeddings/oleObject283.bin"/><Relationship Id="rId7" Type="http://schemas.openxmlformats.org/officeDocument/2006/relationships/oleObject" Target="../embeddings/oleObject287.bin"/><Relationship Id="rId2" Type="http://schemas.openxmlformats.org/officeDocument/2006/relationships/slideLayout" Target="../slideLayouts/slideLayout4.xml"/><Relationship Id="rId1" Type="http://schemas.openxmlformats.org/officeDocument/2006/relationships/vmlDrawing" Target="../drawings/vmlDrawing55.vml"/><Relationship Id="rId6" Type="http://schemas.openxmlformats.org/officeDocument/2006/relationships/oleObject" Target="../embeddings/oleObject286.bin"/><Relationship Id="rId5" Type="http://schemas.openxmlformats.org/officeDocument/2006/relationships/oleObject" Target="../embeddings/oleObject285.bin"/><Relationship Id="rId4" Type="http://schemas.openxmlformats.org/officeDocument/2006/relationships/oleObject" Target="../embeddings/oleObject284.bin"/><Relationship Id="rId9" Type="http://schemas.openxmlformats.org/officeDocument/2006/relationships/oleObject" Target="../embeddings/oleObject289.bin"/></Relationships>
</file>

<file path=ppt/slides/_rels/slide117.xml.rels><?xml version="1.0" encoding="UTF-8" standalone="yes"?>
<Relationships xmlns="http://schemas.openxmlformats.org/package/2006/relationships"><Relationship Id="rId8" Type="http://schemas.openxmlformats.org/officeDocument/2006/relationships/oleObject" Target="../embeddings/oleObject295.bin"/><Relationship Id="rId3" Type="http://schemas.openxmlformats.org/officeDocument/2006/relationships/oleObject" Target="../embeddings/oleObject290.bin"/><Relationship Id="rId7" Type="http://schemas.openxmlformats.org/officeDocument/2006/relationships/oleObject" Target="../embeddings/oleObject294.bin"/><Relationship Id="rId2" Type="http://schemas.openxmlformats.org/officeDocument/2006/relationships/slideLayout" Target="../slideLayouts/slideLayout15.xml"/><Relationship Id="rId1" Type="http://schemas.openxmlformats.org/officeDocument/2006/relationships/vmlDrawing" Target="../drawings/vmlDrawing56.vml"/><Relationship Id="rId6" Type="http://schemas.openxmlformats.org/officeDocument/2006/relationships/oleObject" Target="../embeddings/oleObject293.bin"/><Relationship Id="rId11" Type="http://schemas.openxmlformats.org/officeDocument/2006/relationships/oleObject" Target="../embeddings/oleObject298.bin"/><Relationship Id="rId5" Type="http://schemas.openxmlformats.org/officeDocument/2006/relationships/oleObject" Target="../embeddings/oleObject292.bin"/><Relationship Id="rId10" Type="http://schemas.openxmlformats.org/officeDocument/2006/relationships/oleObject" Target="../embeddings/oleObject297.bin"/><Relationship Id="rId4" Type="http://schemas.openxmlformats.org/officeDocument/2006/relationships/oleObject" Target="../embeddings/oleObject291.bin"/><Relationship Id="rId9" Type="http://schemas.openxmlformats.org/officeDocument/2006/relationships/oleObject" Target="../embeddings/oleObject296.bin"/></Relationships>
</file>

<file path=ppt/slides/_rels/slide118.xml.rels><?xml version="1.0" encoding="UTF-8" standalone="yes"?>
<Relationships xmlns="http://schemas.openxmlformats.org/package/2006/relationships"><Relationship Id="rId3" Type="http://schemas.openxmlformats.org/officeDocument/2006/relationships/oleObject" Target="../embeddings/oleObject299.bin"/><Relationship Id="rId2" Type="http://schemas.openxmlformats.org/officeDocument/2006/relationships/slideLayout" Target="../slideLayouts/slideLayout13.xml"/><Relationship Id="rId1" Type="http://schemas.openxmlformats.org/officeDocument/2006/relationships/vmlDrawing" Target="../drawings/vmlDrawing57.vml"/><Relationship Id="rId4" Type="http://schemas.openxmlformats.org/officeDocument/2006/relationships/oleObject" Target="../embeddings/oleObject300.bin"/></Relationships>
</file>

<file path=ppt/slides/_rels/slide119.xml.rels><?xml version="1.0" encoding="UTF-8" standalone="yes"?>
<Relationships xmlns="http://schemas.openxmlformats.org/package/2006/relationships"><Relationship Id="rId3" Type="http://schemas.openxmlformats.org/officeDocument/2006/relationships/oleObject" Target="../embeddings/oleObject301.bin"/><Relationship Id="rId2" Type="http://schemas.openxmlformats.org/officeDocument/2006/relationships/slideLayout" Target="../slideLayouts/slideLayout14.xml"/><Relationship Id="rId1" Type="http://schemas.openxmlformats.org/officeDocument/2006/relationships/vmlDrawing" Target="../drawings/vmlDrawing58.vml"/><Relationship Id="rId5" Type="http://schemas.openxmlformats.org/officeDocument/2006/relationships/oleObject" Target="../embeddings/oleObject303.bin"/><Relationship Id="rId4" Type="http://schemas.openxmlformats.org/officeDocument/2006/relationships/oleObject" Target="../embeddings/oleObject302.bin"/></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8" Type="http://schemas.openxmlformats.org/officeDocument/2006/relationships/oleObject" Target="../embeddings/oleObject309.bin"/><Relationship Id="rId3" Type="http://schemas.openxmlformats.org/officeDocument/2006/relationships/oleObject" Target="../embeddings/oleObject304.bin"/><Relationship Id="rId7" Type="http://schemas.openxmlformats.org/officeDocument/2006/relationships/oleObject" Target="../embeddings/oleObject308.bin"/><Relationship Id="rId2" Type="http://schemas.openxmlformats.org/officeDocument/2006/relationships/slideLayout" Target="../slideLayouts/slideLayout15.xml"/><Relationship Id="rId1" Type="http://schemas.openxmlformats.org/officeDocument/2006/relationships/vmlDrawing" Target="../drawings/vmlDrawing59.vml"/><Relationship Id="rId6" Type="http://schemas.openxmlformats.org/officeDocument/2006/relationships/oleObject" Target="../embeddings/oleObject307.bin"/><Relationship Id="rId11" Type="http://schemas.openxmlformats.org/officeDocument/2006/relationships/oleObject" Target="../embeddings/oleObject312.bin"/><Relationship Id="rId5" Type="http://schemas.openxmlformats.org/officeDocument/2006/relationships/oleObject" Target="../embeddings/oleObject306.bin"/><Relationship Id="rId10" Type="http://schemas.openxmlformats.org/officeDocument/2006/relationships/oleObject" Target="../embeddings/oleObject311.bin"/><Relationship Id="rId4" Type="http://schemas.openxmlformats.org/officeDocument/2006/relationships/oleObject" Target="../embeddings/oleObject305.bin"/><Relationship Id="rId9" Type="http://schemas.openxmlformats.org/officeDocument/2006/relationships/oleObject" Target="../embeddings/oleObject310.bin"/></Relationships>
</file>

<file path=ppt/slides/_rels/slide121.xml.rels><?xml version="1.0" encoding="UTF-8" standalone="yes"?>
<Relationships xmlns="http://schemas.openxmlformats.org/package/2006/relationships"><Relationship Id="rId3" Type="http://schemas.openxmlformats.org/officeDocument/2006/relationships/oleObject" Target="../embeddings/oleObject313.bin"/><Relationship Id="rId2" Type="http://schemas.openxmlformats.org/officeDocument/2006/relationships/slideLayout" Target="../slideLayouts/slideLayout14.xml"/><Relationship Id="rId1" Type="http://schemas.openxmlformats.org/officeDocument/2006/relationships/vmlDrawing" Target="../drawings/vmlDrawing60.vml"/><Relationship Id="rId5" Type="http://schemas.openxmlformats.org/officeDocument/2006/relationships/oleObject" Target="../embeddings/oleObject315.bin"/><Relationship Id="rId4" Type="http://schemas.openxmlformats.org/officeDocument/2006/relationships/oleObject" Target="../embeddings/oleObject314.bin"/></Relationships>
</file>

<file path=ppt/slides/_rels/slide122.xml.rels><?xml version="1.0" encoding="UTF-8" standalone="yes"?>
<Relationships xmlns="http://schemas.openxmlformats.org/package/2006/relationships"><Relationship Id="rId8" Type="http://schemas.openxmlformats.org/officeDocument/2006/relationships/oleObject" Target="../embeddings/oleObject321.bin"/><Relationship Id="rId13" Type="http://schemas.openxmlformats.org/officeDocument/2006/relationships/oleObject" Target="../embeddings/oleObject326.bin"/><Relationship Id="rId3" Type="http://schemas.openxmlformats.org/officeDocument/2006/relationships/oleObject" Target="../embeddings/oleObject316.bin"/><Relationship Id="rId7" Type="http://schemas.openxmlformats.org/officeDocument/2006/relationships/oleObject" Target="../embeddings/oleObject320.bin"/><Relationship Id="rId12" Type="http://schemas.openxmlformats.org/officeDocument/2006/relationships/oleObject" Target="../embeddings/oleObject325.bin"/><Relationship Id="rId2" Type="http://schemas.openxmlformats.org/officeDocument/2006/relationships/slideLayout" Target="../slideLayouts/slideLayout15.xml"/><Relationship Id="rId1" Type="http://schemas.openxmlformats.org/officeDocument/2006/relationships/vmlDrawing" Target="../drawings/vmlDrawing61.vml"/><Relationship Id="rId6" Type="http://schemas.openxmlformats.org/officeDocument/2006/relationships/oleObject" Target="../embeddings/oleObject319.bin"/><Relationship Id="rId11" Type="http://schemas.openxmlformats.org/officeDocument/2006/relationships/oleObject" Target="../embeddings/oleObject324.bin"/><Relationship Id="rId5" Type="http://schemas.openxmlformats.org/officeDocument/2006/relationships/oleObject" Target="../embeddings/oleObject318.bin"/><Relationship Id="rId15" Type="http://schemas.openxmlformats.org/officeDocument/2006/relationships/oleObject" Target="../embeddings/oleObject328.bin"/><Relationship Id="rId10" Type="http://schemas.openxmlformats.org/officeDocument/2006/relationships/oleObject" Target="../embeddings/oleObject323.bin"/><Relationship Id="rId4" Type="http://schemas.openxmlformats.org/officeDocument/2006/relationships/oleObject" Target="../embeddings/oleObject317.bin"/><Relationship Id="rId9" Type="http://schemas.openxmlformats.org/officeDocument/2006/relationships/oleObject" Target="../embeddings/oleObject322.bin"/><Relationship Id="rId14" Type="http://schemas.openxmlformats.org/officeDocument/2006/relationships/oleObject" Target="../embeddings/oleObject327.bin"/></Relationships>
</file>

<file path=ppt/slides/_rels/slide123.xml.rels><?xml version="1.0" encoding="UTF-8" standalone="yes"?>
<Relationships xmlns="http://schemas.openxmlformats.org/package/2006/relationships"><Relationship Id="rId8" Type="http://schemas.openxmlformats.org/officeDocument/2006/relationships/oleObject" Target="../embeddings/oleObject334.bin"/><Relationship Id="rId3" Type="http://schemas.openxmlformats.org/officeDocument/2006/relationships/oleObject" Target="../embeddings/oleObject329.bin"/><Relationship Id="rId7" Type="http://schemas.openxmlformats.org/officeDocument/2006/relationships/oleObject" Target="../embeddings/oleObject333.bin"/><Relationship Id="rId2" Type="http://schemas.openxmlformats.org/officeDocument/2006/relationships/slideLayout" Target="../slideLayouts/slideLayout15.xml"/><Relationship Id="rId1" Type="http://schemas.openxmlformats.org/officeDocument/2006/relationships/vmlDrawing" Target="../drawings/vmlDrawing62.vml"/><Relationship Id="rId6" Type="http://schemas.openxmlformats.org/officeDocument/2006/relationships/oleObject" Target="../embeddings/oleObject332.bin"/><Relationship Id="rId5" Type="http://schemas.openxmlformats.org/officeDocument/2006/relationships/oleObject" Target="../embeddings/oleObject331.bin"/><Relationship Id="rId4" Type="http://schemas.openxmlformats.org/officeDocument/2006/relationships/oleObject" Target="../embeddings/oleObject330.bin"/></Relationships>
</file>

<file path=ppt/slides/_rels/slide124.xml.rels><?xml version="1.0" encoding="UTF-8" standalone="yes"?>
<Relationships xmlns="http://schemas.openxmlformats.org/package/2006/relationships"><Relationship Id="rId3" Type="http://schemas.openxmlformats.org/officeDocument/2006/relationships/oleObject" Target="../embeddings/oleObject335.bin"/><Relationship Id="rId2" Type="http://schemas.openxmlformats.org/officeDocument/2006/relationships/slideLayout" Target="../slideLayouts/slideLayout4.xml"/><Relationship Id="rId1" Type="http://schemas.openxmlformats.org/officeDocument/2006/relationships/vmlDrawing" Target="../drawings/vmlDrawing63.vml"/><Relationship Id="rId4" Type="http://schemas.openxmlformats.org/officeDocument/2006/relationships/oleObject" Target="../embeddings/oleObject336.bin"/></Relationships>
</file>

<file path=ppt/slides/_rels/slide125.xml.rels><?xml version="1.0" encoding="UTF-8" standalone="yes"?>
<Relationships xmlns="http://schemas.openxmlformats.org/package/2006/relationships"><Relationship Id="rId8" Type="http://schemas.openxmlformats.org/officeDocument/2006/relationships/oleObject" Target="../embeddings/oleObject342.bin"/><Relationship Id="rId3" Type="http://schemas.openxmlformats.org/officeDocument/2006/relationships/oleObject" Target="../embeddings/oleObject337.bin"/><Relationship Id="rId7" Type="http://schemas.openxmlformats.org/officeDocument/2006/relationships/oleObject" Target="../embeddings/oleObject341.bin"/><Relationship Id="rId2" Type="http://schemas.openxmlformats.org/officeDocument/2006/relationships/slideLayout" Target="../slideLayouts/slideLayout4.xml"/><Relationship Id="rId1" Type="http://schemas.openxmlformats.org/officeDocument/2006/relationships/vmlDrawing" Target="../drawings/vmlDrawing64.vml"/><Relationship Id="rId6" Type="http://schemas.openxmlformats.org/officeDocument/2006/relationships/oleObject" Target="../embeddings/oleObject340.bin"/><Relationship Id="rId5" Type="http://schemas.openxmlformats.org/officeDocument/2006/relationships/oleObject" Target="../embeddings/oleObject339.bin"/><Relationship Id="rId4" Type="http://schemas.openxmlformats.org/officeDocument/2006/relationships/oleObject" Target="../embeddings/oleObject338.bin"/><Relationship Id="rId9" Type="http://schemas.openxmlformats.org/officeDocument/2006/relationships/oleObject" Target="../embeddings/oleObject343.bin"/></Relationships>
</file>

<file path=ppt/slides/_rels/slide126.xml.rels><?xml version="1.0" encoding="UTF-8" standalone="yes"?>
<Relationships xmlns="http://schemas.openxmlformats.org/package/2006/relationships"><Relationship Id="rId3" Type="http://schemas.openxmlformats.org/officeDocument/2006/relationships/oleObject" Target="../embeddings/oleObject344.bin"/><Relationship Id="rId2" Type="http://schemas.openxmlformats.org/officeDocument/2006/relationships/slideLayout" Target="../slideLayouts/slideLayout14.xml"/><Relationship Id="rId1" Type="http://schemas.openxmlformats.org/officeDocument/2006/relationships/vmlDrawing" Target="../drawings/vmlDrawing65.vml"/><Relationship Id="rId5" Type="http://schemas.openxmlformats.org/officeDocument/2006/relationships/oleObject" Target="../embeddings/oleObject346.bin"/><Relationship Id="rId4" Type="http://schemas.openxmlformats.org/officeDocument/2006/relationships/oleObject" Target="../embeddings/oleObject345.bin"/></Relationships>
</file>

<file path=ppt/slides/_rels/slide127.xml.rels><?xml version="1.0" encoding="UTF-8" standalone="yes"?>
<Relationships xmlns="http://schemas.openxmlformats.org/package/2006/relationships"><Relationship Id="rId3" Type="http://schemas.openxmlformats.org/officeDocument/2006/relationships/oleObject" Target="../embeddings/oleObject347.bin"/><Relationship Id="rId2" Type="http://schemas.openxmlformats.org/officeDocument/2006/relationships/slideLayout" Target="../slideLayouts/slideLayout4.xml"/><Relationship Id="rId1" Type="http://schemas.openxmlformats.org/officeDocument/2006/relationships/vmlDrawing" Target="../drawings/vmlDrawing66.vml"/><Relationship Id="rId4" Type="http://schemas.openxmlformats.org/officeDocument/2006/relationships/oleObject" Target="../embeddings/oleObject348.bin"/></Relationships>
</file>

<file path=ppt/slides/_rels/slide128.xml.rels><?xml version="1.0" encoding="UTF-8" standalone="yes"?>
<Relationships xmlns="http://schemas.openxmlformats.org/package/2006/relationships"><Relationship Id="rId8" Type="http://schemas.openxmlformats.org/officeDocument/2006/relationships/oleObject" Target="../embeddings/oleObject354.bin"/><Relationship Id="rId13" Type="http://schemas.openxmlformats.org/officeDocument/2006/relationships/oleObject" Target="../embeddings/oleObject359.bin"/><Relationship Id="rId3" Type="http://schemas.openxmlformats.org/officeDocument/2006/relationships/oleObject" Target="../embeddings/oleObject349.bin"/><Relationship Id="rId7" Type="http://schemas.openxmlformats.org/officeDocument/2006/relationships/oleObject" Target="../embeddings/oleObject353.bin"/><Relationship Id="rId12" Type="http://schemas.openxmlformats.org/officeDocument/2006/relationships/oleObject" Target="../embeddings/oleObject358.bin"/><Relationship Id="rId2" Type="http://schemas.openxmlformats.org/officeDocument/2006/relationships/slideLayout" Target="../slideLayouts/slideLayout4.xml"/><Relationship Id="rId16" Type="http://schemas.openxmlformats.org/officeDocument/2006/relationships/oleObject" Target="../embeddings/oleObject362.bin"/><Relationship Id="rId1" Type="http://schemas.openxmlformats.org/officeDocument/2006/relationships/vmlDrawing" Target="../drawings/vmlDrawing67.vml"/><Relationship Id="rId6" Type="http://schemas.openxmlformats.org/officeDocument/2006/relationships/oleObject" Target="../embeddings/oleObject352.bin"/><Relationship Id="rId11" Type="http://schemas.openxmlformats.org/officeDocument/2006/relationships/oleObject" Target="../embeddings/oleObject357.bin"/><Relationship Id="rId5" Type="http://schemas.openxmlformats.org/officeDocument/2006/relationships/oleObject" Target="../embeddings/oleObject351.bin"/><Relationship Id="rId15" Type="http://schemas.openxmlformats.org/officeDocument/2006/relationships/oleObject" Target="../embeddings/oleObject361.bin"/><Relationship Id="rId10" Type="http://schemas.openxmlformats.org/officeDocument/2006/relationships/oleObject" Target="../embeddings/oleObject356.bin"/><Relationship Id="rId4" Type="http://schemas.openxmlformats.org/officeDocument/2006/relationships/oleObject" Target="../embeddings/oleObject350.bin"/><Relationship Id="rId9" Type="http://schemas.openxmlformats.org/officeDocument/2006/relationships/oleObject" Target="../embeddings/oleObject355.bin"/><Relationship Id="rId14" Type="http://schemas.openxmlformats.org/officeDocument/2006/relationships/oleObject" Target="../embeddings/oleObject360.bin"/></Relationships>
</file>

<file path=ppt/slides/_rels/slide129.xml.rels><?xml version="1.0" encoding="UTF-8" standalone="yes"?>
<Relationships xmlns="http://schemas.openxmlformats.org/package/2006/relationships"><Relationship Id="rId8" Type="http://schemas.openxmlformats.org/officeDocument/2006/relationships/oleObject" Target="../embeddings/oleObject368.bin"/><Relationship Id="rId3" Type="http://schemas.openxmlformats.org/officeDocument/2006/relationships/oleObject" Target="../embeddings/oleObject363.bin"/><Relationship Id="rId7" Type="http://schemas.openxmlformats.org/officeDocument/2006/relationships/oleObject" Target="../embeddings/oleObject367.bin"/><Relationship Id="rId2" Type="http://schemas.openxmlformats.org/officeDocument/2006/relationships/slideLayout" Target="../slideLayouts/slideLayout4.xml"/><Relationship Id="rId1" Type="http://schemas.openxmlformats.org/officeDocument/2006/relationships/vmlDrawing" Target="../drawings/vmlDrawing68.vml"/><Relationship Id="rId6" Type="http://schemas.openxmlformats.org/officeDocument/2006/relationships/oleObject" Target="../embeddings/oleObject366.bin"/><Relationship Id="rId5" Type="http://schemas.openxmlformats.org/officeDocument/2006/relationships/oleObject" Target="../embeddings/oleObject365.bin"/><Relationship Id="rId4" Type="http://schemas.openxmlformats.org/officeDocument/2006/relationships/oleObject" Target="../embeddings/oleObject364.bin"/></Relationships>
</file>

<file path=ppt/slides/_rels/slide13.xml.rels><?xml version="1.0" encoding="UTF-8" standalone="yes"?>
<Relationships xmlns="http://schemas.openxmlformats.org/package/2006/relationships"><Relationship Id="rId2" Type="http://schemas.openxmlformats.org/officeDocument/2006/relationships/image" Target="../media/image6.wmf"/><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oleObject" Target="../embeddings/oleObject369.bin"/><Relationship Id="rId2" Type="http://schemas.openxmlformats.org/officeDocument/2006/relationships/slideLayout" Target="../slideLayouts/slideLayout4.xml"/><Relationship Id="rId1" Type="http://schemas.openxmlformats.org/officeDocument/2006/relationships/vmlDrawing" Target="../drawings/vmlDrawing69.vml"/><Relationship Id="rId4" Type="http://schemas.openxmlformats.org/officeDocument/2006/relationships/oleObject" Target="../embeddings/oleObject370.bin"/></Relationships>
</file>

<file path=ppt/slides/_rels/slide131.xml.rels><?xml version="1.0" encoding="UTF-8" standalone="yes"?>
<Relationships xmlns="http://schemas.openxmlformats.org/package/2006/relationships"><Relationship Id="rId3" Type="http://schemas.openxmlformats.org/officeDocument/2006/relationships/oleObject" Target="../embeddings/oleObject371.bin"/><Relationship Id="rId2" Type="http://schemas.openxmlformats.org/officeDocument/2006/relationships/slideLayout" Target="../slideLayouts/slideLayout15.xml"/><Relationship Id="rId1" Type="http://schemas.openxmlformats.org/officeDocument/2006/relationships/vmlDrawing" Target="../drawings/vmlDrawing70.vml"/><Relationship Id="rId5" Type="http://schemas.openxmlformats.org/officeDocument/2006/relationships/oleObject" Target="../embeddings/oleObject373.bin"/><Relationship Id="rId4" Type="http://schemas.openxmlformats.org/officeDocument/2006/relationships/oleObject" Target="../embeddings/oleObject372.bin"/></Relationships>
</file>

<file path=ppt/slides/_rels/slide132.xml.rels><?xml version="1.0" encoding="UTF-8" standalone="yes"?>
<Relationships xmlns="http://schemas.openxmlformats.org/package/2006/relationships"><Relationship Id="rId3" Type="http://schemas.openxmlformats.org/officeDocument/2006/relationships/oleObject" Target="../embeddings/oleObject374.bin"/><Relationship Id="rId2" Type="http://schemas.openxmlformats.org/officeDocument/2006/relationships/slideLayout" Target="../slideLayouts/slideLayout4.xml"/><Relationship Id="rId1" Type="http://schemas.openxmlformats.org/officeDocument/2006/relationships/vmlDrawing" Target="../drawings/vmlDrawing71.vml"/><Relationship Id="rId4" Type="http://schemas.openxmlformats.org/officeDocument/2006/relationships/oleObject" Target="../embeddings/oleObject375.bin"/></Relationships>
</file>

<file path=ppt/slides/_rels/slide133.xml.rels><?xml version="1.0" encoding="UTF-8" standalone="yes"?>
<Relationships xmlns="http://schemas.openxmlformats.org/package/2006/relationships"><Relationship Id="rId3" Type="http://schemas.openxmlformats.org/officeDocument/2006/relationships/oleObject" Target="../embeddings/oleObject376.bin"/><Relationship Id="rId2" Type="http://schemas.openxmlformats.org/officeDocument/2006/relationships/slideLayout" Target="../slideLayouts/slideLayout4.xml"/><Relationship Id="rId1" Type="http://schemas.openxmlformats.org/officeDocument/2006/relationships/vmlDrawing" Target="../drawings/vmlDrawing72.vml"/><Relationship Id="rId4" Type="http://schemas.openxmlformats.org/officeDocument/2006/relationships/oleObject" Target="../embeddings/oleObject377.bin"/></Relationships>
</file>

<file path=ppt/slides/_rels/slide134.xml.rels><?xml version="1.0" encoding="UTF-8" standalone="yes"?>
<Relationships xmlns="http://schemas.openxmlformats.org/package/2006/relationships"><Relationship Id="rId3" Type="http://schemas.openxmlformats.org/officeDocument/2006/relationships/oleObject" Target="../embeddings/oleObject378.bin"/><Relationship Id="rId2" Type="http://schemas.openxmlformats.org/officeDocument/2006/relationships/slideLayout" Target="../slideLayouts/slideLayout4.xml"/><Relationship Id="rId1" Type="http://schemas.openxmlformats.org/officeDocument/2006/relationships/vmlDrawing" Target="../drawings/vmlDrawing73.vml"/><Relationship Id="rId4" Type="http://schemas.openxmlformats.org/officeDocument/2006/relationships/oleObject" Target="../embeddings/oleObject379.bin"/></Relationships>
</file>

<file path=ppt/slides/_rels/slide135.xml.rels><?xml version="1.0" encoding="UTF-8" standalone="yes"?>
<Relationships xmlns="http://schemas.openxmlformats.org/package/2006/relationships"><Relationship Id="rId3" Type="http://schemas.openxmlformats.org/officeDocument/2006/relationships/oleObject" Target="../embeddings/oleObject380.bin"/><Relationship Id="rId2" Type="http://schemas.openxmlformats.org/officeDocument/2006/relationships/slideLayout" Target="../slideLayouts/slideLayout2.xml"/><Relationship Id="rId1" Type="http://schemas.openxmlformats.org/officeDocument/2006/relationships/vmlDrawing" Target="../drawings/vmlDrawing74.vml"/></Relationships>
</file>

<file path=ppt/slides/_rels/slide136.xml.rels><?xml version="1.0" encoding="UTF-8" standalone="yes"?>
<Relationships xmlns="http://schemas.openxmlformats.org/package/2006/relationships"><Relationship Id="rId3" Type="http://schemas.openxmlformats.org/officeDocument/2006/relationships/oleObject" Target="../embeddings/oleObject381.bin"/><Relationship Id="rId2" Type="http://schemas.openxmlformats.org/officeDocument/2006/relationships/slideLayout" Target="../slideLayouts/slideLayout14.xml"/><Relationship Id="rId1" Type="http://schemas.openxmlformats.org/officeDocument/2006/relationships/vmlDrawing" Target="../drawings/vmlDrawing75.vml"/><Relationship Id="rId5" Type="http://schemas.openxmlformats.org/officeDocument/2006/relationships/oleObject" Target="../embeddings/oleObject383.bin"/><Relationship Id="rId4" Type="http://schemas.openxmlformats.org/officeDocument/2006/relationships/oleObject" Target="../embeddings/oleObject382.bin"/></Relationships>
</file>

<file path=ppt/slides/_rels/slide137.xml.rels><?xml version="1.0" encoding="UTF-8" standalone="yes"?>
<Relationships xmlns="http://schemas.openxmlformats.org/package/2006/relationships"><Relationship Id="rId3" Type="http://schemas.openxmlformats.org/officeDocument/2006/relationships/oleObject" Target="../embeddings/oleObject384.bin"/><Relationship Id="rId2" Type="http://schemas.openxmlformats.org/officeDocument/2006/relationships/slideLayout" Target="../slideLayouts/slideLayout4.xml"/><Relationship Id="rId1" Type="http://schemas.openxmlformats.org/officeDocument/2006/relationships/vmlDrawing" Target="../drawings/vmlDrawing76.vml"/><Relationship Id="rId4" Type="http://schemas.openxmlformats.org/officeDocument/2006/relationships/oleObject" Target="../embeddings/oleObject385.bin"/></Relationships>
</file>

<file path=ppt/slides/_rels/slide138.xml.rels><?xml version="1.0" encoding="UTF-8" standalone="yes"?>
<Relationships xmlns="http://schemas.openxmlformats.org/package/2006/relationships"><Relationship Id="rId3" Type="http://schemas.openxmlformats.org/officeDocument/2006/relationships/oleObject" Target="../embeddings/oleObject386.bin"/><Relationship Id="rId7" Type="http://schemas.openxmlformats.org/officeDocument/2006/relationships/oleObject" Target="../embeddings/oleObject390.bin"/><Relationship Id="rId2" Type="http://schemas.openxmlformats.org/officeDocument/2006/relationships/slideLayout" Target="../slideLayouts/slideLayout15.xml"/><Relationship Id="rId1" Type="http://schemas.openxmlformats.org/officeDocument/2006/relationships/vmlDrawing" Target="../drawings/vmlDrawing77.vml"/><Relationship Id="rId6" Type="http://schemas.openxmlformats.org/officeDocument/2006/relationships/oleObject" Target="../embeddings/oleObject389.bin"/><Relationship Id="rId5" Type="http://schemas.openxmlformats.org/officeDocument/2006/relationships/oleObject" Target="../embeddings/oleObject388.bin"/><Relationship Id="rId4" Type="http://schemas.openxmlformats.org/officeDocument/2006/relationships/oleObject" Target="../embeddings/oleObject387.bin"/></Relationships>
</file>

<file path=ppt/slides/_rels/slide139.xml.rels><?xml version="1.0" encoding="UTF-8" standalone="yes"?>
<Relationships xmlns="http://schemas.openxmlformats.org/package/2006/relationships"><Relationship Id="rId3" Type="http://schemas.openxmlformats.org/officeDocument/2006/relationships/oleObject" Target="../embeddings/oleObject391.bin"/><Relationship Id="rId2" Type="http://schemas.openxmlformats.org/officeDocument/2006/relationships/slideLayout" Target="../slideLayouts/slideLayout15.xml"/><Relationship Id="rId1" Type="http://schemas.openxmlformats.org/officeDocument/2006/relationships/vmlDrawing" Target="../drawings/vmlDrawing78.vml"/><Relationship Id="rId5" Type="http://schemas.openxmlformats.org/officeDocument/2006/relationships/oleObject" Target="../embeddings/oleObject393.bin"/><Relationship Id="rId4" Type="http://schemas.openxmlformats.org/officeDocument/2006/relationships/oleObject" Target="../embeddings/oleObject392.bin"/></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oleObject" Target="../embeddings/oleObject394.bin"/><Relationship Id="rId2" Type="http://schemas.openxmlformats.org/officeDocument/2006/relationships/slideLayout" Target="../slideLayouts/slideLayout15.xml"/><Relationship Id="rId1" Type="http://schemas.openxmlformats.org/officeDocument/2006/relationships/vmlDrawing" Target="../drawings/vmlDrawing79.vml"/><Relationship Id="rId6" Type="http://schemas.openxmlformats.org/officeDocument/2006/relationships/oleObject" Target="../embeddings/oleObject397.bin"/><Relationship Id="rId5" Type="http://schemas.openxmlformats.org/officeDocument/2006/relationships/oleObject" Target="../embeddings/oleObject396.bin"/><Relationship Id="rId4" Type="http://schemas.openxmlformats.org/officeDocument/2006/relationships/oleObject" Target="../embeddings/oleObject395.bin"/></Relationships>
</file>

<file path=ppt/slides/_rels/slide141.xml.rels><?xml version="1.0" encoding="UTF-8" standalone="yes"?>
<Relationships xmlns="http://schemas.openxmlformats.org/package/2006/relationships"><Relationship Id="rId3" Type="http://schemas.openxmlformats.org/officeDocument/2006/relationships/oleObject" Target="../embeddings/oleObject398.bin"/><Relationship Id="rId2" Type="http://schemas.openxmlformats.org/officeDocument/2006/relationships/slideLayout" Target="../slideLayouts/slideLayout15.xml"/><Relationship Id="rId1" Type="http://schemas.openxmlformats.org/officeDocument/2006/relationships/vmlDrawing" Target="../drawings/vmlDrawing80.vml"/><Relationship Id="rId6" Type="http://schemas.openxmlformats.org/officeDocument/2006/relationships/oleObject" Target="../embeddings/oleObject401.bin"/><Relationship Id="rId5" Type="http://schemas.openxmlformats.org/officeDocument/2006/relationships/oleObject" Target="../embeddings/oleObject400.bin"/><Relationship Id="rId4" Type="http://schemas.openxmlformats.org/officeDocument/2006/relationships/oleObject" Target="../embeddings/oleObject399.bin"/></Relationships>
</file>

<file path=ppt/slides/_rels/slide142.xml.rels><?xml version="1.0" encoding="UTF-8" standalone="yes"?>
<Relationships xmlns="http://schemas.openxmlformats.org/package/2006/relationships"><Relationship Id="rId3" Type="http://schemas.openxmlformats.org/officeDocument/2006/relationships/oleObject" Target="../embeddings/oleObject402.bin"/><Relationship Id="rId2" Type="http://schemas.openxmlformats.org/officeDocument/2006/relationships/slideLayout" Target="../slideLayouts/slideLayout14.xml"/><Relationship Id="rId1" Type="http://schemas.openxmlformats.org/officeDocument/2006/relationships/vmlDrawing" Target="../drawings/vmlDrawing81.vml"/><Relationship Id="rId5" Type="http://schemas.openxmlformats.org/officeDocument/2006/relationships/oleObject" Target="../embeddings/oleObject404.bin"/><Relationship Id="rId4" Type="http://schemas.openxmlformats.org/officeDocument/2006/relationships/oleObject" Target="../embeddings/oleObject403.bin"/></Relationships>
</file>

<file path=ppt/slides/_rels/slide143.xml.rels><?xml version="1.0" encoding="UTF-8" standalone="yes"?>
<Relationships xmlns="http://schemas.openxmlformats.org/package/2006/relationships"><Relationship Id="rId3" Type="http://schemas.openxmlformats.org/officeDocument/2006/relationships/oleObject" Target="../embeddings/oleObject405.bin"/><Relationship Id="rId2" Type="http://schemas.openxmlformats.org/officeDocument/2006/relationships/slideLayout" Target="../slideLayouts/slideLayout15.xml"/><Relationship Id="rId1" Type="http://schemas.openxmlformats.org/officeDocument/2006/relationships/vmlDrawing" Target="../drawings/vmlDrawing82.vml"/><Relationship Id="rId6" Type="http://schemas.openxmlformats.org/officeDocument/2006/relationships/oleObject" Target="../embeddings/oleObject408.bin"/><Relationship Id="rId5" Type="http://schemas.openxmlformats.org/officeDocument/2006/relationships/oleObject" Target="../embeddings/oleObject407.bin"/><Relationship Id="rId4" Type="http://schemas.openxmlformats.org/officeDocument/2006/relationships/oleObject" Target="../embeddings/oleObject406.bin"/></Relationships>
</file>

<file path=ppt/slides/_rels/slide144.xml.rels><?xml version="1.0" encoding="UTF-8" standalone="yes"?>
<Relationships xmlns="http://schemas.openxmlformats.org/package/2006/relationships"><Relationship Id="rId8" Type="http://schemas.openxmlformats.org/officeDocument/2006/relationships/oleObject" Target="../embeddings/oleObject414.bin"/><Relationship Id="rId13" Type="http://schemas.openxmlformats.org/officeDocument/2006/relationships/oleObject" Target="../embeddings/oleObject419.bin"/><Relationship Id="rId3" Type="http://schemas.openxmlformats.org/officeDocument/2006/relationships/oleObject" Target="../embeddings/oleObject409.bin"/><Relationship Id="rId7" Type="http://schemas.openxmlformats.org/officeDocument/2006/relationships/oleObject" Target="../embeddings/oleObject413.bin"/><Relationship Id="rId12" Type="http://schemas.openxmlformats.org/officeDocument/2006/relationships/oleObject" Target="../embeddings/oleObject418.bin"/><Relationship Id="rId2" Type="http://schemas.openxmlformats.org/officeDocument/2006/relationships/slideLayout" Target="../slideLayouts/slideLayout15.xml"/><Relationship Id="rId1" Type="http://schemas.openxmlformats.org/officeDocument/2006/relationships/vmlDrawing" Target="../drawings/vmlDrawing83.vml"/><Relationship Id="rId6" Type="http://schemas.openxmlformats.org/officeDocument/2006/relationships/oleObject" Target="../embeddings/oleObject412.bin"/><Relationship Id="rId11" Type="http://schemas.openxmlformats.org/officeDocument/2006/relationships/oleObject" Target="../embeddings/oleObject417.bin"/><Relationship Id="rId5" Type="http://schemas.openxmlformats.org/officeDocument/2006/relationships/oleObject" Target="../embeddings/oleObject411.bin"/><Relationship Id="rId10" Type="http://schemas.openxmlformats.org/officeDocument/2006/relationships/oleObject" Target="../embeddings/oleObject416.bin"/><Relationship Id="rId4" Type="http://schemas.openxmlformats.org/officeDocument/2006/relationships/oleObject" Target="../embeddings/oleObject410.bin"/><Relationship Id="rId9" Type="http://schemas.openxmlformats.org/officeDocument/2006/relationships/oleObject" Target="../embeddings/oleObject415.bin"/></Relationships>
</file>

<file path=ppt/slides/_rels/slide145.xml.rels><?xml version="1.0" encoding="UTF-8" standalone="yes"?>
<Relationships xmlns="http://schemas.openxmlformats.org/package/2006/relationships"><Relationship Id="rId3" Type="http://schemas.openxmlformats.org/officeDocument/2006/relationships/oleObject" Target="../embeddings/oleObject420.bin"/><Relationship Id="rId2" Type="http://schemas.openxmlformats.org/officeDocument/2006/relationships/slideLayout" Target="../slideLayouts/slideLayout15.xml"/><Relationship Id="rId1" Type="http://schemas.openxmlformats.org/officeDocument/2006/relationships/vmlDrawing" Target="../drawings/vmlDrawing84.vml"/><Relationship Id="rId6" Type="http://schemas.openxmlformats.org/officeDocument/2006/relationships/oleObject" Target="../embeddings/oleObject423.bin"/><Relationship Id="rId5" Type="http://schemas.openxmlformats.org/officeDocument/2006/relationships/oleObject" Target="../embeddings/oleObject422.bin"/><Relationship Id="rId4" Type="http://schemas.openxmlformats.org/officeDocument/2006/relationships/oleObject" Target="../embeddings/oleObject421.bin"/></Relationships>
</file>

<file path=ppt/slides/_rels/slide146.xml.rels><?xml version="1.0" encoding="UTF-8" standalone="yes"?>
<Relationships xmlns="http://schemas.openxmlformats.org/package/2006/relationships"><Relationship Id="rId3" Type="http://schemas.openxmlformats.org/officeDocument/2006/relationships/oleObject" Target="../embeddings/oleObject424.bin"/><Relationship Id="rId2" Type="http://schemas.openxmlformats.org/officeDocument/2006/relationships/slideLayout" Target="../slideLayouts/slideLayout15.xml"/><Relationship Id="rId1" Type="http://schemas.openxmlformats.org/officeDocument/2006/relationships/vmlDrawing" Target="../drawings/vmlDrawing85.vml"/><Relationship Id="rId6" Type="http://schemas.openxmlformats.org/officeDocument/2006/relationships/oleObject" Target="../embeddings/oleObject427.bin"/><Relationship Id="rId5" Type="http://schemas.openxmlformats.org/officeDocument/2006/relationships/oleObject" Target="../embeddings/oleObject426.bin"/><Relationship Id="rId4" Type="http://schemas.openxmlformats.org/officeDocument/2006/relationships/oleObject" Target="../embeddings/oleObject425.bin"/></Relationships>
</file>

<file path=ppt/slides/_rels/slide147.xml.rels><?xml version="1.0" encoding="UTF-8" standalone="yes"?>
<Relationships xmlns="http://schemas.openxmlformats.org/package/2006/relationships"><Relationship Id="rId3" Type="http://schemas.openxmlformats.org/officeDocument/2006/relationships/oleObject" Target="../embeddings/oleObject428.bin"/><Relationship Id="rId2" Type="http://schemas.openxmlformats.org/officeDocument/2006/relationships/slideLayout" Target="../slideLayouts/slideLayout15.xml"/><Relationship Id="rId1" Type="http://schemas.openxmlformats.org/officeDocument/2006/relationships/vmlDrawing" Target="../drawings/vmlDrawing86.vml"/><Relationship Id="rId6" Type="http://schemas.openxmlformats.org/officeDocument/2006/relationships/oleObject" Target="../embeddings/oleObject431.bin"/><Relationship Id="rId5" Type="http://schemas.openxmlformats.org/officeDocument/2006/relationships/oleObject" Target="../embeddings/oleObject430.bin"/><Relationship Id="rId4" Type="http://schemas.openxmlformats.org/officeDocument/2006/relationships/oleObject" Target="../embeddings/oleObject429.bin"/></Relationships>
</file>

<file path=ppt/slides/_rels/slide148.xml.rels><?xml version="1.0" encoding="UTF-8" standalone="yes"?>
<Relationships xmlns="http://schemas.openxmlformats.org/package/2006/relationships"><Relationship Id="rId3" Type="http://schemas.openxmlformats.org/officeDocument/2006/relationships/oleObject" Target="../embeddings/oleObject432.bin"/><Relationship Id="rId2" Type="http://schemas.openxmlformats.org/officeDocument/2006/relationships/slideLayout" Target="../slideLayouts/slideLayout15.xml"/><Relationship Id="rId1" Type="http://schemas.openxmlformats.org/officeDocument/2006/relationships/vmlDrawing" Target="../drawings/vmlDrawing87.vml"/><Relationship Id="rId6" Type="http://schemas.openxmlformats.org/officeDocument/2006/relationships/oleObject" Target="../embeddings/oleObject435.bin"/><Relationship Id="rId5" Type="http://schemas.openxmlformats.org/officeDocument/2006/relationships/oleObject" Target="../embeddings/oleObject434.bin"/><Relationship Id="rId4" Type="http://schemas.openxmlformats.org/officeDocument/2006/relationships/oleObject" Target="../embeddings/oleObject433.bin"/></Relationships>
</file>

<file path=ppt/slides/_rels/slide149.xml.rels><?xml version="1.0" encoding="UTF-8" standalone="yes"?>
<Relationships xmlns="http://schemas.openxmlformats.org/package/2006/relationships"><Relationship Id="rId8" Type="http://schemas.openxmlformats.org/officeDocument/2006/relationships/oleObject" Target="../embeddings/oleObject441.bin"/><Relationship Id="rId3" Type="http://schemas.openxmlformats.org/officeDocument/2006/relationships/oleObject" Target="../embeddings/oleObject436.bin"/><Relationship Id="rId7" Type="http://schemas.openxmlformats.org/officeDocument/2006/relationships/oleObject" Target="../embeddings/oleObject440.bin"/><Relationship Id="rId2" Type="http://schemas.openxmlformats.org/officeDocument/2006/relationships/slideLayout" Target="../slideLayouts/slideLayout2.xml"/><Relationship Id="rId1" Type="http://schemas.openxmlformats.org/officeDocument/2006/relationships/vmlDrawing" Target="../drawings/vmlDrawing88.vml"/><Relationship Id="rId6" Type="http://schemas.openxmlformats.org/officeDocument/2006/relationships/oleObject" Target="../embeddings/oleObject439.bin"/><Relationship Id="rId11" Type="http://schemas.openxmlformats.org/officeDocument/2006/relationships/oleObject" Target="../embeddings/oleObject444.bin"/><Relationship Id="rId5" Type="http://schemas.openxmlformats.org/officeDocument/2006/relationships/oleObject" Target="../embeddings/oleObject438.bin"/><Relationship Id="rId10" Type="http://schemas.openxmlformats.org/officeDocument/2006/relationships/oleObject" Target="../embeddings/oleObject443.bin"/><Relationship Id="rId4" Type="http://schemas.openxmlformats.org/officeDocument/2006/relationships/oleObject" Target="../embeddings/oleObject437.bin"/><Relationship Id="rId9" Type="http://schemas.openxmlformats.org/officeDocument/2006/relationships/oleObject" Target="../embeddings/oleObject442.bin"/></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oleObject" Target="../embeddings/oleObject445.bin"/><Relationship Id="rId7" Type="http://schemas.openxmlformats.org/officeDocument/2006/relationships/oleObject" Target="../embeddings/oleObject449.bin"/><Relationship Id="rId2" Type="http://schemas.openxmlformats.org/officeDocument/2006/relationships/slideLayout" Target="../slideLayouts/slideLayout4.xml"/><Relationship Id="rId1" Type="http://schemas.openxmlformats.org/officeDocument/2006/relationships/vmlDrawing" Target="../drawings/vmlDrawing89.vml"/><Relationship Id="rId6" Type="http://schemas.openxmlformats.org/officeDocument/2006/relationships/oleObject" Target="../embeddings/oleObject448.bin"/><Relationship Id="rId5" Type="http://schemas.openxmlformats.org/officeDocument/2006/relationships/oleObject" Target="../embeddings/oleObject447.bin"/><Relationship Id="rId4" Type="http://schemas.openxmlformats.org/officeDocument/2006/relationships/oleObject" Target="../embeddings/oleObject446.bin"/></Relationships>
</file>

<file path=ppt/slides/_rels/slide151.xml.rels><?xml version="1.0" encoding="UTF-8" standalone="yes"?>
<Relationships xmlns="http://schemas.openxmlformats.org/package/2006/relationships"><Relationship Id="rId3" Type="http://schemas.openxmlformats.org/officeDocument/2006/relationships/oleObject" Target="../embeddings/oleObject450.bin"/><Relationship Id="rId2" Type="http://schemas.openxmlformats.org/officeDocument/2006/relationships/slideLayout" Target="../slideLayouts/slideLayout15.xml"/><Relationship Id="rId1" Type="http://schemas.openxmlformats.org/officeDocument/2006/relationships/vmlDrawing" Target="../drawings/vmlDrawing90.vml"/><Relationship Id="rId6" Type="http://schemas.openxmlformats.org/officeDocument/2006/relationships/oleObject" Target="../embeddings/oleObject453.bin"/><Relationship Id="rId5" Type="http://schemas.openxmlformats.org/officeDocument/2006/relationships/oleObject" Target="../embeddings/oleObject452.bin"/><Relationship Id="rId4" Type="http://schemas.openxmlformats.org/officeDocument/2006/relationships/oleObject" Target="../embeddings/oleObject451.bin"/></Relationships>
</file>

<file path=ppt/slides/_rels/slide152.xml.rels><?xml version="1.0" encoding="UTF-8" standalone="yes"?>
<Relationships xmlns="http://schemas.openxmlformats.org/package/2006/relationships"><Relationship Id="rId8" Type="http://schemas.openxmlformats.org/officeDocument/2006/relationships/oleObject" Target="../embeddings/oleObject459.bin"/><Relationship Id="rId3" Type="http://schemas.openxmlformats.org/officeDocument/2006/relationships/oleObject" Target="../embeddings/oleObject454.bin"/><Relationship Id="rId7" Type="http://schemas.openxmlformats.org/officeDocument/2006/relationships/oleObject" Target="../embeddings/oleObject458.bin"/><Relationship Id="rId2" Type="http://schemas.openxmlformats.org/officeDocument/2006/relationships/slideLayout" Target="../slideLayouts/slideLayout14.xml"/><Relationship Id="rId1" Type="http://schemas.openxmlformats.org/officeDocument/2006/relationships/vmlDrawing" Target="../drawings/vmlDrawing91.vml"/><Relationship Id="rId6" Type="http://schemas.openxmlformats.org/officeDocument/2006/relationships/oleObject" Target="../embeddings/oleObject457.bin"/><Relationship Id="rId11" Type="http://schemas.openxmlformats.org/officeDocument/2006/relationships/oleObject" Target="../embeddings/oleObject462.bin"/><Relationship Id="rId5" Type="http://schemas.openxmlformats.org/officeDocument/2006/relationships/oleObject" Target="../embeddings/oleObject456.bin"/><Relationship Id="rId10" Type="http://schemas.openxmlformats.org/officeDocument/2006/relationships/oleObject" Target="../embeddings/oleObject461.bin"/><Relationship Id="rId4" Type="http://schemas.openxmlformats.org/officeDocument/2006/relationships/oleObject" Target="../embeddings/oleObject455.bin"/><Relationship Id="rId9" Type="http://schemas.openxmlformats.org/officeDocument/2006/relationships/oleObject" Target="../embeddings/oleObject460.bin"/></Relationships>
</file>

<file path=ppt/slides/_rels/slide153.xml.rels><?xml version="1.0" encoding="UTF-8" standalone="yes"?>
<Relationships xmlns="http://schemas.openxmlformats.org/package/2006/relationships"><Relationship Id="rId3" Type="http://schemas.openxmlformats.org/officeDocument/2006/relationships/oleObject" Target="../embeddings/oleObject463.bin"/><Relationship Id="rId2" Type="http://schemas.openxmlformats.org/officeDocument/2006/relationships/slideLayout" Target="../slideLayouts/slideLayout15.xml"/><Relationship Id="rId1" Type="http://schemas.openxmlformats.org/officeDocument/2006/relationships/vmlDrawing" Target="../drawings/vmlDrawing92.vml"/><Relationship Id="rId6" Type="http://schemas.openxmlformats.org/officeDocument/2006/relationships/oleObject" Target="../embeddings/oleObject466.bin"/><Relationship Id="rId5" Type="http://schemas.openxmlformats.org/officeDocument/2006/relationships/oleObject" Target="../embeddings/oleObject465.bin"/><Relationship Id="rId4" Type="http://schemas.openxmlformats.org/officeDocument/2006/relationships/oleObject" Target="../embeddings/oleObject464.bin"/></Relationships>
</file>

<file path=ppt/slides/_rels/slide154.xml.rels><?xml version="1.0" encoding="UTF-8" standalone="yes"?>
<Relationships xmlns="http://schemas.openxmlformats.org/package/2006/relationships"><Relationship Id="rId8" Type="http://schemas.openxmlformats.org/officeDocument/2006/relationships/oleObject" Target="../embeddings/oleObject472.bin"/><Relationship Id="rId3" Type="http://schemas.openxmlformats.org/officeDocument/2006/relationships/oleObject" Target="../embeddings/oleObject467.bin"/><Relationship Id="rId7" Type="http://schemas.openxmlformats.org/officeDocument/2006/relationships/oleObject" Target="../embeddings/oleObject471.bin"/><Relationship Id="rId12" Type="http://schemas.openxmlformats.org/officeDocument/2006/relationships/oleObject" Target="../embeddings/oleObject476.bin"/><Relationship Id="rId2" Type="http://schemas.openxmlformats.org/officeDocument/2006/relationships/slideLayout" Target="../slideLayouts/slideLayout15.xml"/><Relationship Id="rId1" Type="http://schemas.openxmlformats.org/officeDocument/2006/relationships/vmlDrawing" Target="../drawings/vmlDrawing93.vml"/><Relationship Id="rId6" Type="http://schemas.openxmlformats.org/officeDocument/2006/relationships/oleObject" Target="../embeddings/oleObject470.bin"/><Relationship Id="rId11" Type="http://schemas.openxmlformats.org/officeDocument/2006/relationships/oleObject" Target="../embeddings/oleObject475.bin"/><Relationship Id="rId5" Type="http://schemas.openxmlformats.org/officeDocument/2006/relationships/oleObject" Target="../embeddings/oleObject469.bin"/><Relationship Id="rId10" Type="http://schemas.openxmlformats.org/officeDocument/2006/relationships/oleObject" Target="../embeddings/oleObject474.bin"/><Relationship Id="rId4" Type="http://schemas.openxmlformats.org/officeDocument/2006/relationships/oleObject" Target="../embeddings/oleObject468.bin"/><Relationship Id="rId9" Type="http://schemas.openxmlformats.org/officeDocument/2006/relationships/oleObject" Target="../embeddings/oleObject473.bin"/></Relationships>
</file>

<file path=ppt/slides/_rels/slide155.xml.rels><?xml version="1.0" encoding="UTF-8" standalone="yes"?>
<Relationships xmlns="http://schemas.openxmlformats.org/package/2006/relationships"><Relationship Id="rId3" Type="http://schemas.openxmlformats.org/officeDocument/2006/relationships/oleObject" Target="../embeddings/oleObject477.bin"/><Relationship Id="rId2" Type="http://schemas.openxmlformats.org/officeDocument/2006/relationships/slideLayout" Target="../slideLayouts/slideLayout15.xml"/><Relationship Id="rId1" Type="http://schemas.openxmlformats.org/officeDocument/2006/relationships/vmlDrawing" Target="../drawings/vmlDrawing94.vml"/><Relationship Id="rId6" Type="http://schemas.openxmlformats.org/officeDocument/2006/relationships/oleObject" Target="../embeddings/oleObject480.bin"/><Relationship Id="rId5" Type="http://schemas.openxmlformats.org/officeDocument/2006/relationships/oleObject" Target="../embeddings/oleObject479.bin"/><Relationship Id="rId4" Type="http://schemas.openxmlformats.org/officeDocument/2006/relationships/oleObject" Target="../embeddings/oleObject478.bin"/></Relationships>
</file>

<file path=ppt/slides/_rels/slide156.xml.rels><?xml version="1.0" encoding="UTF-8" standalone="yes"?>
<Relationships xmlns="http://schemas.openxmlformats.org/package/2006/relationships"><Relationship Id="rId3" Type="http://schemas.openxmlformats.org/officeDocument/2006/relationships/oleObject" Target="../embeddings/oleObject481.bin"/><Relationship Id="rId2" Type="http://schemas.openxmlformats.org/officeDocument/2006/relationships/slideLayout" Target="../slideLayouts/slideLayout15.xml"/><Relationship Id="rId1" Type="http://schemas.openxmlformats.org/officeDocument/2006/relationships/vmlDrawing" Target="../drawings/vmlDrawing95.vml"/><Relationship Id="rId4" Type="http://schemas.openxmlformats.org/officeDocument/2006/relationships/oleObject" Target="../embeddings/oleObject482.bin"/></Relationships>
</file>

<file path=ppt/slides/_rels/slide157.xml.rels><?xml version="1.0" encoding="UTF-8" standalone="yes"?>
<Relationships xmlns="http://schemas.openxmlformats.org/package/2006/relationships"><Relationship Id="rId3" Type="http://schemas.openxmlformats.org/officeDocument/2006/relationships/oleObject" Target="../embeddings/oleObject483.bin"/><Relationship Id="rId7" Type="http://schemas.openxmlformats.org/officeDocument/2006/relationships/oleObject" Target="../embeddings/oleObject487.bin"/><Relationship Id="rId2" Type="http://schemas.openxmlformats.org/officeDocument/2006/relationships/slideLayout" Target="../slideLayouts/slideLayout14.xml"/><Relationship Id="rId1" Type="http://schemas.openxmlformats.org/officeDocument/2006/relationships/vmlDrawing" Target="../drawings/vmlDrawing96.vml"/><Relationship Id="rId6" Type="http://schemas.openxmlformats.org/officeDocument/2006/relationships/oleObject" Target="../embeddings/oleObject486.bin"/><Relationship Id="rId5" Type="http://schemas.openxmlformats.org/officeDocument/2006/relationships/oleObject" Target="../embeddings/oleObject485.bin"/><Relationship Id="rId4" Type="http://schemas.openxmlformats.org/officeDocument/2006/relationships/oleObject" Target="../embeddings/oleObject484.bin"/></Relationships>
</file>

<file path=ppt/slides/_rels/slide158.xml.rels><?xml version="1.0" encoding="UTF-8" standalone="yes"?>
<Relationships xmlns="http://schemas.openxmlformats.org/package/2006/relationships"><Relationship Id="rId3" Type="http://schemas.openxmlformats.org/officeDocument/2006/relationships/oleObject" Target="../embeddings/oleObject488.bin"/><Relationship Id="rId2" Type="http://schemas.openxmlformats.org/officeDocument/2006/relationships/slideLayout" Target="../slideLayouts/slideLayout15.xml"/><Relationship Id="rId1" Type="http://schemas.openxmlformats.org/officeDocument/2006/relationships/vmlDrawing" Target="../drawings/vmlDrawing97.vml"/><Relationship Id="rId6" Type="http://schemas.openxmlformats.org/officeDocument/2006/relationships/oleObject" Target="../embeddings/oleObject491.bin"/><Relationship Id="rId5" Type="http://schemas.openxmlformats.org/officeDocument/2006/relationships/oleObject" Target="../embeddings/oleObject490.bin"/><Relationship Id="rId4" Type="http://schemas.openxmlformats.org/officeDocument/2006/relationships/oleObject" Target="../embeddings/oleObject489.bin"/></Relationships>
</file>

<file path=ppt/slides/_rels/slide159.xml.rels><?xml version="1.0" encoding="UTF-8" standalone="yes"?>
<Relationships xmlns="http://schemas.openxmlformats.org/package/2006/relationships"><Relationship Id="rId3" Type="http://schemas.openxmlformats.org/officeDocument/2006/relationships/oleObject" Target="../embeddings/oleObject492.bin"/><Relationship Id="rId2" Type="http://schemas.openxmlformats.org/officeDocument/2006/relationships/slideLayout" Target="../slideLayouts/slideLayout14.xml"/><Relationship Id="rId1" Type="http://schemas.openxmlformats.org/officeDocument/2006/relationships/vmlDrawing" Target="../drawings/vmlDrawing98.vml"/><Relationship Id="rId5" Type="http://schemas.openxmlformats.org/officeDocument/2006/relationships/oleObject" Target="../embeddings/oleObject494.bin"/><Relationship Id="rId4" Type="http://schemas.openxmlformats.org/officeDocument/2006/relationships/oleObject" Target="../embeddings/oleObject493.bin"/></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oleObject" Target="../embeddings/oleObject495.bin"/><Relationship Id="rId2" Type="http://schemas.openxmlformats.org/officeDocument/2006/relationships/slideLayout" Target="../slideLayouts/slideLayout14.xml"/><Relationship Id="rId1" Type="http://schemas.openxmlformats.org/officeDocument/2006/relationships/vmlDrawing" Target="../drawings/vmlDrawing99.vml"/><Relationship Id="rId4" Type="http://schemas.openxmlformats.org/officeDocument/2006/relationships/oleObject" Target="../embeddings/oleObject496.bin"/></Relationships>
</file>

<file path=ppt/slides/_rels/slide161.xml.rels><?xml version="1.0" encoding="UTF-8" standalone="yes"?>
<Relationships xmlns="http://schemas.openxmlformats.org/package/2006/relationships"><Relationship Id="rId3" Type="http://schemas.openxmlformats.org/officeDocument/2006/relationships/oleObject" Target="../embeddings/oleObject497.bin"/><Relationship Id="rId2" Type="http://schemas.openxmlformats.org/officeDocument/2006/relationships/slideLayout" Target="../slideLayouts/slideLayout14.xml"/><Relationship Id="rId1" Type="http://schemas.openxmlformats.org/officeDocument/2006/relationships/vmlDrawing" Target="../drawings/vmlDrawing100.vml"/><Relationship Id="rId5" Type="http://schemas.openxmlformats.org/officeDocument/2006/relationships/oleObject" Target="../embeddings/oleObject499.bin"/><Relationship Id="rId4" Type="http://schemas.openxmlformats.org/officeDocument/2006/relationships/oleObject" Target="../embeddings/oleObject498.bin"/></Relationships>
</file>

<file path=ppt/slides/_rels/slide162.xml.rels><?xml version="1.0" encoding="UTF-8" standalone="yes"?>
<Relationships xmlns="http://schemas.openxmlformats.org/package/2006/relationships"><Relationship Id="rId3" Type="http://schemas.openxmlformats.org/officeDocument/2006/relationships/oleObject" Target="../embeddings/oleObject500.bin"/><Relationship Id="rId2" Type="http://schemas.openxmlformats.org/officeDocument/2006/relationships/slideLayout" Target="../slideLayouts/slideLayout15.xml"/><Relationship Id="rId1" Type="http://schemas.openxmlformats.org/officeDocument/2006/relationships/vmlDrawing" Target="../drawings/vmlDrawing101.vml"/><Relationship Id="rId6" Type="http://schemas.openxmlformats.org/officeDocument/2006/relationships/oleObject" Target="../embeddings/oleObject503.bin"/><Relationship Id="rId5" Type="http://schemas.openxmlformats.org/officeDocument/2006/relationships/oleObject" Target="../embeddings/oleObject502.bin"/><Relationship Id="rId4" Type="http://schemas.openxmlformats.org/officeDocument/2006/relationships/oleObject" Target="../embeddings/oleObject501.bin"/></Relationships>
</file>

<file path=ppt/slides/_rels/slide163.xml.rels><?xml version="1.0" encoding="UTF-8" standalone="yes"?>
<Relationships xmlns="http://schemas.openxmlformats.org/package/2006/relationships"><Relationship Id="rId3" Type="http://schemas.openxmlformats.org/officeDocument/2006/relationships/oleObject" Target="../embeddings/oleObject504.bin"/><Relationship Id="rId2" Type="http://schemas.openxmlformats.org/officeDocument/2006/relationships/slideLayout" Target="../slideLayouts/slideLayout15.xml"/><Relationship Id="rId1" Type="http://schemas.openxmlformats.org/officeDocument/2006/relationships/vmlDrawing" Target="../drawings/vmlDrawing102.vml"/><Relationship Id="rId6" Type="http://schemas.openxmlformats.org/officeDocument/2006/relationships/oleObject" Target="../embeddings/oleObject507.bin"/><Relationship Id="rId5" Type="http://schemas.openxmlformats.org/officeDocument/2006/relationships/oleObject" Target="../embeddings/oleObject506.bin"/><Relationship Id="rId4" Type="http://schemas.openxmlformats.org/officeDocument/2006/relationships/oleObject" Target="../embeddings/oleObject505.bin"/></Relationships>
</file>

<file path=ppt/slides/_rels/slide164.xml.rels><?xml version="1.0" encoding="UTF-8" standalone="yes"?>
<Relationships xmlns="http://schemas.openxmlformats.org/package/2006/relationships"><Relationship Id="rId3" Type="http://schemas.openxmlformats.org/officeDocument/2006/relationships/oleObject" Target="../embeddings/oleObject508.bin"/><Relationship Id="rId7" Type="http://schemas.openxmlformats.org/officeDocument/2006/relationships/oleObject" Target="../embeddings/oleObject512.bin"/><Relationship Id="rId2" Type="http://schemas.openxmlformats.org/officeDocument/2006/relationships/slideLayout" Target="../slideLayouts/slideLayout4.xml"/><Relationship Id="rId1" Type="http://schemas.openxmlformats.org/officeDocument/2006/relationships/vmlDrawing" Target="../drawings/vmlDrawing103.vml"/><Relationship Id="rId6" Type="http://schemas.openxmlformats.org/officeDocument/2006/relationships/oleObject" Target="../embeddings/oleObject511.bin"/><Relationship Id="rId5" Type="http://schemas.openxmlformats.org/officeDocument/2006/relationships/oleObject" Target="../embeddings/oleObject510.bin"/><Relationship Id="rId4" Type="http://schemas.openxmlformats.org/officeDocument/2006/relationships/oleObject" Target="../embeddings/oleObject509.bin"/></Relationships>
</file>

<file path=ppt/slides/_rels/slide165.xml.rels><?xml version="1.0" encoding="UTF-8" standalone="yes"?>
<Relationships xmlns="http://schemas.openxmlformats.org/package/2006/relationships"><Relationship Id="rId3" Type="http://schemas.openxmlformats.org/officeDocument/2006/relationships/oleObject" Target="../embeddings/oleObject513.bin"/><Relationship Id="rId2" Type="http://schemas.openxmlformats.org/officeDocument/2006/relationships/slideLayout" Target="../slideLayouts/slideLayout14.xml"/><Relationship Id="rId1" Type="http://schemas.openxmlformats.org/officeDocument/2006/relationships/vmlDrawing" Target="../drawings/vmlDrawing104.vml"/><Relationship Id="rId5" Type="http://schemas.openxmlformats.org/officeDocument/2006/relationships/oleObject" Target="../embeddings/oleObject515.bin"/><Relationship Id="rId4" Type="http://schemas.openxmlformats.org/officeDocument/2006/relationships/oleObject" Target="../embeddings/oleObject514.bin"/></Relationships>
</file>

<file path=ppt/slides/_rels/slide166.xml.rels><?xml version="1.0" encoding="UTF-8" standalone="yes"?>
<Relationships xmlns="http://schemas.openxmlformats.org/package/2006/relationships"><Relationship Id="rId3" Type="http://schemas.openxmlformats.org/officeDocument/2006/relationships/oleObject" Target="../embeddings/oleObject516.bin"/><Relationship Id="rId2" Type="http://schemas.openxmlformats.org/officeDocument/2006/relationships/slideLayout" Target="../slideLayouts/slideLayout4.xml"/><Relationship Id="rId1" Type="http://schemas.openxmlformats.org/officeDocument/2006/relationships/vmlDrawing" Target="../drawings/vmlDrawing105.vml"/><Relationship Id="rId4" Type="http://schemas.openxmlformats.org/officeDocument/2006/relationships/oleObject" Target="../embeddings/oleObject517.bin"/></Relationships>
</file>

<file path=ppt/slides/_rels/slide167.xml.rels><?xml version="1.0" encoding="UTF-8" standalone="yes"?>
<Relationships xmlns="http://schemas.openxmlformats.org/package/2006/relationships"><Relationship Id="rId3" Type="http://schemas.openxmlformats.org/officeDocument/2006/relationships/oleObject" Target="../embeddings/oleObject518.bin"/><Relationship Id="rId2" Type="http://schemas.openxmlformats.org/officeDocument/2006/relationships/slideLayout" Target="../slideLayouts/slideLayout2.xml"/><Relationship Id="rId1" Type="http://schemas.openxmlformats.org/officeDocument/2006/relationships/vmlDrawing" Target="../drawings/vmlDrawing106.vml"/></Relationships>
</file>

<file path=ppt/slides/_rels/slide168.xml.rels><?xml version="1.0" encoding="UTF-8" standalone="yes"?>
<Relationships xmlns="http://schemas.openxmlformats.org/package/2006/relationships"><Relationship Id="rId3" Type="http://schemas.openxmlformats.org/officeDocument/2006/relationships/oleObject" Target="../embeddings/oleObject519.bin"/><Relationship Id="rId2" Type="http://schemas.openxmlformats.org/officeDocument/2006/relationships/slideLayout" Target="../slideLayouts/slideLayout12.xml"/><Relationship Id="rId1" Type="http://schemas.openxmlformats.org/officeDocument/2006/relationships/vmlDrawing" Target="../drawings/vmlDrawing107.vml"/></Relationships>
</file>

<file path=ppt/slides/_rels/slide169.xml.rels><?xml version="1.0" encoding="UTF-8" standalone="yes"?>
<Relationships xmlns="http://schemas.openxmlformats.org/package/2006/relationships"><Relationship Id="rId2" Type="http://schemas.openxmlformats.org/officeDocument/2006/relationships/image" Target="../media/image48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9.wmf"/><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wmf"/></Relationships>
</file>

<file path=ppt/slides/_rels/slide170.xml.rels><?xml version="1.0" encoding="UTF-8" standalone="yes"?>
<Relationships xmlns="http://schemas.openxmlformats.org/package/2006/relationships"><Relationship Id="rId2" Type="http://schemas.openxmlformats.org/officeDocument/2006/relationships/image" Target="../media/image483.png"/><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image" Target="../media/image484.png"/><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image" Target="../media/image485.png"/><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image" Target="../media/image486.png"/><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image" Target="../media/image487.png"/><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image" Target="../media/image488.png"/><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image" Target="../media/image489.png"/><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image" Target="../media/image490.png"/><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8" Type="http://schemas.openxmlformats.org/officeDocument/2006/relationships/oleObject" Target="../embeddings/oleObject525.bin"/><Relationship Id="rId13" Type="http://schemas.openxmlformats.org/officeDocument/2006/relationships/oleObject" Target="../embeddings/oleObject530.bin"/><Relationship Id="rId3" Type="http://schemas.openxmlformats.org/officeDocument/2006/relationships/oleObject" Target="../embeddings/oleObject520.bin"/><Relationship Id="rId7" Type="http://schemas.openxmlformats.org/officeDocument/2006/relationships/oleObject" Target="../embeddings/oleObject524.bin"/><Relationship Id="rId12" Type="http://schemas.openxmlformats.org/officeDocument/2006/relationships/oleObject" Target="../embeddings/oleObject529.bin"/><Relationship Id="rId2" Type="http://schemas.openxmlformats.org/officeDocument/2006/relationships/slideLayout" Target="../slideLayouts/slideLayout2.xml"/><Relationship Id="rId1" Type="http://schemas.openxmlformats.org/officeDocument/2006/relationships/vmlDrawing" Target="../drawings/vmlDrawing108.vml"/><Relationship Id="rId6" Type="http://schemas.openxmlformats.org/officeDocument/2006/relationships/oleObject" Target="../embeddings/oleObject523.bin"/><Relationship Id="rId11" Type="http://schemas.openxmlformats.org/officeDocument/2006/relationships/oleObject" Target="../embeddings/oleObject528.bin"/><Relationship Id="rId5" Type="http://schemas.openxmlformats.org/officeDocument/2006/relationships/oleObject" Target="../embeddings/oleObject522.bin"/><Relationship Id="rId10" Type="http://schemas.openxmlformats.org/officeDocument/2006/relationships/oleObject" Target="../embeddings/oleObject527.bin"/><Relationship Id="rId4" Type="http://schemas.openxmlformats.org/officeDocument/2006/relationships/oleObject" Target="../embeddings/oleObject521.bin"/><Relationship Id="rId9" Type="http://schemas.openxmlformats.org/officeDocument/2006/relationships/oleObject" Target="../embeddings/oleObject526.bin"/><Relationship Id="rId14" Type="http://schemas.openxmlformats.org/officeDocument/2006/relationships/oleObject" Target="../embeddings/oleObject531.bin"/></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8" Type="http://schemas.openxmlformats.org/officeDocument/2006/relationships/oleObject" Target="../embeddings/oleObject537.bin"/><Relationship Id="rId3" Type="http://schemas.openxmlformats.org/officeDocument/2006/relationships/oleObject" Target="../embeddings/oleObject532.bin"/><Relationship Id="rId7" Type="http://schemas.openxmlformats.org/officeDocument/2006/relationships/oleObject" Target="../embeddings/oleObject536.bin"/><Relationship Id="rId2" Type="http://schemas.openxmlformats.org/officeDocument/2006/relationships/slideLayout" Target="../slideLayouts/slideLayout4.xml"/><Relationship Id="rId1" Type="http://schemas.openxmlformats.org/officeDocument/2006/relationships/vmlDrawing" Target="../drawings/vmlDrawing109.vml"/><Relationship Id="rId6" Type="http://schemas.openxmlformats.org/officeDocument/2006/relationships/oleObject" Target="../embeddings/oleObject535.bin"/><Relationship Id="rId5" Type="http://schemas.openxmlformats.org/officeDocument/2006/relationships/oleObject" Target="../embeddings/oleObject534.bin"/><Relationship Id="rId4" Type="http://schemas.openxmlformats.org/officeDocument/2006/relationships/oleObject" Target="../embeddings/oleObject533.bin"/></Relationships>
</file>

<file path=ppt/slides/_rels/slide181.xml.rels><?xml version="1.0" encoding="UTF-8" standalone="yes"?>
<Relationships xmlns="http://schemas.openxmlformats.org/package/2006/relationships"><Relationship Id="rId3" Type="http://schemas.openxmlformats.org/officeDocument/2006/relationships/oleObject" Target="../embeddings/oleObject538.bin"/><Relationship Id="rId2" Type="http://schemas.openxmlformats.org/officeDocument/2006/relationships/slideLayout" Target="../slideLayouts/slideLayout2.xml"/><Relationship Id="rId1" Type="http://schemas.openxmlformats.org/officeDocument/2006/relationships/vmlDrawing" Target="../drawings/vmlDrawing110.vml"/><Relationship Id="rId6" Type="http://schemas.openxmlformats.org/officeDocument/2006/relationships/oleObject" Target="../embeddings/oleObject541.bin"/><Relationship Id="rId5" Type="http://schemas.openxmlformats.org/officeDocument/2006/relationships/oleObject" Target="../embeddings/oleObject540.bin"/><Relationship Id="rId4" Type="http://schemas.openxmlformats.org/officeDocument/2006/relationships/oleObject" Target="../embeddings/oleObject539.bin"/></Relationships>
</file>

<file path=ppt/slides/_rels/slide182.xml.rels><?xml version="1.0" encoding="UTF-8" standalone="yes"?>
<Relationships xmlns="http://schemas.openxmlformats.org/package/2006/relationships"><Relationship Id="rId3" Type="http://schemas.openxmlformats.org/officeDocument/2006/relationships/oleObject" Target="../embeddings/oleObject542.bin"/><Relationship Id="rId7" Type="http://schemas.openxmlformats.org/officeDocument/2006/relationships/oleObject" Target="../embeddings/oleObject546.bin"/><Relationship Id="rId2" Type="http://schemas.openxmlformats.org/officeDocument/2006/relationships/slideLayout" Target="../slideLayouts/slideLayout15.xml"/><Relationship Id="rId1" Type="http://schemas.openxmlformats.org/officeDocument/2006/relationships/vmlDrawing" Target="../drawings/vmlDrawing111.vml"/><Relationship Id="rId6" Type="http://schemas.openxmlformats.org/officeDocument/2006/relationships/oleObject" Target="../embeddings/oleObject545.bin"/><Relationship Id="rId5" Type="http://schemas.openxmlformats.org/officeDocument/2006/relationships/oleObject" Target="../embeddings/oleObject544.bin"/><Relationship Id="rId4" Type="http://schemas.openxmlformats.org/officeDocument/2006/relationships/oleObject" Target="../embeddings/oleObject543.bin"/></Relationships>
</file>

<file path=ppt/slides/_rels/slide183.xml.rels><?xml version="1.0" encoding="UTF-8" standalone="yes"?>
<Relationships xmlns="http://schemas.openxmlformats.org/package/2006/relationships"><Relationship Id="rId3" Type="http://schemas.openxmlformats.org/officeDocument/2006/relationships/oleObject" Target="../embeddings/oleObject547.bin"/><Relationship Id="rId2" Type="http://schemas.openxmlformats.org/officeDocument/2006/relationships/slideLayout" Target="../slideLayouts/slideLayout15.xml"/><Relationship Id="rId1" Type="http://schemas.openxmlformats.org/officeDocument/2006/relationships/vmlDrawing" Target="../drawings/vmlDrawing112.vml"/><Relationship Id="rId6" Type="http://schemas.openxmlformats.org/officeDocument/2006/relationships/oleObject" Target="../embeddings/oleObject550.bin"/><Relationship Id="rId5" Type="http://schemas.openxmlformats.org/officeDocument/2006/relationships/oleObject" Target="../embeddings/oleObject549.bin"/><Relationship Id="rId4" Type="http://schemas.openxmlformats.org/officeDocument/2006/relationships/oleObject" Target="../embeddings/oleObject548.bin"/></Relationships>
</file>

<file path=ppt/slides/_rels/slide184.xml.rels><?xml version="1.0" encoding="UTF-8" standalone="yes"?>
<Relationships xmlns="http://schemas.openxmlformats.org/package/2006/relationships"><Relationship Id="rId3" Type="http://schemas.openxmlformats.org/officeDocument/2006/relationships/oleObject" Target="../embeddings/oleObject551.bin"/><Relationship Id="rId2" Type="http://schemas.openxmlformats.org/officeDocument/2006/relationships/slideLayout" Target="../slideLayouts/slideLayout2.xml"/><Relationship Id="rId1" Type="http://schemas.openxmlformats.org/officeDocument/2006/relationships/vmlDrawing" Target="../drawings/vmlDrawing113.vml"/></Relationships>
</file>

<file path=ppt/slides/_rels/slide185.xml.rels><?xml version="1.0" encoding="UTF-8" standalone="yes"?>
<Relationships xmlns="http://schemas.openxmlformats.org/package/2006/relationships"><Relationship Id="rId3" Type="http://schemas.openxmlformats.org/officeDocument/2006/relationships/oleObject" Target="../embeddings/oleObject552.bin"/><Relationship Id="rId7" Type="http://schemas.openxmlformats.org/officeDocument/2006/relationships/oleObject" Target="../embeddings/oleObject556.bin"/><Relationship Id="rId2" Type="http://schemas.openxmlformats.org/officeDocument/2006/relationships/slideLayout" Target="../slideLayouts/slideLayout15.xml"/><Relationship Id="rId1" Type="http://schemas.openxmlformats.org/officeDocument/2006/relationships/vmlDrawing" Target="../drawings/vmlDrawing114.vml"/><Relationship Id="rId6" Type="http://schemas.openxmlformats.org/officeDocument/2006/relationships/oleObject" Target="../embeddings/oleObject555.bin"/><Relationship Id="rId5" Type="http://schemas.openxmlformats.org/officeDocument/2006/relationships/oleObject" Target="../embeddings/oleObject554.bin"/><Relationship Id="rId4" Type="http://schemas.openxmlformats.org/officeDocument/2006/relationships/oleObject" Target="../embeddings/oleObject553.bin"/></Relationships>
</file>

<file path=ppt/slides/_rels/slide186.xml.rels><?xml version="1.0" encoding="UTF-8" standalone="yes"?>
<Relationships xmlns="http://schemas.openxmlformats.org/package/2006/relationships"><Relationship Id="rId3" Type="http://schemas.openxmlformats.org/officeDocument/2006/relationships/oleObject" Target="../embeddings/oleObject557.bin"/><Relationship Id="rId7" Type="http://schemas.openxmlformats.org/officeDocument/2006/relationships/oleObject" Target="../embeddings/oleObject561.bin"/><Relationship Id="rId2" Type="http://schemas.openxmlformats.org/officeDocument/2006/relationships/slideLayout" Target="../slideLayouts/slideLayout4.xml"/><Relationship Id="rId1" Type="http://schemas.openxmlformats.org/officeDocument/2006/relationships/vmlDrawing" Target="../drawings/vmlDrawing115.vml"/><Relationship Id="rId6" Type="http://schemas.openxmlformats.org/officeDocument/2006/relationships/oleObject" Target="../embeddings/oleObject560.bin"/><Relationship Id="rId5" Type="http://schemas.openxmlformats.org/officeDocument/2006/relationships/oleObject" Target="../embeddings/oleObject559.bin"/><Relationship Id="rId4" Type="http://schemas.openxmlformats.org/officeDocument/2006/relationships/oleObject" Target="../embeddings/oleObject558.bin"/></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8" Type="http://schemas.openxmlformats.org/officeDocument/2006/relationships/oleObject" Target="../embeddings/oleObject567.bin"/><Relationship Id="rId3" Type="http://schemas.openxmlformats.org/officeDocument/2006/relationships/oleObject" Target="../embeddings/oleObject562.bin"/><Relationship Id="rId7" Type="http://schemas.openxmlformats.org/officeDocument/2006/relationships/oleObject" Target="../embeddings/oleObject566.bin"/><Relationship Id="rId2" Type="http://schemas.openxmlformats.org/officeDocument/2006/relationships/slideLayout" Target="../slideLayouts/slideLayout2.xml"/><Relationship Id="rId1" Type="http://schemas.openxmlformats.org/officeDocument/2006/relationships/vmlDrawing" Target="../drawings/vmlDrawing116.vml"/><Relationship Id="rId6" Type="http://schemas.openxmlformats.org/officeDocument/2006/relationships/oleObject" Target="../embeddings/oleObject565.bin"/><Relationship Id="rId5" Type="http://schemas.openxmlformats.org/officeDocument/2006/relationships/oleObject" Target="../embeddings/oleObject564.bin"/><Relationship Id="rId4" Type="http://schemas.openxmlformats.org/officeDocument/2006/relationships/oleObject" Target="../embeddings/oleObject563.bin"/><Relationship Id="rId9" Type="http://schemas.openxmlformats.org/officeDocument/2006/relationships/oleObject" Target="../embeddings/oleObject568.bin"/></Relationships>
</file>

<file path=ppt/slides/_rels/slide189.xml.rels><?xml version="1.0" encoding="UTF-8" standalone="yes"?>
<Relationships xmlns="http://schemas.openxmlformats.org/package/2006/relationships"><Relationship Id="rId3" Type="http://schemas.openxmlformats.org/officeDocument/2006/relationships/oleObject" Target="../embeddings/oleObject569.bin"/><Relationship Id="rId7" Type="http://schemas.openxmlformats.org/officeDocument/2006/relationships/oleObject" Target="../embeddings/oleObject573.bin"/><Relationship Id="rId2" Type="http://schemas.openxmlformats.org/officeDocument/2006/relationships/slideLayout" Target="../slideLayouts/slideLayout2.xml"/><Relationship Id="rId1" Type="http://schemas.openxmlformats.org/officeDocument/2006/relationships/vmlDrawing" Target="../drawings/vmlDrawing117.vml"/><Relationship Id="rId6" Type="http://schemas.openxmlformats.org/officeDocument/2006/relationships/oleObject" Target="../embeddings/oleObject572.bin"/><Relationship Id="rId5" Type="http://schemas.openxmlformats.org/officeDocument/2006/relationships/oleObject" Target="../embeddings/oleObject571.bin"/><Relationship Id="rId4" Type="http://schemas.openxmlformats.org/officeDocument/2006/relationships/oleObject" Target="../embeddings/oleObject570.bin"/></Relationships>
</file>

<file path=ppt/slides/_rels/slide19.xml.rels><?xml version="1.0" encoding="UTF-8" standalone="yes"?>
<Relationships xmlns="http://schemas.openxmlformats.org/package/2006/relationships"><Relationship Id="rId2" Type="http://schemas.openxmlformats.org/officeDocument/2006/relationships/image" Target="../media/image13.wmf"/><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3" Type="http://schemas.openxmlformats.org/officeDocument/2006/relationships/oleObject" Target="../embeddings/oleObject574.bin"/><Relationship Id="rId2" Type="http://schemas.openxmlformats.org/officeDocument/2006/relationships/slideLayout" Target="../slideLayouts/slideLayout2.xml"/><Relationship Id="rId1" Type="http://schemas.openxmlformats.org/officeDocument/2006/relationships/vmlDrawing" Target="../drawings/vmlDrawing118.vml"/><Relationship Id="rId5" Type="http://schemas.openxmlformats.org/officeDocument/2006/relationships/oleObject" Target="../embeddings/oleObject576.bin"/><Relationship Id="rId4" Type="http://schemas.openxmlformats.org/officeDocument/2006/relationships/oleObject" Target="../embeddings/oleObject575.bin"/></Relationships>
</file>

<file path=ppt/slides/_rels/slide191.xml.rels><?xml version="1.0" encoding="UTF-8" standalone="yes"?>
<Relationships xmlns="http://schemas.openxmlformats.org/package/2006/relationships"><Relationship Id="rId3" Type="http://schemas.openxmlformats.org/officeDocument/2006/relationships/oleObject" Target="../embeddings/oleObject577.bin"/><Relationship Id="rId2" Type="http://schemas.openxmlformats.org/officeDocument/2006/relationships/slideLayout" Target="../slideLayouts/slideLayout14.xml"/><Relationship Id="rId1" Type="http://schemas.openxmlformats.org/officeDocument/2006/relationships/vmlDrawing" Target="../drawings/vmlDrawing119.vml"/><Relationship Id="rId5" Type="http://schemas.openxmlformats.org/officeDocument/2006/relationships/oleObject" Target="../embeddings/oleObject579.bin"/><Relationship Id="rId4" Type="http://schemas.openxmlformats.org/officeDocument/2006/relationships/oleObject" Target="../embeddings/oleObject578.bin"/></Relationships>
</file>

<file path=ppt/slides/_rels/slide192.xml.rels><?xml version="1.0" encoding="UTF-8" standalone="yes"?>
<Relationships xmlns="http://schemas.openxmlformats.org/package/2006/relationships"><Relationship Id="rId8" Type="http://schemas.openxmlformats.org/officeDocument/2006/relationships/oleObject" Target="../embeddings/oleObject585.bin"/><Relationship Id="rId13" Type="http://schemas.openxmlformats.org/officeDocument/2006/relationships/oleObject" Target="../embeddings/oleObject590.bin"/><Relationship Id="rId3" Type="http://schemas.openxmlformats.org/officeDocument/2006/relationships/oleObject" Target="../embeddings/oleObject580.bin"/><Relationship Id="rId7" Type="http://schemas.openxmlformats.org/officeDocument/2006/relationships/oleObject" Target="../embeddings/oleObject584.bin"/><Relationship Id="rId12" Type="http://schemas.openxmlformats.org/officeDocument/2006/relationships/oleObject" Target="../embeddings/oleObject589.bin"/><Relationship Id="rId2" Type="http://schemas.openxmlformats.org/officeDocument/2006/relationships/slideLayout" Target="../slideLayouts/slideLayout2.xml"/><Relationship Id="rId1" Type="http://schemas.openxmlformats.org/officeDocument/2006/relationships/vmlDrawing" Target="../drawings/vmlDrawing120.vml"/><Relationship Id="rId6" Type="http://schemas.openxmlformats.org/officeDocument/2006/relationships/oleObject" Target="../embeddings/oleObject583.bin"/><Relationship Id="rId11" Type="http://schemas.openxmlformats.org/officeDocument/2006/relationships/oleObject" Target="../embeddings/oleObject588.bin"/><Relationship Id="rId5" Type="http://schemas.openxmlformats.org/officeDocument/2006/relationships/oleObject" Target="../embeddings/oleObject582.bin"/><Relationship Id="rId10" Type="http://schemas.openxmlformats.org/officeDocument/2006/relationships/oleObject" Target="../embeddings/oleObject587.bin"/><Relationship Id="rId4" Type="http://schemas.openxmlformats.org/officeDocument/2006/relationships/oleObject" Target="../embeddings/oleObject581.bin"/><Relationship Id="rId9" Type="http://schemas.openxmlformats.org/officeDocument/2006/relationships/oleObject" Target="../embeddings/oleObject586.bin"/><Relationship Id="rId14" Type="http://schemas.openxmlformats.org/officeDocument/2006/relationships/oleObject" Target="../embeddings/oleObject591.bin"/></Relationships>
</file>

<file path=ppt/slides/_rels/slide193.xml.rels><?xml version="1.0" encoding="UTF-8" standalone="yes"?>
<Relationships xmlns="http://schemas.openxmlformats.org/package/2006/relationships"><Relationship Id="rId3" Type="http://schemas.openxmlformats.org/officeDocument/2006/relationships/oleObject" Target="../embeddings/oleObject592.bin"/><Relationship Id="rId2" Type="http://schemas.openxmlformats.org/officeDocument/2006/relationships/slideLayout" Target="../slideLayouts/slideLayout2.xml"/><Relationship Id="rId1" Type="http://schemas.openxmlformats.org/officeDocument/2006/relationships/vmlDrawing" Target="../drawings/vmlDrawing121.vml"/><Relationship Id="rId4" Type="http://schemas.openxmlformats.org/officeDocument/2006/relationships/oleObject" Target="../embeddings/oleObject593.bin"/></Relationships>
</file>

<file path=ppt/slides/_rels/slide194.xml.rels><?xml version="1.0" encoding="UTF-8" standalone="yes"?>
<Relationships xmlns="http://schemas.openxmlformats.org/package/2006/relationships"><Relationship Id="rId3" Type="http://schemas.openxmlformats.org/officeDocument/2006/relationships/oleObject" Target="../embeddings/oleObject594.bin"/><Relationship Id="rId2" Type="http://schemas.openxmlformats.org/officeDocument/2006/relationships/slideLayout" Target="../slideLayouts/slideLayout2.xml"/><Relationship Id="rId1" Type="http://schemas.openxmlformats.org/officeDocument/2006/relationships/vmlDrawing" Target="../drawings/vmlDrawing122.vml"/></Relationships>
</file>

<file path=ppt/slides/_rels/slide195.xml.rels><?xml version="1.0" encoding="UTF-8" standalone="yes"?>
<Relationships xmlns="http://schemas.openxmlformats.org/package/2006/relationships"><Relationship Id="rId3" Type="http://schemas.openxmlformats.org/officeDocument/2006/relationships/oleObject" Target="../embeddings/oleObject595.bin"/><Relationship Id="rId2" Type="http://schemas.openxmlformats.org/officeDocument/2006/relationships/slideLayout" Target="../slideLayouts/slideLayout4.xml"/><Relationship Id="rId1" Type="http://schemas.openxmlformats.org/officeDocument/2006/relationships/vmlDrawing" Target="../drawings/vmlDrawing123.vml"/><Relationship Id="rId6" Type="http://schemas.openxmlformats.org/officeDocument/2006/relationships/oleObject" Target="../embeddings/oleObject598.bin"/><Relationship Id="rId5" Type="http://schemas.openxmlformats.org/officeDocument/2006/relationships/oleObject" Target="../embeddings/oleObject597.bin"/><Relationship Id="rId4" Type="http://schemas.openxmlformats.org/officeDocument/2006/relationships/oleObject" Target="../embeddings/oleObject596.bin"/></Relationships>
</file>

<file path=ppt/slides/_rels/slide196.xml.rels><?xml version="1.0" encoding="UTF-8" standalone="yes"?>
<Relationships xmlns="http://schemas.openxmlformats.org/package/2006/relationships"><Relationship Id="rId3" Type="http://schemas.openxmlformats.org/officeDocument/2006/relationships/oleObject" Target="../embeddings/oleObject599.bin"/><Relationship Id="rId2" Type="http://schemas.openxmlformats.org/officeDocument/2006/relationships/slideLayout" Target="../slideLayouts/slideLayout4.xml"/><Relationship Id="rId1" Type="http://schemas.openxmlformats.org/officeDocument/2006/relationships/vmlDrawing" Target="../drawings/vmlDrawing124.vml"/><Relationship Id="rId4" Type="http://schemas.openxmlformats.org/officeDocument/2006/relationships/oleObject" Target="../embeddings/oleObject600.bin"/></Relationships>
</file>

<file path=ppt/slides/_rels/slide197.xml.rels><?xml version="1.0" encoding="UTF-8" standalone="yes"?>
<Relationships xmlns="http://schemas.openxmlformats.org/package/2006/relationships"><Relationship Id="rId8" Type="http://schemas.openxmlformats.org/officeDocument/2006/relationships/oleObject" Target="../embeddings/oleObject606.bin"/><Relationship Id="rId3" Type="http://schemas.openxmlformats.org/officeDocument/2006/relationships/oleObject" Target="../embeddings/oleObject601.bin"/><Relationship Id="rId7" Type="http://schemas.openxmlformats.org/officeDocument/2006/relationships/oleObject" Target="../embeddings/oleObject605.bin"/><Relationship Id="rId2" Type="http://schemas.openxmlformats.org/officeDocument/2006/relationships/slideLayout" Target="../slideLayouts/slideLayout2.xml"/><Relationship Id="rId1" Type="http://schemas.openxmlformats.org/officeDocument/2006/relationships/vmlDrawing" Target="../drawings/vmlDrawing125.vml"/><Relationship Id="rId6" Type="http://schemas.openxmlformats.org/officeDocument/2006/relationships/oleObject" Target="../embeddings/oleObject604.bin"/><Relationship Id="rId5" Type="http://schemas.openxmlformats.org/officeDocument/2006/relationships/oleObject" Target="../embeddings/oleObject603.bin"/><Relationship Id="rId4" Type="http://schemas.openxmlformats.org/officeDocument/2006/relationships/oleObject" Target="../embeddings/oleObject602.bin"/></Relationships>
</file>

<file path=ppt/slides/_rels/slide198.xml.rels><?xml version="1.0" encoding="UTF-8" standalone="yes"?>
<Relationships xmlns="http://schemas.openxmlformats.org/package/2006/relationships"><Relationship Id="rId3" Type="http://schemas.openxmlformats.org/officeDocument/2006/relationships/oleObject" Target="../embeddings/oleObject607.bin"/><Relationship Id="rId7" Type="http://schemas.openxmlformats.org/officeDocument/2006/relationships/oleObject" Target="../embeddings/oleObject611.bin"/><Relationship Id="rId2" Type="http://schemas.openxmlformats.org/officeDocument/2006/relationships/slideLayout" Target="../slideLayouts/slideLayout15.xml"/><Relationship Id="rId1" Type="http://schemas.openxmlformats.org/officeDocument/2006/relationships/vmlDrawing" Target="../drawings/vmlDrawing126.vml"/><Relationship Id="rId6" Type="http://schemas.openxmlformats.org/officeDocument/2006/relationships/oleObject" Target="../embeddings/oleObject610.bin"/><Relationship Id="rId5" Type="http://schemas.openxmlformats.org/officeDocument/2006/relationships/oleObject" Target="../embeddings/oleObject609.bin"/><Relationship Id="rId4" Type="http://schemas.openxmlformats.org/officeDocument/2006/relationships/oleObject" Target="../embeddings/oleObject608.bin"/></Relationships>
</file>

<file path=ppt/slides/_rels/slide199.xml.rels><?xml version="1.0" encoding="UTF-8" standalone="yes"?>
<Relationships xmlns="http://schemas.openxmlformats.org/package/2006/relationships"><Relationship Id="rId3" Type="http://schemas.openxmlformats.org/officeDocument/2006/relationships/oleObject" Target="../embeddings/oleObject612.bin"/><Relationship Id="rId2" Type="http://schemas.openxmlformats.org/officeDocument/2006/relationships/slideLayout" Target="../slideLayouts/slideLayout2.xml"/><Relationship Id="rId1" Type="http://schemas.openxmlformats.org/officeDocument/2006/relationships/vmlDrawing" Target="../drawings/vmlDrawing127.vml"/></Relationships>
</file>

<file path=ppt/slides/_rels/slide2.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3" Type="http://schemas.openxmlformats.org/officeDocument/2006/relationships/oleObject" Target="../embeddings/oleObject613.bin"/><Relationship Id="rId7" Type="http://schemas.openxmlformats.org/officeDocument/2006/relationships/oleObject" Target="../embeddings/oleObject617.bin"/><Relationship Id="rId2" Type="http://schemas.openxmlformats.org/officeDocument/2006/relationships/slideLayout" Target="../slideLayouts/slideLayout14.xml"/><Relationship Id="rId1" Type="http://schemas.openxmlformats.org/officeDocument/2006/relationships/vmlDrawing" Target="../drawings/vmlDrawing128.vml"/><Relationship Id="rId6" Type="http://schemas.openxmlformats.org/officeDocument/2006/relationships/oleObject" Target="../embeddings/oleObject616.bin"/><Relationship Id="rId5" Type="http://schemas.openxmlformats.org/officeDocument/2006/relationships/oleObject" Target="../embeddings/oleObject615.bin"/><Relationship Id="rId4" Type="http://schemas.openxmlformats.org/officeDocument/2006/relationships/oleObject" Target="../embeddings/oleObject614.bin"/></Relationships>
</file>

<file path=ppt/slides/_rels/slide201.xml.rels><?xml version="1.0" encoding="UTF-8" standalone="yes"?>
<Relationships xmlns="http://schemas.openxmlformats.org/package/2006/relationships"><Relationship Id="rId3" Type="http://schemas.openxmlformats.org/officeDocument/2006/relationships/oleObject" Target="../embeddings/oleObject618.bin"/><Relationship Id="rId2" Type="http://schemas.openxmlformats.org/officeDocument/2006/relationships/slideLayout" Target="../slideLayouts/slideLayout14.xml"/><Relationship Id="rId1" Type="http://schemas.openxmlformats.org/officeDocument/2006/relationships/vmlDrawing" Target="../drawings/vmlDrawing129.vml"/><Relationship Id="rId5" Type="http://schemas.openxmlformats.org/officeDocument/2006/relationships/oleObject" Target="../embeddings/oleObject620.bin"/><Relationship Id="rId4" Type="http://schemas.openxmlformats.org/officeDocument/2006/relationships/oleObject" Target="../embeddings/oleObject619.bin"/></Relationships>
</file>

<file path=ppt/slides/_rels/slide202.xml.rels><?xml version="1.0" encoding="UTF-8" standalone="yes"?>
<Relationships xmlns="http://schemas.openxmlformats.org/package/2006/relationships"><Relationship Id="rId3" Type="http://schemas.openxmlformats.org/officeDocument/2006/relationships/oleObject" Target="../embeddings/oleObject621.bin"/><Relationship Id="rId2" Type="http://schemas.openxmlformats.org/officeDocument/2006/relationships/slideLayout" Target="../slideLayouts/slideLayout4.xml"/><Relationship Id="rId1" Type="http://schemas.openxmlformats.org/officeDocument/2006/relationships/vmlDrawing" Target="../drawings/vmlDrawing130.vml"/><Relationship Id="rId4" Type="http://schemas.openxmlformats.org/officeDocument/2006/relationships/oleObject" Target="../embeddings/oleObject622.bin"/></Relationships>
</file>

<file path=ppt/slides/_rels/slide203.xml.rels><?xml version="1.0" encoding="UTF-8" standalone="yes"?>
<Relationships xmlns="http://schemas.openxmlformats.org/package/2006/relationships"><Relationship Id="rId3" Type="http://schemas.openxmlformats.org/officeDocument/2006/relationships/oleObject" Target="../embeddings/oleObject623.bin"/><Relationship Id="rId2" Type="http://schemas.openxmlformats.org/officeDocument/2006/relationships/slideLayout" Target="../slideLayouts/slideLayout2.xml"/><Relationship Id="rId1" Type="http://schemas.openxmlformats.org/officeDocument/2006/relationships/vmlDrawing" Target="../drawings/vmlDrawing131.vml"/></Relationships>
</file>

<file path=ppt/slides/_rels/slide204.xml.rels><?xml version="1.0" encoding="UTF-8" standalone="yes"?>
<Relationships xmlns="http://schemas.openxmlformats.org/package/2006/relationships"><Relationship Id="rId3" Type="http://schemas.openxmlformats.org/officeDocument/2006/relationships/oleObject" Target="../embeddings/oleObject624.bin"/><Relationship Id="rId2" Type="http://schemas.openxmlformats.org/officeDocument/2006/relationships/slideLayout" Target="../slideLayouts/slideLayout4.xml"/><Relationship Id="rId1" Type="http://schemas.openxmlformats.org/officeDocument/2006/relationships/vmlDrawing" Target="../drawings/vmlDrawing132.vml"/><Relationship Id="rId4" Type="http://schemas.openxmlformats.org/officeDocument/2006/relationships/oleObject" Target="../embeddings/oleObject625.bin"/></Relationships>
</file>

<file path=ppt/slides/_rels/slide205.xml.rels><?xml version="1.0" encoding="UTF-8" standalone="yes"?>
<Relationships xmlns="http://schemas.openxmlformats.org/package/2006/relationships"><Relationship Id="rId3" Type="http://schemas.openxmlformats.org/officeDocument/2006/relationships/oleObject" Target="../embeddings/oleObject626.bin"/><Relationship Id="rId2" Type="http://schemas.openxmlformats.org/officeDocument/2006/relationships/slideLayout" Target="../slideLayouts/slideLayout4.xml"/><Relationship Id="rId1" Type="http://schemas.openxmlformats.org/officeDocument/2006/relationships/vmlDrawing" Target="../drawings/vmlDrawing133.vml"/><Relationship Id="rId4" Type="http://schemas.openxmlformats.org/officeDocument/2006/relationships/oleObject" Target="../embeddings/oleObject627.bin"/></Relationships>
</file>

<file path=ppt/slides/_rels/slide206.xml.rels><?xml version="1.0" encoding="UTF-8" standalone="yes"?>
<Relationships xmlns="http://schemas.openxmlformats.org/package/2006/relationships"><Relationship Id="rId3" Type="http://schemas.openxmlformats.org/officeDocument/2006/relationships/oleObject" Target="../embeddings/oleObject628.bin"/><Relationship Id="rId2" Type="http://schemas.openxmlformats.org/officeDocument/2006/relationships/slideLayout" Target="../slideLayouts/slideLayout14.xml"/><Relationship Id="rId1" Type="http://schemas.openxmlformats.org/officeDocument/2006/relationships/vmlDrawing" Target="../drawings/vmlDrawing134.vml"/><Relationship Id="rId5" Type="http://schemas.openxmlformats.org/officeDocument/2006/relationships/oleObject" Target="../embeddings/oleObject630.bin"/><Relationship Id="rId4" Type="http://schemas.openxmlformats.org/officeDocument/2006/relationships/oleObject" Target="../embeddings/oleObject629.bin"/></Relationships>
</file>

<file path=ppt/slides/_rels/slide207.xml.rels><?xml version="1.0" encoding="UTF-8" standalone="yes"?>
<Relationships xmlns="http://schemas.openxmlformats.org/package/2006/relationships"><Relationship Id="rId3" Type="http://schemas.openxmlformats.org/officeDocument/2006/relationships/oleObject" Target="../embeddings/oleObject631.bin"/><Relationship Id="rId2" Type="http://schemas.openxmlformats.org/officeDocument/2006/relationships/slideLayout" Target="../slideLayouts/slideLayout4.xml"/><Relationship Id="rId1" Type="http://schemas.openxmlformats.org/officeDocument/2006/relationships/vmlDrawing" Target="../drawings/vmlDrawing135.vml"/><Relationship Id="rId4" Type="http://schemas.openxmlformats.org/officeDocument/2006/relationships/oleObject" Target="../embeddings/oleObject632.bin"/></Relationships>
</file>

<file path=ppt/slides/_rels/slide208.xml.rels><?xml version="1.0" encoding="UTF-8" standalone="yes"?>
<Relationships xmlns="http://schemas.openxmlformats.org/package/2006/relationships"><Relationship Id="rId3" Type="http://schemas.openxmlformats.org/officeDocument/2006/relationships/oleObject" Target="../embeddings/oleObject633.bin"/><Relationship Id="rId7" Type="http://schemas.openxmlformats.org/officeDocument/2006/relationships/oleObject" Target="../embeddings/oleObject637.bin"/><Relationship Id="rId2" Type="http://schemas.openxmlformats.org/officeDocument/2006/relationships/slideLayout" Target="../slideLayouts/slideLayout14.xml"/><Relationship Id="rId1" Type="http://schemas.openxmlformats.org/officeDocument/2006/relationships/vmlDrawing" Target="../drawings/vmlDrawing136.vml"/><Relationship Id="rId6" Type="http://schemas.openxmlformats.org/officeDocument/2006/relationships/oleObject" Target="../embeddings/oleObject636.bin"/><Relationship Id="rId5" Type="http://schemas.openxmlformats.org/officeDocument/2006/relationships/oleObject" Target="../embeddings/oleObject635.bin"/><Relationship Id="rId4" Type="http://schemas.openxmlformats.org/officeDocument/2006/relationships/oleObject" Target="../embeddings/oleObject634.bin"/></Relationships>
</file>

<file path=ppt/slides/_rels/slide209.xml.rels><?xml version="1.0" encoding="UTF-8" standalone="yes"?>
<Relationships xmlns="http://schemas.openxmlformats.org/package/2006/relationships"><Relationship Id="rId3" Type="http://schemas.openxmlformats.org/officeDocument/2006/relationships/oleObject" Target="../embeddings/oleObject638.bin"/><Relationship Id="rId2" Type="http://schemas.openxmlformats.org/officeDocument/2006/relationships/slideLayout" Target="../slideLayouts/slideLayout2.xml"/><Relationship Id="rId1" Type="http://schemas.openxmlformats.org/officeDocument/2006/relationships/vmlDrawing" Target="../drawings/vmlDrawing137.v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3" Type="http://schemas.openxmlformats.org/officeDocument/2006/relationships/oleObject" Target="../embeddings/oleObject639.bin"/><Relationship Id="rId7" Type="http://schemas.openxmlformats.org/officeDocument/2006/relationships/oleObject" Target="../embeddings/oleObject643.bin"/><Relationship Id="rId2" Type="http://schemas.openxmlformats.org/officeDocument/2006/relationships/slideLayout" Target="../slideLayouts/slideLayout15.xml"/><Relationship Id="rId1" Type="http://schemas.openxmlformats.org/officeDocument/2006/relationships/vmlDrawing" Target="../drawings/vmlDrawing138.vml"/><Relationship Id="rId6" Type="http://schemas.openxmlformats.org/officeDocument/2006/relationships/oleObject" Target="../embeddings/oleObject642.bin"/><Relationship Id="rId5" Type="http://schemas.openxmlformats.org/officeDocument/2006/relationships/oleObject" Target="../embeddings/oleObject641.bin"/><Relationship Id="rId4" Type="http://schemas.openxmlformats.org/officeDocument/2006/relationships/oleObject" Target="../embeddings/oleObject640.bin"/></Relationships>
</file>

<file path=ppt/slides/_rels/slide211.xml.rels><?xml version="1.0" encoding="UTF-8" standalone="yes"?>
<Relationships xmlns="http://schemas.openxmlformats.org/package/2006/relationships"><Relationship Id="rId3" Type="http://schemas.openxmlformats.org/officeDocument/2006/relationships/oleObject" Target="../embeddings/oleObject644.bin"/><Relationship Id="rId7" Type="http://schemas.openxmlformats.org/officeDocument/2006/relationships/oleObject" Target="../embeddings/oleObject648.bin"/><Relationship Id="rId2" Type="http://schemas.openxmlformats.org/officeDocument/2006/relationships/slideLayout" Target="../slideLayouts/slideLayout14.xml"/><Relationship Id="rId1" Type="http://schemas.openxmlformats.org/officeDocument/2006/relationships/vmlDrawing" Target="../drawings/vmlDrawing139.vml"/><Relationship Id="rId6" Type="http://schemas.openxmlformats.org/officeDocument/2006/relationships/oleObject" Target="../embeddings/oleObject647.bin"/><Relationship Id="rId5" Type="http://schemas.openxmlformats.org/officeDocument/2006/relationships/oleObject" Target="../embeddings/oleObject646.bin"/><Relationship Id="rId4" Type="http://schemas.openxmlformats.org/officeDocument/2006/relationships/oleObject" Target="../embeddings/oleObject645.bin"/></Relationships>
</file>

<file path=ppt/slides/_rels/slide212.xml.rels><?xml version="1.0" encoding="UTF-8" standalone="yes"?>
<Relationships xmlns="http://schemas.openxmlformats.org/package/2006/relationships"><Relationship Id="rId8" Type="http://schemas.openxmlformats.org/officeDocument/2006/relationships/oleObject" Target="../embeddings/oleObject654.bin"/><Relationship Id="rId3" Type="http://schemas.openxmlformats.org/officeDocument/2006/relationships/oleObject" Target="../embeddings/oleObject649.bin"/><Relationship Id="rId7" Type="http://schemas.openxmlformats.org/officeDocument/2006/relationships/oleObject" Target="../embeddings/oleObject653.bin"/><Relationship Id="rId2" Type="http://schemas.openxmlformats.org/officeDocument/2006/relationships/slideLayout" Target="../slideLayouts/slideLayout2.xml"/><Relationship Id="rId1" Type="http://schemas.openxmlformats.org/officeDocument/2006/relationships/vmlDrawing" Target="../drawings/vmlDrawing140.vml"/><Relationship Id="rId6" Type="http://schemas.openxmlformats.org/officeDocument/2006/relationships/oleObject" Target="../embeddings/oleObject652.bin"/><Relationship Id="rId5" Type="http://schemas.openxmlformats.org/officeDocument/2006/relationships/oleObject" Target="../embeddings/oleObject651.bin"/><Relationship Id="rId4" Type="http://schemas.openxmlformats.org/officeDocument/2006/relationships/oleObject" Target="../embeddings/oleObject650.bin"/></Relationships>
</file>

<file path=ppt/slides/_rels/slide213.xml.rels><?xml version="1.0" encoding="UTF-8" standalone="yes"?>
<Relationships xmlns="http://schemas.openxmlformats.org/package/2006/relationships"><Relationship Id="rId8" Type="http://schemas.openxmlformats.org/officeDocument/2006/relationships/oleObject" Target="../embeddings/oleObject660.bin"/><Relationship Id="rId3" Type="http://schemas.openxmlformats.org/officeDocument/2006/relationships/oleObject" Target="../embeddings/oleObject655.bin"/><Relationship Id="rId7" Type="http://schemas.openxmlformats.org/officeDocument/2006/relationships/oleObject" Target="../embeddings/oleObject659.bin"/><Relationship Id="rId2" Type="http://schemas.openxmlformats.org/officeDocument/2006/relationships/slideLayout" Target="../slideLayouts/slideLayout15.xml"/><Relationship Id="rId1" Type="http://schemas.openxmlformats.org/officeDocument/2006/relationships/vmlDrawing" Target="../drawings/vmlDrawing141.vml"/><Relationship Id="rId6" Type="http://schemas.openxmlformats.org/officeDocument/2006/relationships/oleObject" Target="../embeddings/oleObject658.bin"/><Relationship Id="rId5" Type="http://schemas.openxmlformats.org/officeDocument/2006/relationships/oleObject" Target="../embeddings/oleObject657.bin"/><Relationship Id="rId4" Type="http://schemas.openxmlformats.org/officeDocument/2006/relationships/oleObject" Target="../embeddings/oleObject656.bin"/><Relationship Id="rId9" Type="http://schemas.openxmlformats.org/officeDocument/2006/relationships/oleObject" Target="../embeddings/oleObject661.bin"/></Relationships>
</file>

<file path=ppt/slides/_rels/slide214.xml.rels><?xml version="1.0" encoding="UTF-8" standalone="yes"?>
<Relationships xmlns="http://schemas.openxmlformats.org/package/2006/relationships"><Relationship Id="rId3" Type="http://schemas.openxmlformats.org/officeDocument/2006/relationships/oleObject" Target="../embeddings/oleObject662.bin"/><Relationship Id="rId7" Type="http://schemas.openxmlformats.org/officeDocument/2006/relationships/oleObject" Target="../embeddings/oleObject666.bin"/><Relationship Id="rId2" Type="http://schemas.openxmlformats.org/officeDocument/2006/relationships/slideLayout" Target="../slideLayouts/slideLayout2.xml"/><Relationship Id="rId1" Type="http://schemas.openxmlformats.org/officeDocument/2006/relationships/vmlDrawing" Target="../drawings/vmlDrawing142.vml"/><Relationship Id="rId6" Type="http://schemas.openxmlformats.org/officeDocument/2006/relationships/oleObject" Target="../embeddings/oleObject665.bin"/><Relationship Id="rId5" Type="http://schemas.openxmlformats.org/officeDocument/2006/relationships/oleObject" Target="../embeddings/oleObject664.bin"/><Relationship Id="rId4" Type="http://schemas.openxmlformats.org/officeDocument/2006/relationships/oleObject" Target="../embeddings/oleObject663.bin"/></Relationships>
</file>

<file path=ppt/slides/_rels/slide215.xml.rels><?xml version="1.0" encoding="UTF-8" standalone="yes"?>
<Relationships xmlns="http://schemas.openxmlformats.org/package/2006/relationships"><Relationship Id="rId3" Type="http://schemas.openxmlformats.org/officeDocument/2006/relationships/oleObject" Target="../embeddings/oleObject667.bin"/><Relationship Id="rId2" Type="http://schemas.openxmlformats.org/officeDocument/2006/relationships/slideLayout" Target="../slideLayouts/slideLayout14.xml"/><Relationship Id="rId1" Type="http://schemas.openxmlformats.org/officeDocument/2006/relationships/vmlDrawing" Target="../drawings/vmlDrawing143.vml"/></Relationships>
</file>

<file path=ppt/slides/_rels/slide216.xml.rels><?xml version="1.0" encoding="UTF-8" standalone="yes"?>
<Relationships xmlns="http://schemas.openxmlformats.org/package/2006/relationships"><Relationship Id="rId3" Type="http://schemas.openxmlformats.org/officeDocument/2006/relationships/oleObject" Target="../embeddings/oleObject668.bin"/><Relationship Id="rId2" Type="http://schemas.openxmlformats.org/officeDocument/2006/relationships/slideLayout" Target="../slideLayouts/slideLayout4.xml"/><Relationship Id="rId1" Type="http://schemas.openxmlformats.org/officeDocument/2006/relationships/vmlDrawing" Target="../drawings/vmlDrawing144.vml"/><Relationship Id="rId6" Type="http://schemas.openxmlformats.org/officeDocument/2006/relationships/oleObject" Target="../embeddings/oleObject671.bin"/><Relationship Id="rId5" Type="http://schemas.openxmlformats.org/officeDocument/2006/relationships/oleObject" Target="../embeddings/oleObject670.bin"/><Relationship Id="rId4" Type="http://schemas.openxmlformats.org/officeDocument/2006/relationships/oleObject" Target="../embeddings/oleObject669.bin"/></Relationships>
</file>

<file path=ppt/slides/_rels/slide22.xml.rels><?xml version="1.0" encoding="UTF-8" standalone="yes"?>
<Relationships xmlns="http://schemas.openxmlformats.org/package/2006/relationships"><Relationship Id="rId2" Type="http://schemas.openxmlformats.org/officeDocument/2006/relationships/image" Target="../media/image16.w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0.wmf"/><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wmf"/></Relationships>
</file>

<file path=ppt/slides/_rels/slide26.xml.rels><?xml version="1.0" encoding="UTF-8" standalone="yes"?>
<Relationships xmlns="http://schemas.openxmlformats.org/package/2006/relationships"><Relationship Id="rId3" Type="http://schemas.openxmlformats.org/officeDocument/2006/relationships/image" Target="../media/image23.wmf"/><Relationship Id="rId2" Type="http://schemas.openxmlformats.org/officeDocument/2006/relationships/image" Target="../media/image22.wmf"/><Relationship Id="rId1" Type="http://schemas.openxmlformats.org/officeDocument/2006/relationships/slideLayout" Target="../slideLayouts/slideLayout2.xml"/><Relationship Id="rId4" Type="http://schemas.openxmlformats.org/officeDocument/2006/relationships/image" Target="../media/image24.wm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6.wm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9.wm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wmf"/></Relationships>
</file>

<file path=ppt/slides/_rels/slide4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53.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6.jpeg"/><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12.xml"/><Relationship Id="rId1" Type="http://schemas.openxmlformats.org/officeDocument/2006/relationships/vmlDrawing" Target="../drawings/vmlDrawing1.vml"/></Relationships>
</file>

<file path=ppt/slides/_rels/slide58.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13.xml"/><Relationship Id="rId1" Type="http://schemas.openxmlformats.org/officeDocument/2006/relationships/vmlDrawing" Target="../drawings/vmlDrawing2.vml"/><Relationship Id="rId6" Type="http://schemas.openxmlformats.org/officeDocument/2006/relationships/oleObject" Target="../embeddings/oleObject5.bin"/><Relationship Id="rId5" Type="http://schemas.openxmlformats.org/officeDocument/2006/relationships/oleObject" Target="../embeddings/oleObject4.bin"/><Relationship Id="rId4" Type="http://schemas.openxmlformats.org/officeDocument/2006/relationships/oleObject" Target="../embeddings/oleObject3.bin"/></Relationships>
</file>

<file path=ppt/slides/_rels/slide59.xml.rels><?xml version="1.0" encoding="UTF-8" standalone="yes"?>
<Relationships xmlns="http://schemas.openxmlformats.org/package/2006/relationships"><Relationship Id="rId3" Type="http://schemas.openxmlformats.org/officeDocument/2006/relationships/oleObject" Target="../embeddings/oleObject6.bin"/><Relationship Id="rId7" Type="http://schemas.openxmlformats.org/officeDocument/2006/relationships/oleObject" Target="../embeddings/oleObject10.bin"/><Relationship Id="rId2" Type="http://schemas.openxmlformats.org/officeDocument/2006/relationships/slideLayout" Target="../slideLayouts/slideLayout13.xml"/><Relationship Id="rId1" Type="http://schemas.openxmlformats.org/officeDocument/2006/relationships/vmlDrawing" Target="../drawings/vmlDrawing3.vml"/><Relationship Id="rId6" Type="http://schemas.openxmlformats.org/officeDocument/2006/relationships/oleObject" Target="../embeddings/oleObject9.bin"/><Relationship Id="rId5" Type="http://schemas.openxmlformats.org/officeDocument/2006/relationships/oleObject" Target="../embeddings/oleObject8.bin"/><Relationship Id="rId4" Type="http://schemas.openxmlformats.org/officeDocument/2006/relationships/oleObject" Target="../embeddings/oleObject7.bin"/></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Layout" Target="../slideLayouts/slideLayout13.xml"/><Relationship Id="rId1" Type="http://schemas.openxmlformats.org/officeDocument/2006/relationships/vmlDrawing" Target="../drawings/vmlDrawing4.vml"/><Relationship Id="rId6" Type="http://schemas.openxmlformats.org/officeDocument/2006/relationships/oleObject" Target="../embeddings/oleObject14.bin"/><Relationship Id="rId5" Type="http://schemas.openxmlformats.org/officeDocument/2006/relationships/oleObject" Target="../embeddings/oleObject13.bin"/><Relationship Id="rId4" Type="http://schemas.openxmlformats.org/officeDocument/2006/relationships/oleObject" Target="../embeddings/oleObject12.bin"/></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Layout" Target="../slideLayouts/slideLayout2.xml"/><Relationship Id="rId1" Type="http://schemas.openxmlformats.org/officeDocument/2006/relationships/vmlDrawing" Target="../drawings/vmlDrawing5.vml"/><Relationship Id="rId4" Type="http://schemas.openxmlformats.org/officeDocument/2006/relationships/oleObject" Target="../embeddings/oleObject16.bin"/></Relationships>
</file>

<file path=ppt/slides/_rels/slide65.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slideLayout" Target="../slideLayouts/slideLayout2.xml"/><Relationship Id="rId1" Type="http://schemas.openxmlformats.org/officeDocument/2006/relationships/vmlDrawing" Target="../drawings/vmlDrawing6.vml"/><Relationship Id="rId4" Type="http://schemas.openxmlformats.org/officeDocument/2006/relationships/oleObject" Target="../embeddings/oleObject18.bin"/></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slideLayout" Target="../slideLayouts/slideLayout13.xml"/><Relationship Id="rId1" Type="http://schemas.openxmlformats.org/officeDocument/2006/relationships/vmlDrawing" Target="../drawings/vmlDrawing7.vml"/><Relationship Id="rId6" Type="http://schemas.openxmlformats.org/officeDocument/2006/relationships/oleObject" Target="../embeddings/oleObject22.bin"/><Relationship Id="rId5" Type="http://schemas.openxmlformats.org/officeDocument/2006/relationships/oleObject" Target="../embeddings/oleObject21.bin"/><Relationship Id="rId4" Type="http://schemas.openxmlformats.org/officeDocument/2006/relationships/oleObject" Target="../embeddings/oleObject20.bin"/></Relationships>
</file>

<file path=ppt/slides/_rels/slide69.xml.rels><?xml version="1.0" encoding="UTF-8" standalone="yes"?>
<Relationships xmlns="http://schemas.openxmlformats.org/package/2006/relationships"><Relationship Id="rId3" Type="http://schemas.openxmlformats.org/officeDocument/2006/relationships/oleObject" Target="../embeddings/oleObject23.bin"/><Relationship Id="rId2" Type="http://schemas.openxmlformats.org/officeDocument/2006/relationships/slideLayout" Target="../slideLayouts/slideLayout13.xml"/><Relationship Id="rId1" Type="http://schemas.openxmlformats.org/officeDocument/2006/relationships/vmlDrawing" Target="../drawings/vmlDrawing8.v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8" Type="http://schemas.openxmlformats.org/officeDocument/2006/relationships/oleObject" Target="../embeddings/oleObject29.bin"/><Relationship Id="rId3" Type="http://schemas.openxmlformats.org/officeDocument/2006/relationships/oleObject" Target="../embeddings/oleObject24.bin"/><Relationship Id="rId7" Type="http://schemas.openxmlformats.org/officeDocument/2006/relationships/oleObject" Target="../embeddings/oleObject28.bin"/><Relationship Id="rId2" Type="http://schemas.openxmlformats.org/officeDocument/2006/relationships/slideLayout" Target="../slideLayouts/slideLayout2.xml"/><Relationship Id="rId1" Type="http://schemas.openxmlformats.org/officeDocument/2006/relationships/vmlDrawing" Target="../drawings/vmlDrawing9.vml"/><Relationship Id="rId6" Type="http://schemas.openxmlformats.org/officeDocument/2006/relationships/oleObject" Target="../embeddings/oleObject27.bin"/><Relationship Id="rId11" Type="http://schemas.openxmlformats.org/officeDocument/2006/relationships/oleObject" Target="../embeddings/oleObject32.bin"/><Relationship Id="rId5" Type="http://schemas.openxmlformats.org/officeDocument/2006/relationships/oleObject" Target="../embeddings/oleObject26.bin"/><Relationship Id="rId10" Type="http://schemas.openxmlformats.org/officeDocument/2006/relationships/oleObject" Target="../embeddings/oleObject31.bin"/><Relationship Id="rId4" Type="http://schemas.openxmlformats.org/officeDocument/2006/relationships/oleObject" Target="../embeddings/oleObject25.bin"/><Relationship Id="rId9" Type="http://schemas.openxmlformats.org/officeDocument/2006/relationships/oleObject" Target="../embeddings/oleObject30.bin"/></Relationships>
</file>

<file path=ppt/slides/_rels/slide71.xml.rels><?xml version="1.0" encoding="UTF-8" standalone="yes"?>
<Relationships xmlns="http://schemas.openxmlformats.org/package/2006/relationships"><Relationship Id="rId8" Type="http://schemas.openxmlformats.org/officeDocument/2006/relationships/oleObject" Target="../embeddings/oleObject38.bin"/><Relationship Id="rId13" Type="http://schemas.openxmlformats.org/officeDocument/2006/relationships/oleObject" Target="../embeddings/oleObject43.bin"/><Relationship Id="rId3" Type="http://schemas.openxmlformats.org/officeDocument/2006/relationships/oleObject" Target="../embeddings/oleObject33.bin"/><Relationship Id="rId7" Type="http://schemas.openxmlformats.org/officeDocument/2006/relationships/oleObject" Target="../embeddings/oleObject37.bin"/><Relationship Id="rId12" Type="http://schemas.openxmlformats.org/officeDocument/2006/relationships/oleObject" Target="../embeddings/oleObject42.bin"/><Relationship Id="rId2" Type="http://schemas.openxmlformats.org/officeDocument/2006/relationships/slideLayout" Target="../slideLayouts/slideLayout2.xml"/><Relationship Id="rId1" Type="http://schemas.openxmlformats.org/officeDocument/2006/relationships/vmlDrawing" Target="../drawings/vmlDrawing10.vml"/><Relationship Id="rId6" Type="http://schemas.openxmlformats.org/officeDocument/2006/relationships/oleObject" Target="../embeddings/oleObject36.bin"/><Relationship Id="rId11" Type="http://schemas.openxmlformats.org/officeDocument/2006/relationships/oleObject" Target="../embeddings/oleObject41.bin"/><Relationship Id="rId5" Type="http://schemas.openxmlformats.org/officeDocument/2006/relationships/oleObject" Target="../embeddings/oleObject35.bin"/><Relationship Id="rId10" Type="http://schemas.openxmlformats.org/officeDocument/2006/relationships/oleObject" Target="../embeddings/oleObject40.bin"/><Relationship Id="rId4" Type="http://schemas.openxmlformats.org/officeDocument/2006/relationships/oleObject" Target="../embeddings/oleObject34.bin"/><Relationship Id="rId9" Type="http://schemas.openxmlformats.org/officeDocument/2006/relationships/oleObject" Target="../embeddings/oleObject39.bin"/><Relationship Id="rId14" Type="http://schemas.openxmlformats.org/officeDocument/2006/relationships/oleObject" Target="../embeddings/oleObject44.bin"/></Relationships>
</file>

<file path=ppt/slides/_rels/slide72.xml.rels><?xml version="1.0" encoding="UTF-8" standalone="yes"?>
<Relationships xmlns="http://schemas.openxmlformats.org/package/2006/relationships"><Relationship Id="rId3" Type="http://schemas.openxmlformats.org/officeDocument/2006/relationships/oleObject" Target="../embeddings/oleObject45.bin"/><Relationship Id="rId2" Type="http://schemas.openxmlformats.org/officeDocument/2006/relationships/slideLayout" Target="../slideLayouts/slideLayout2.xml"/><Relationship Id="rId1" Type="http://schemas.openxmlformats.org/officeDocument/2006/relationships/vmlDrawing" Target="../drawings/vmlDrawing11.vml"/><Relationship Id="rId6" Type="http://schemas.openxmlformats.org/officeDocument/2006/relationships/oleObject" Target="../embeddings/oleObject48.bin"/><Relationship Id="rId5" Type="http://schemas.openxmlformats.org/officeDocument/2006/relationships/oleObject" Target="../embeddings/oleObject47.bin"/><Relationship Id="rId4" Type="http://schemas.openxmlformats.org/officeDocument/2006/relationships/oleObject" Target="../embeddings/oleObject46.bin"/></Relationships>
</file>

<file path=ppt/slides/_rels/slide73.xml.rels><?xml version="1.0" encoding="UTF-8" standalone="yes"?>
<Relationships xmlns="http://schemas.openxmlformats.org/package/2006/relationships"><Relationship Id="rId8" Type="http://schemas.openxmlformats.org/officeDocument/2006/relationships/oleObject" Target="../embeddings/oleObject54.bin"/><Relationship Id="rId3" Type="http://schemas.openxmlformats.org/officeDocument/2006/relationships/oleObject" Target="../embeddings/oleObject49.bin"/><Relationship Id="rId7" Type="http://schemas.openxmlformats.org/officeDocument/2006/relationships/oleObject" Target="../embeddings/oleObject53.bin"/><Relationship Id="rId2" Type="http://schemas.openxmlformats.org/officeDocument/2006/relationships/slideLayout" Target="../slideLayouts/slideLayout2.xml"/><Relationship Id="rId1" Type="http://schemas.openxmlformats.org/officeDocument/2006/relationships/vmlDrawing" Target="../drawings/vmlDrawing12.vml"/><Relationship Id="rId6" Type="http://schemas.openxmlformats.org/officeDocument/2006/relationships/oleObject" Target="../embeddings/oleObject52.bin"/><Relationship Id="rId5" Type="http://schemas.openxmlformats.org/officeDocument/2006/relationships/oleObject" Target="../embeddings/oleObject51.bin"/><Relationship Id="rId4" Type="http://schemas.openxmlformats.org/officeDocument/2006/relationships/oleObject" Target="../embeddings/oleObject50.bin"/></Relationships>
</file>

<file path=ppt/slides/_rels/slide74.xml.rels><?xml version="1.0" encoding="UTF-8" standalone="yes"?>
<Relationships xmlns="http://schemas.openxmlformats.org/package/2006/relationships"><Relationship Id="rId8" Type="http://schemas.openxmlformats.org/officeDocument/2006/relationships/oleObject" Target="../embeddings/oleObject60.bin"/><Relationship Id="rId3" Type="http://schemas.openxmlformats.org/officeDocument/2006/relationships/oleObject" Target="../embeddings/oleObject55.bin"/><Relationship Id="rId7" Type="http://schemas.openxmlformats.org/officeDocument/2006/relationships/oleObject" Target="../embeddings/oleObject59.bin"/><Relationship Id="rId2" Type="http://schemas.openxmlformats.org/officeDocument/2006/relationships/slideLayout" Target="../slideLayouts/slideLayout2.xml"/><Relationship Id="rId1" Type="http://schemas.openxmlformats.org/officeDocument/2006/relationships/vmlDrawing" Target="../drawings/vmlDrawing13.vml"/><Relationship Id="rId6" Type="http://schemas.openxmlformats.org/officeDocument/2006/relationships/oleObject" Target="../embeddings/oleObject58.bin"/><Relationship Id="rId5" Type="http://schemas.openxmlformats.org/officeDocument/2006/relationships/oleObject" Target="../embeddings/oleObject57.bin"/><Relationship Id="rId4" Type="http://schemas.openxmlformats.org/officeDocument/2006/relationships/oleObject" Target="../embeddings/oleObject56.bin"/></Relationships>
</file>

<file path=ppt/slides/_rels/slide75.xml.rels><?xml version="1.0" encoding="UTF-8" standalone="yes"?>
<Relationships xmlns="http://schemas.openxmlformats.org/package/2006/relationships"><Relationship Id="rId3" Type="http://schemas.openxmlformats.org/officeDocument/2006/relationships/oleObject" Target="../embeddings/oleObject61.bin"/><Relationship Id="rId2" Type="http://schemas.openxmlformats.org/officeDocument/2006/relationships/slideLayout" Target="../slideLayouts/slideLayout12.xml"/><Relationship Id="rId1" Type="http://schemas.openxmlformats.org/officeDocument/2006/relationships/vmlDrawing" Target="../drawings/vmlDrawing14.vml"/></Relationships>
</file>

<file path=ppt/slides/_rels/slide76.xml.rels><?xml version="1.0" encoding="UTF-8" standalone="yes"?>
<Relationships xmlns="http://schemas.openxmlformats.org/package/2006/relationships"><Relationship Id="rId3" Type="http://schemas.openxmlformats.org/officeDocument/2006/relationships/oleObject" Target="../embeddings/oleObject62.bin"/><Relationship Id="rId7" Type="http://schemas.openxmlformats.org/officeDocument/2006/relationships/oleObject" Target="../embeddings/oleObject66.bin"/><Relationship Id="rId2" Type="http://schemas.openxmlformats.org/officeDocument/2006/relationships/slideLayout" Target="../slideLayouts/slideLayout13.xml"/><Relationship Id="rId1" Type="http://schemas.openxmlformats.org/officeDocument/2006/relationships/vmlDrawing" Target="../drawings/vmlDrawing15.vml"/><Relationship Id="rId6" Type="http://schemas.openxmlformats.org/officeDocument/2006/relationships/oleObject" Target="../embeddings/oleObject65.bin"/><Relationship Id="rId5" Type="http://schemas.openxmlformats.org/officeDocument/2006/relationships/oleObject" Target="../embeddings/oleObject64.bin"/><Relationship Id="rId4" Type="http://schemas.openxmlformats.org/officeDocument/2006/relationships/oleObject" Target="../embeddings/oleObject63.bin"/></Relationships>
</file>

<file path=ppt/slides/_rels/slide77.xml.rels><?xml version="1.0" encoding="UTF-8" standalone="yes"?>
<Relationships xmlns="http://schemas.openxmlformats.org/package/2006/relationships"><Relationship Id="rId3" Type="http://schemas.openxmlformats.org/officeDocument/2006/relationships/oleObject" Target="../embeddings/oleObject67.bin"/><Relationship Id="rId2" Type="http://schemas.openxmlformats.org/officeDocument/2006/relationships/slideLayout" Target="../slideLayouts/slideLayout13.xml"/><Relationship Id="rId1" Type="http://schemas.openxmlformats.org/officeDocument/2006/relationships/vmlDrawing" Target="../drawings/vmlDrawing16.vml"/><Relationship Id="rId6" Type="http://schemas.openxmlformats.org/officeDocument/2006/relationships/oleObject" Target="../embeddings/oleObject70.bin"/><Relationship Id="rId5" Type="http://schemas.openxmlformats.org/officeDocument/2006/relationships/oleObject" Target="../embeddings/oleObject69.bin"/><Relationship Id="rId4" Type="http://schemas.openxmlformats.org/officeDocument/2006/relationships/oleObject" Target="../embeddings/oleObject68.bin"/></Relationships>
</file>

<file path=ppt/slides/_rels/slide78.xml.rels><?xml version="1.0" encoding="UTF-8" standalone="yes"?>
<Relationships xmlns="http://schemas.openxmlformats.org/package/2006/relationships"><Relationship Id="rId3" Type="http://schemas.openxmlformats.org/officeDocument/2006/relationships/oleObject" Target="../embeddings/oleObject71.bin"/><Relationship Id="rId2" Type="http://schemas.openxmlformats.org/officeDocument/2006/relationships/slideLayout" Target="../slideLayouts/slideLayout2.xml"/><Relationship Id="rId1" Type="http://schemas.openxmlformats.org/officeDocument/2006/relationships/vmlDrawing" Target="../drawings/vmlDrawing17.vml"/><Relationship Id="rId6" Type="http://schemas.openxmlformats.org/officeDocument/2006/relationships/oleObject" Target="../embeddings/oleObject74.bin"/><Relationship Id="rId5" Type="http://schemas.openxmlformats.org/officeDocument/2006/relationships/oleObject" Target="../embeddings/oleObject73.bin"/><Relationship Id="rId4" Type="http://schemas.openxmlformats.org/officeDocument/2006/relationships/oleObject" Target="../embeddings/oleObject72.bin"/></Relationships>
</file>

<file path=ppt/slides/_rels/slide79.xml.rels><?xml version="1.0" encoding="UTF-8" standalone="yes"?>
<Relationships xmlns="http://schemas.openxmlformats.org/package/2006/relationships"><Relationship Id="rId3" Type="http://schemas.openxmlformats.org/officeDocument/2006/relationships/oleObject" Target="../embeddings/oleObject75.bin"/><Relationship Id="rId2" Type="http://schemas.openxmlformats.org/officeDocument/2006/relationships/slideLayout" Target="../slideLayouts/slideLayout13.xml"/><Relationship Id="rId1" Type="http://schemas.openxmlformats.org/officeDocument/2006/relationships/vmlDrawing" Target="../drawings/vmlDrawing18.v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oleObject" Target="../embeddings/oleObject76.bin"/><Relationship Id="rId2" Type="http://schemas.openxmlformats.org/officeDocument/2006/relationships/slideLayout" Target="../slideLayouts/slideLayout13.xml"/><Relationship Id="rId1" Type="http://schemas.openxmlformats.org/officeDocument/2006/relationships/vmlDrawing" Target="../drawings/vmlDrawing19.vml"/><Relationship Id="rId6" Type="http://schemas.openxmlformats.org/officeDocument/2006/relationships/oleObject" Target="../embeddings/oleObject79.bin"/><Relationship Id="rId5" Type="http://schemas.openxmlformats.org/officeDocument/2006/relationships/oleObject" Target="../embeddings/oleObject78.bin"/><Relationship Id="rId4" Type="http://schemas.openxmlformats.org/officeDocument/2006/relationships/oleObject" Target="../embeddings/oleObject77.bin"/></Relationships>
</file>

<file path=ppt/slides/_rels/slide81.xml.rels><?xml version="1.0" encoding="UTF-8" standalone="yes"?>
<Relationships xmlns="http://schemas.openxmlformats.org/package/2006/relationships"><Relationship Id="rId8" Type="http://schemas.openxmlformats.org/officeDocument/2006/relationships/oleObject" Target="../embeddings/oleObject85.bin"/><Relationship Id="rId3" Type="http://schemas.openxmlformats.org/officeDocument/2006/relationships/oleObject" Target="../embeddings/oleObject80.bin"/><Relationship Id="rId7" Type="http://schemas.openxmlformats.org/officeDocument/2006/relationships/oleObject" Target="../embeddings/oleObject84.bin"/><Relationship Id="rId2" Type="http://schemas.openxmlformats.org/officeDocument/2006/relationships/slideLayout" Target="../slideLayouts/slideLayout2.xml"/><Relationship Id="rId1" Type="http://schemas.openxmlformats.org/officeDocument/2006/relationships/vmlDrawing" Target="../drawings/vmlDrawing20.vml"/><Relationship Id="rId6" Type="http://schemas.openxmlformats.org/officeDocument/2006/relationships/oleObject" Target="../embeddings/oleObject83.bin"/><Relationship Id="rId5" Type="http://schemas.openxmlformats.org/officeDocument/2006/relationships/oleObject" Target="../embeddings/oleObject82.bin"/><Relationship Id="rId4" Type="http://schemas.openxmlformats.org/officeDocument/2006/relationships/oleObject" Target="../embeddings/oleObject81.bin"/></Relationships>
</file>

<file path=ppt/slides/_rels/slide82.xml.rels><?xml version="1.0" encoding="UTF-8" standalone="yes"?>
<Relationships xmlns="http://schemas.openxmlformats.org/package/2006/relationships"><Relationship Id="rId3" Type="http://schemas.openxmlformats.org/officeDocument/2006/relationships/oleObject" Target="../embeddings/oleObject86.bin"/><Relationship Id="rId7" Type="http://schemas.openxmlformats.org/officeDocument/2006/relationships/oleObject" Target="../embeddings/oleObject90.bin"/><Relationship Id="rId2" Type="http://schemas.openxmlformats.org/officeDocument/2006/relationships/slideLayout" Target="../slideLayouts/slideLayout14.xml"/><Relationship Id="rId1" Type="http://schemas.openxmlformats.org/officeDocument/2006/relationships/vmlDrawing" Target="../drawings/vmlDrawing21.vml"/><Relationship Id="rId6" Type="http://schemas.openxmlformats.org/officeDocument/2006/relationships/oleObject" Target="../embeddings/oleObject89.bin"/><Relationship Id="rId5" Type="http://schemas.openxmlformats.org/officeDocument/2006/relationships/oleObject" Target="../embeddings/oleObject88.bin"/><Relationship Id="rId4" Type="http://schemas.openxmlformats.org/officeDocument/2006/relationships/oleObject" Target="../embeddings/oleObject87.bin"/></Relationships>
</file>

<file path=ppt/slides/_rels/slide83.xml.rels><?xml version="1.0" encoding="UTF-8" standalone="yes"?>
<Relationships xmlns="http://schemas.openxmlformats.org/package/2006/relationships"><Relationship Id="rId3" Type="http://schemas.openxmlformats.org/officeDocument/2006/relationships/oleObject" Target="../embeddings/oleObject91.bin"/><Relationship Id="rId2" Type="http://schemas.openxmlformats.org/officeDocument/2006/relationships/slideLayout" Target="../slideLayouts/slideLayout2.xml"/><Relationship Id="rId1" Type="http://schemas.openxmlformats.org/officeDocument/2006/relationships/vmlDrawing" Target="../drawings/vmlDrawing22.vml"/></Relationships>
</file>

<file path=ppt/slides/_rels/slide84.xml.rels><?xml version="1.0" encoding="UTF-8" standalone="yes"?>
<Relationships xmlns="http://schemas.openxmlformats.org/package/2006/relationships"><Relationship Id="rId8" Type="http://schemas.openxmlformats.org/officeDocument/2006/relationships/oleObject" Target="../embeddings/oleObject97.bin"/><Relationship Id="rId3" Type="http://schemas.openxmlformats.org/officeDocument/2006/relationships/oleObject" Target="../embeddings/oleObject92.bin"/><Relationship Id="rId7" Type="http://schemas.openxmlformats.org/officeDocument/2006/relationships/oleObject" Target="../embeddings/oleObject96.bin"/><Relationship Id="rId12" Type="http://schemas.openxmlformats.org/officeDocument/2006/relationships/oleObject" Target="../embeddings/oleObject101.bin"/><Relationship Id="rId2" Type="http://schemas.openxmlformats.org/officeDocument/2006/relationships/slideLayout" Target="../slideLayouts/slideLayout15.xml"/><Relationship Id="rId1" Type="http://schemas.openxmlformats.org/officeDocument/2006/relationships/vmlDrawing" Target="../drawings/vmlDrawing23.vml"/><Relationship Id="rId6" Type="http://schemas.openxmlformats.org/officeDocument/2006/relationships/oleObject" Target="../embeddings/oleObject95.bin"/><Relationship Id="rId11" Type="http://schemas.openxmlformats.org/officeDocument/2006/relationships/oleObject" Target="../embeddings/oleObject100.bin"/><Relationship Id="rId5" Type="http://schemas.openxmlformats.org/officeDocument/2006/relationships/oleObject" Target="../embeddings/oleObject94.bin"/><Relationship Id="rId10" Type="http://schemas.openxmlformats.org/officeDocument/2006/relationships/oleObject" Target="../embeddings/oleObject99.bin"/><Relationship Id="rId4" Type="http://schemas.openxmlformats.org/officeDocument/2006/relationships/oleObject" Target="../embeddings/oleObject93.bin"/><Relationship Id="rId9" Type="http://schemas.openxmlformats.org/officeDocument/2006/relationships/oleObject" Target="../embeddings/oleObject98.bin"/></Relationships>
</file>

<file path=ppt/slides/_rels/slide85.xml.rels><?xml version="1.0" encoding="UTF-8" standalone="yes"?>
<Relationships xmlns="http://schemas.openxmlformats.org/package/2006/relationships"><Relationship Id="rId8" Type="http://schemas.openxmlformats.org/officeDocument/2006/relationships/oleObject" Target="../embeddings/oleObject107.bin"/><Relationship Id="rId3" Type="http://schemas.openxmlformats.org/officeDocument/2006/relationships/oleObject" Target="../embeddings/oleObject102.bin"/><Relationship Id="rId7" Type="http://schemas.openxmlformats.org/officeDocument/2006/relationships/oleObject" Target="../embeddings/oleObject106.bin"/><Relationship Id="rId2" Type="http://schemas.openxmlformats.org/officeDocument/2006/relationships/slideLayout" Target="../slideLayouts/slideLayout15.xml"/><Relationship Id="rId1" Type="http://schemas.openxmlformats.org/officeDocument/2006/relationships/vmlDrawing" Target="../drawings/vmlDrawing24.vml"/><Relationship Id="rId6" Type="http://schemas.openxmlformats.org/officeDocument/2006/relationships/oleObject" Target="../embeddings/oleObject105.bin"/><Relationship Id="rId5" Type="http://schemas.openxmlformats.org/officeDocument/2006/relationships/oleObject" Target="../embeddings/oleObject104.bin"/><Relationship Id="rId10" Type="http://schemas.openxmlformats.org/officeDocument/2006/relationships/oleObject" Target="../embeddings/oleObject109.bin"/><Relationship Id="rId4" Type="http://schemas.openxmlformats.org/officeDocument/2006/relationships/oleObject" Target="../embeddings/oleObject103.bin"/><Relationship Id="rId9" Type="http://schemas.openxmlformats.org/officeDocument/2006/relationships/oleObject" Target="../embeddings/oleObject108.bin"/></Relationships>
</file>

<file path=ppt/slides/_rels/slide86.xml.rels><?xml version="1.0" encoding="UTF-8" standalone="yes"?>
<Relationships xmlns="http://schemas.openxmlformats.org/package/2006/relationships"><Relationship Id="rId3" Type="http://schemas.openxmlformats.org/officeDocument/2006/relationships/oleObject" Target="../embeddings/oleObject110.bin"/><Relationship Id="rId2" Type="http://schemas.openxmlformats.org/officeDocument/2006/relationships/slideLayout" Target="../slideLayouts/slideLayout15.xml"/><Relationship Id="rId1" Type="http://schemas.openxmlformats.org/officeDocument/2006/relationships/vmlDrawing" Target="../drawings/vmlDrawing25.vml"/><Relationship Id="rId6" Type="http://schemas.openxmlformats.org/officeDocument/2006/relationships/oleObject" Target="../embeddings/oleObject113.bin"/><Relationship Id="rId5" Type="http://schemas.openxmlformats.org/officeDocument/2006/relationships/oleObject" Target="../embeddings/oleObject112.bin"/><Relationship Id="rId4" Type="http://schemas.openxmlformats.org/officeDocument/2006/relationships/oleObject" Target="../embeddings/oleObject111.bin"/></Relationships>
</file>

<file path=ppt/slides/_rels/slide87.xml.rels><?xml version="1.0" encoding="UTF-8" standalone="yes"?>
<Relationships xmlns="http://schemas.openxmlformats.org/package/2006/relationships"><Relationship Id="rId3" Type="http://schemas.openxmlformats.org/officeDocument/2006/relationships/oleObject" Target="../embeddings/oleObject114.bin"/><Relationship Id="rId2" Type="http://schemas.openxmlformats.org/officeDocument/2006/relationships/slideLayout" Target="../slideLayouts/slideLayout15.xml"/><Relationship Id="rId1" Type="http://schemas.openxmlformats.org/officeDocument/2006/relationships/vmlDrawing" Target="../drawings/vmlDrawing26.vml"/><Relationship Id="rId4" Type="http://schemas.openxmlformats.org/officeDocument/2006/relationships/oleObject" Target="../embeddings/oleObject115.bin"/></Relationships>
</file>

<file path=ppt/slides/_rels/slide88.xml.rels><?xml version="1.0" encoding="UTF-8" standalone="yes"?>
<Relationships xmlns="http://schemas.openxmlformats.org/package/2006/relationships"><Relationship Id="rId8" Type="http://schemas.openxmlformats.org/officeDocument/2006/relationships/oleObject" Target="../embeddings/oleObject121.bin"/><Relationship Id="rId3" Type="http://schemas.openxmlformats.org/officeDocument/2006/relationships/oleObject" Target="../embeddings/oleObject116.bin"/><Relationship Id="rId7" Type="http://schemas.openxmlformats.org/officeDocument/2006/relationships/oleObject" Target="../embeddings/oleObject120.bin"/><Relationship Id="rId2" Type="http://schemas.openxmlformats.org/officeDocument/2006/relationships/slideLayout" Target="../slideLayouts/slideLayout15.xml"/><Relationship Id="rId1" Type="http://schemas.openxmlformats.org/officeDocument/2006/relationships/vmlDrawing" Target="../drawings/vmlDrawing27.vml"/><Relationship Id="rId6" Type="http://schemas.openxmlformats.org/officeDocument/2006/relationships/oleObject" Target="../embeddings/oleObject119.bin"/><Relationship Id="rId5" Type="http://schemas.openxmlformats.org/officeDocument/2006/relationships/oleObject" Target="../embeddings/oleObject118.bin"/><Relationship Id="rId4" Type="http://schemas.openxmlformats.org/officeDocument/2006/relationships/oleObject" Target="../embeddings/oleObject117.bin"/><Relationship Id="rId9" Type="http://schemas.openxmlformats.org/officeDocument/2006/relationships/oleObject" Target="../embeddings/oleObject122.bin"/></Relationships>
</file>

<file path=ppt/slides/_rels/slide89.xml.rels><?xml version="1.0" encoding="UTF-8" standalone="yes"?>
<Relationships xmlns="http://schemas.openxmlformats.org/package/2006/relationships"><Relationship Id="rId3" Type="http://schemas.openxmlformats.org/officeDocument/2006/relationships/oleObject" Target="../embeddings/oleObject123.bin"/><Relationship Id="rId7" Type="http://schemas.openxmlformats.org/officeDocument/2006/relationships/oleObject" Target="../embeddings/oleObject127.bin"/><Relationship Id="rId2" Type="http://schemas.openxmlformats.org/officeDocument/2006/relationships/slideLayout" Target="../slideLayouts/slideLayout4.xml"/><Relationship Id="rId1" Type="http://schemas.openxmlformats.org/officeDocument/2006/relationships/vmlDrawing" Target="../drawings/vmlDrawing28.vml"/><Relationship Id="rId6" Type="http://schemas.openxmlformats.org/officeDocument/2006/relationships/oleObject" Target="../embeddings/oleObject126.bin"/><Relationship Id="rId5" Type="http://schemas.openxmlformats.org/officeDocument/2006/relationships/oleObject" Target="../embeddings/oleObject125.bin"/><Relationship Id="rId4" Type="http://schemas.openxmlformats.org/officeDocument/2006/relationships/oleObject" Target="../embeddings/oleObject124.bin"/></Relationships>
</file>

<file path=ppt/slides/_rels/slide9.xml.rels><?xml version="1.0" encoding="UTF-8" standalone="yes"?>
<Relationships xmlns="http://schemas.openxmlformats.org/package/2006/relationships"><Relationship Id="rId2" Type="http://schemas.openxmlformats.org/officeDocument/2006/relationships/image" Target="../media/image3.wmf"/><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oleObject" Target="../embeddings/oleObject128.bin"/><Relationship Id="rId2" Type="http://schemas.openxmlformats.org/officeDocument/2006/relationships/slideLayout" Target="../slideLayouts/slideLayout4.xml"/><Relationship Id="rId1" Type="http://schemas.openxmlformats.org/officeDocument/2006/relationships/vmlDrawing" Target="../drawings/vmlDrawing29.vml"/><Relationship Id="rId4" Type="http://schemas.openxmlformats.org/officeDocument/2006/relationships/oleObject" Target="../embeddings/oleObject129.bin"/></Relationships>
</file>

<file path=ppt/slides/_rels/slide91.xml.rels><?xml version="1.0" encoding="UTF-8" standalone="yes"?>
<Relationships xmlns="http://schemas.openxmlformats.org/package/2006/relationships"><Relationship Id="rId8" Type="http://schemas.openxmlformats.org/officeDocument/2006/relationships/oleObject" Target="../embeddings/oleObject135.bin"/><Relationship Id="rId3" Type="http://schemas.openxmlformats.org/officeDocument/2006/relationships/oleObject" Target="../embeddings/oleObject130.bin"/><Relationship Id="rId7" Type="http://schemas.openxmlformats.org/officeDocument/2006/relationships/oleObject" Target="../embeddings/oleObject134.bin"/><Relationship Id="rId2" Type="http://schemas.openxmlformats.org/officeDocument/2006/relationships/slideLayout" Target="../slideLayouts/slideLayout13.xml"/><Relationship Id="rId1" Type="http://schemas.openxmlformats.org/officeDocument/2006/relationships/vmlDrawing" Target="../drawings/vmlDrawing30.vml"/><Relationship Id="rId6" Type="http://schemas.openxmlformats.org/officeDocument/2006/relationships/oleObject" Target="../embeddings/oleObject133.bin"/><Relationship Id="rId5" Type="http://schemas.openxmlformats.org/officeDocument/2006/relationships/oleObject" Target="../embeddings/oleObject132.bin"/><Relationship Id="rId4" Type="http://schemas.openxmlformats.org/officeDocument/2006/relationships/oleObject" Target="../embeddings/oleObject131.bin"/><Relationship Id="rId9" Type="http://schemas.openxmlformats.org/officeDocument/2006/relationships/oleObject" Target="../embeddings/oleObject136.bin"/></Relationships>
</file>

<file path=ppt/slides/_rels/slide92.xml.rels><?xml version="1.0" encoding="UTF-8" standalone="yes"?>
<Relationships xmlns="http://schemas.openxmlformats.org/package/2006/relationships"><Relationship Id="rId3" Type="http://schemas.openxmlformats.org/officeDocument/2006/relationships/oleObject" Target="../embeddings/Microsoft_Office_Word_97_-_2003_Document1.doc"/><Relationship Id="rId2" Type="http://schemas.openxmlformats.org/officeDocument/2006/relationships/slideLayout" Target="../slideLayouts/slideLayout2.xml"/><Relationship Id="rId1" Type="http://schemas.openxmlformats.org/officeDocument/2006/relationships/vmlDrawing" Target="../drawings/vmlDrawing31.vml"/><Relationship Id="rId4" Type="http://schemas.openxmlformats.org/officeDocument/2006/relationships/oleObject" Target="../embeddings/oleObject137.bin"/></Relationships>
</file>

<file path=ppt/slides/_rels/slide93.xml.rels><?xml version="1.0" encoding="UTF-8" standalone="yes"?>
<Relationships xmlns="http://schemas.openxmlformats.org/package/2006/relationships"><Relationship Id="rId8" Type="http://schemas.openxmlformats.org/officeDocument/2006/relationships/oleObject" Target="../embeddings/oleObject143.bin"/><Relationship Id="rId13" Type="http://schemas.openxmlformats.org/officeDocument/2006/relationships/oleObject" Target="../embeddings/oleObject148.bin"/><Relationship Id="rId3" Type="http://schemas.openxmlformats.org/officeDocument/2006/relationships/oleObject" Target="../embeddings/oleObject138.bin"/><Relationship Id="rId7" Type="http://schemas.openxmlformats.org/officeDocument/2006/relationships/oleObject" Target="../embeddings/oleObject142.bin"/><Relationship Id="rId12" Type="http://schemas.openxmlformats.org/officeDocument/2006/relationships/oleObject" Target="../embeddings/oleObject147.bin"/><Relationship Id="rId2" Type="http://schemas.openxmlformats.org/officeDocument/2006/relationships/slideLayout" Target="../slideLayouts/slideLayout2.xml"/><Relationship Id="rId1" Type="http://schemas.openxmlformats.org/officeDocument/2006/relationships/vmlDrawing" Target="../drawings/vmlDrawing32.vml"/><Relationship Id="rId6" Type="http://schemas.openxmlformats.org/officeDocument/2006/relationships/oleObject" Target="../embeddings/oleObject141.bin"/><Relationship Id="rId11" Type="http://schemas.openxmlformats.org/officeDocument/2006/relationships/oleObject" Target="../embeddings/oleObject146.bin"/><Relationship Id="rId5" Type="http://schemas.openxmlformats.org/officeDocument/2006/relationships/oleObject" Target="../embeddings/oleObject140.bin"/><Relationship Id="rId10" Type="http://schemas.openxmlformats.org/officeDocument/2006/relationships/oleObject" Target="../embeddings/oleObject145.bin"/><Relationship Id="rId4" Type="http://schemas.openxmlformats.org/officeDocument/2006/relationships/oleObject" Target="../embeddings/oleObject139.bin"/><Relationship Id="rId9" Type="http://schemas.openxmlformats.org/officeDocument/2006/relationships/oleObject" Target="../embeddings/oleObject144.bin"/></Relationships>
</file>

<file path=ppt/slides/_rels/slide94.xml.rels><?xml version="1.0" encoding="UTF-8" standalone="yes"?>
<Relationships xmlns="http://schemas.openxmlformats.org/package/2006/relationships"><Relationship Id="rId3" Type="http://schemas.openxmlformats.org/officeDocument/2006/relationships/oleObject" Target="../embeddings/oleObject149.bin"/><Relationship Id="rId2" Type="http://schemas.openxmlformats.org/officeDocument/2006/relationships/slideLayout" Target="../slideLayouts/slideLayout13.xml"/><Relationship Id="rId1" Type="http://schemas.openxmlformats.org/officeDocument/2006/relationships/vmlDrawing" Target="../drawings/vmlDrawing33.vml"/><Relationship Id="rId4" Type="http://schemas.openxmlformats.org/officeDocument/2006/relationships/oleObject" Target="../embeddings/oleObject150.bin"/></Relationships>
</file>

<file path=ppt/slides/_rels/slide95.xml.rels><?xml version="1.0" encoding="UTF-8" standalone="yes"?>
<Relationships xmlns="http://schemas.openxmlformats.org/package/2006/relationships"><Relationship Id="rId3" Type="http://schemas.openxmlformats.org/officeDocument/2006/relationships/oleObject" Target="../embeddings/oleObject151.bin"/><Relationship Id="rId7" Type="http://schemas.openxmlformats.org/officeDocument/2006/relationships/oleObject" Target="../embeddings/oleObject155.bin"/><Relationship Id="rId2" Type="http://schemas.openxmlformats.org/officeDocument/2006/relationships/slideLayout" Target="../slideLayouts/slideLayout2.xml"/><Relationship Id="rId1" Type="http://schemas.openxmlformats.org/officeDocument/2006/relationships/vmlDrawing" Target="../drawings/vmlDrawing34.vml"/><Relationship Id="rId6" Type="http://schemas.openxmlformats.org/officeDocument/2006/relationships/oleObject" Target="../embeddings/oleObject154.bin"/><Relationship Id="rId5" Type="http://schemas.openxmlformats.org/officeDocument/2006/relationships/oleObject" Target="../embeddings/oleObject153.bin"/><Relationship Id="rId4" Type="http://schemas.openxmlformats.org/officeDocument/2006/relationships/oleObject" Target="../embeddings/oleObject152.bin"/></Relationships>
</file>

<file path=ppt/slides/_rels/slide96.xml.rels><?xml version="1.0" encoding="UTF-8" standalone="yes"?>
<Relationships xmlns="http://schemas.openxmlformats.org/package/2006/relationships"><Relationship Id="rId8" Type="http://schemas.openxmlformats.org/officeDocument/2006/relationships/oleObject" Target="../embeddings/oleObject161.bin"/><Relationship Id="rId13" Type="http://schemas.openxmlformats.org/officeDocument/2006/relationships/oleObject" Target="../embeddings/oleObject166.bin"/><Relationship Id="rId3" Type="http://schemas.openxmlformats.org/officeDocument/2006/relationships/oleObject" Target="../embeddings/oleObject156.bin"/><Relationship Id="rId7" Type="http://schemas.openxmlformats.org/officeDocument/2006/relationships/oleObject" Target="../embeddings/oleObject160.bin"/><Relationship Id="rId12" Type="http://schemas.openxmlformats.org/officeDocument/2006/relationships/oleObject" Target="../embeddings/oleObject165.bin"/><Relationship Id="rId2" Type="http://schemas.openxmlformats.org/officeDocument/2006/relationships/slideLayout" Target="../slideLayouts/slideLayout2.xml"/><Relationship Id="rId1" Type="http://schemas.openxmlformats.org/officeDocument/2006/relationships/vmlDrawing" Target="../drawings/vmlDrawing35.vml"/><Relationship Id="rId6" Type="http://schemas.openxmlformats.org/officeDocument/2006/relationships/oleObject" Target="../embeddings/oleObject159.bin"/><Relationship Id="rId11" Type="http://schemas.openxmlformats.org/officeDocument/2006/relationships/oleObject" Target="../embeddings/oleObject164.bin"/><Relationship Id="rId5" Type="http://schemas.openxmlformats.org/officeDocument/2006/relationships/oleObject" Target="../embeddings/oleObject158.bin"/><Relationship Id="rId10" Type="http://schemas.openxmlformats.org/officeDocument/2006/relationships/oleObject" Target="../embeddings/oleObject163.bin"/><Relationship Id="rId4" Type="http://schemas.openxmlformats.org/officeDocument/2006/relationships/oleObject" Target="../embeddings/oleObject157.bin"/><Relationship Id="rId9" Type="http://schemas.openxmlformats.org/officeDocument/2006/relationships/oleObject" Target="../embeddings/oleObject162.bin"/></Relationships>
</file>

<file path=ppt/slides/_rels/slide97.xml.rels><?xml version="1.0" encoding="UTF-8" standalone="yes"?>
<Relationships xmlns="http://schemas.openxmlformats.org/package/2006/relationships"><Relationship Id="rId8" Type="http://schemas.openxmlformats.org/officeDocument/2006/relationships/oleObject" Target="../embeddings/oleObject172.bin"/><Relationship Id="rId3" Type="http://schemas.openxmlformats.org/officeDocument/2006/relationships/oleObject" Target="../embeddings/oleObject167.bin"/><Relationship Id="rId7" Type="http://schemas.openxmlformats.org/officeDocument/2006/relationships/oleObject" Target="../embeddings/oleObject171.bin"/><Relationship Id="rId2" Type="http://schemas.openxmlformats.org/officeDocument/2006/relationships/slideLayout" Target="../slideLayouts/slideLayout2.xml"/><Relationship Id="rId1" Type="http://schemas.openxmlformats.org/officeDocument/2006/relationships/vmlDrawing" Target="../drawings/vmlDrawing36.vml"/><Relationship Id="rId6" Type="http://schemas.openxmlformats.org/officeDocument/2006/relationships/oleObject" Target="../embeddings/oleObject170.bin"/><Relationship Id="rId5" Type="http://schemas.openxmlformats.org/officeDocument/2006/relationships/oleObject" Target="../embeddings/oleObject169.bin"/><Relationship Id="rId4" Type="http://schemas.openxmlformats.org/officeDocument/2006/relationships/oleObject" Target="../embeddings/oleObject168.bin"/><Relationship Id="rId9" Type="http://schemas.openxmlformats.org/officeDocument/2006/relationships/oleObject" Target="../embeddings/oleObject173.bin"/></Relationships>
</file>

<file path=ppt/slides/_rels/slide98.xml.rels><?xml version="1.0" encoding="UTF-8" standalone="yes"?>
<Relationships xmlns="http://schemas.openxmlformats.org/package/2006/relationships"><Relationship Id="rId8" Type="http://schemas.openxmlformats.org/officeDocument/2006/relationships/oleObject" Target="../embeddings/oleObject179.bin"/><Relationship Id="rId3" Type="http://schemas.openxmlformats.org/officeDocument/2006/relationships/oleObject" Target="../embeddings/oleObject174.bin"/><Relationship Id="rId7" Type="http://schemas.openxmlformats.org/officeDocument/2006/relationships/oleObject" Target="../embeddings/oleObject178.bin"/><Relationship Id="rId2" Type="http://schemas.openxmlformats.org/officeDocument/2006/relationships/slideLayout" Target="../slideLayouts/slideLayout2.xml"/><Relationship Id="rId1" Type="http://schemas.openxmlformats.org/officeDocument/2006/relationships/vmlDrawing" Target="../drawings/vmlDrawing37.vml"/><Relationship Id="rId6" Type="http://schemas.openxmlformats.org/officeDocument/2006/relationships/oleObject" Target="../embeddings/oleObject177.bin"/><Relationship Id="rId5" Type="http://schemas.openxmlformats.org/officeDocument/2006/relationships/oleObject" Target="../embeddings/oleObject176.bin"/><Relationship Id="rId4" Type="http://schemas.openxmlformats.org/officeDocument/2006/relationships/oleObject" Target="../embeddings/oleObject175.bin"/></Relationships>
</file>

<file path=ppt/slides/_rels/slide99.xml.rels><?xml version="1.0" encoding="UTF-8" standalone="yes"?>
<Relationships xmlns="http://schemas.openxmlformats.org/package/2006/relationships"><Relationship Id="rId3" Type="http://schemas.openxmlformats.org/officeDocument/2006/relationships/oleObject" Target="../embeddings/oleObject180.bin"/><Relationship Id="rId2" Type="http://schemas.openxmlformats.org/officeDocument/2006/relationships/slideLayout" Target="../slideLayouts/slideLayout2.xml"/><Relationship Id="rId1" Type="http://schemas.openxmlformats.org/officeDocument/2006/relationships/vmlDrawing" Target="../drawings/vmlDrawing38.vml"/><Relationship Id="rId5" Type="http://schemas.openxmlformats.org/officeDocument/2006/relationships/oleObject" Target="../embeddings/oleObject182.bin"/><Relationship Id="rId4" Type="http://schemas.openxmlformats.org/officeDocument/2006/relationships/oleObject" Target="../embeddings/oleObject181.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quarter" idx="10"/>
          </p:nvPr>
        </p:nvSpPr>
        <p:spPr/>
        <p:txBody>
          <a:bodyPr/>
          <a:lstStyle/>
          <a:p>
            <a:pPr>
              <a:defRPr/>
            </a:pPr>
            <a:r>
              <a:rPr lang="en-US"/>
              <a:t>		 </a:t>
            </a:r>
            <a:r>
              <a:rPr lang="en-US" sz="1200"/>
              <a:t> </a:t>
            </a:r>
            <a:fld id="{36D6E5AC-8B0F-418C-B52C-464C309E44A7}" type="slidenum">
              <a:rPr lang="en-US" sz="1200">
                <a:solidFill>
                  <a:srgbClr val="003399"/>
                </a:solidFill>
              </a:rPr>
              <a:pPr>
                <a:defRPr/>
              </a:pPr>
              <a:t>1</a:t>
            </a:fld>
            <a:endParaRPr lang="en-US" sz="1200">
              <a:solidFill>
                <a:srgbClr val="003399"/>
              </a:solidFill>
            </a:endParaRPr>
          </a:p>
        </p:txBody>
      </p:sp>
      <p:sp>
        <p:nvSpPr>
          <p:cNvPr id="163843" name="Rectangle 3"/>
          <p:cNvSpPr>
            <a:spLocks noGrp="1" noChangeArrowheads="1"/>
          </p:cNvSpPr>
          <p:nvPr>
            <p:ph type="body" idx="1"/>
          </p:nvPr>
        </p:nvSpPr>
        <p:spPr>
          <a:xfrm>
            <a:off x="457200" y="1371600"/>
            <a:ext cx="8229600" cy="838200"/>
          </a:xfrm>
        </p:spPr>
        <p:txBody>
          <a:bodyPr/>
          <a:lstStyle/>
          <a:p>
            <a:pPr algn="ctr">
              <a:spcBef>
                <a:spcPct val="10000"/>
              </a:spcBef>
              <a:buFont typeface="Wingdings" pitchFamily="2" charset="2"/>
              <a:buNone/>
            </a:pPr>
            <a:r>
              <a:rPr lang="en-GB" sz="4400" b="1" dirty="0" smtClean="0">
                <a:solidFill>
                  <a:srgbClr val="000099"/>
                </a:solidFill>
              </a:rPr>
              <a:t>Advanced</a:t>
            </a:r>
            <a:r>
              <a:rPr lang="en-GB" sz="4400" b="1" dirty="0" smtClean="0">
                <a:solidFill>
                  <a:srgbClr val="000099"/>
                </a:solidFill>
              </a:rPr>
              <a:t> Digital Signal </a:t>
            </a:r>
            <a:r>
              <a:rPr lang="en-GB" sz="4400" b="1" dirty="0" smtClean="0">
                <a:solidFill>
                  <a:srgbClr val="000099"/>
                </a:solidFill>
              </a:rPr>
              <a:t>Processing</a:t>
            </a:r>
          </a:p>
        </p:txBody>
      </p:sp>
      <p:sp>
        <p:nvSpPr>
          <p:cNvPr id="163844" name="Text Box 6"/>
          <p:cNvSpPr txBox="1">
            <a:spLocks noChangeArrowheads="1"/>
          </p:cNvSpPr>
          <p:nvPr/>
        </p:nvSpPr>
        <p:spPr bwMode="auto">
          <a:xfrm>
            <a:off x="1676400" y="3106543"/>
            <a:ext cx="5867400" cy="2456057"/>
          </a:xfrm>
          <a:prstGeom prst="rect">
            <a:avLst/>
          </a:prstGeom>
          <a:noFill/>
          <a:ln w="9525">
            <a:noFill/>
            <a:miter lim="800000"/>
            <a:headEnd/>
            <a:tailEnd/>
          </a:ln>
        </p:spPr>
        <p:txBody>
          <a:bodyPr>
            <a:spAutoFit/>
          </a:bodyPr>
          <a:lstStyle/>
          <a:p>
            <a:pPr algn="ctr" eaLnBrk="1" hangingPunct="1">
              <a:lnSpc>
                <a:spcPct val="90000"/>
              </a:lnSpc>
              <a:spcBef>
                <a:spcPct val="20000"/>
              </a:spcBef>
            </a:pPr>
            <a:r>
              <a:rPr lang="de-DE" sz="2400" b="1" dirty="0" smtClean="0">
                <a:solidFill>
                  <a:srgbClr val="003399"/>
                </a:solidFill>
                <a:latin typeface="Times New Roman" pitchFamily="18" charset="0"/>
              </a:rPr>
              <a:t>Assoc. Prof. Dr</a:t>
            </a:r>
            <a:r>
              <a:rPr lang="de-DE" sz="2400" b="1" dirty="0">
                <a:solidFill>
                  <a:srgbClr val="003399"/>
                </a:solidFill>
                <a:latin typeface="Times New Roman" pitchFamily="18" charset="0"/>
              </a:rPr>
              <a:t>.-Ing. Tuan Do-Hong</a:t>
            </a:r>
          </a:p>
          <a:p>
            <a:pPr algn="ctr" eaLnBrk="1" hangingPunct="1">
              <a:lnSpc>
                <a:spcPct val="90000"/>
              </a:lnSpc>
              <a:spcBef>
                <a:spcPct val="20000"/>
              </a:spcBef>
            </a:pPr>
            <a:endParaRPr lang="de-DE" dirty="0">
              <a:solidFill>
                <a:srgbClr val="003399"/>
              </a:solidFill>
              <a:latin typeface="Times New Roman" pitchFamily="18" charset="0"/>
            </a:endParaRPr>
          </a:p>
          <a:p>
            <a:pPr algn="ctr" eaLnBrk="1" hangingPunct="1">
              <a:lnSpc>
                <a:spcPct val="90000"/>
              </a:lnSpc>
              <a:spcBef>
                <a:spcPct val="20000"/>
              </a:spcBef>
            </a:pPr>
            <a:r>
              <a:rPr lang="de-DE" dirty="0">
                <a:solidFill>
                  <a:srgbClr val="003399"/>
                </a:solidFill>
                <a:latin typeface="Times New Roman" pitchFamily="18" charset="0"/>
              </a:rPr>
              <a:t>Department of Telecommunications Engineering</a:t>
            </a:r>
          </a:p>
          <a:p>
            <a:pPr algn="ctr" eaLnBrk="1" hangingPunct="1">
              <a:lnSpc>
                <a:spcPct val="90000"/>
              </a:lnSpc>
              <a:spcBef>
                <a:spcPct val="20000"/>
              </a:spcBef>
            </a:pPr>
            <a:r>
              <a:rPr lang="de-DE" dirty="0">
                <a:solidFill>
                  <a:srgbClr val="003399"/>
                </a:solidFill>
                <a:latin typeface="Times New Roman" pitchFamily="18" charset="0"/>
              </a:rPr>
              <a:t>Faculty of Electrical and Electronics Engineering</a:t>
            </a:r>
          </a:p>
          <a:p>
            <a:pPr algn="ctr" eaLnBrk="1" hangingPunct="1">
              <a:lnSpc>
                <a:spcPct val="90000"/>
              </a:lnSpc>
              <a:spcBef>
                <a:spcPct val="20000"/>
              </a:spcBef>
            </a:pPr>
            <a:r>
              <a:rPr lang="de-DE" dirty="0">
                <a:solidFill>
                  <a:srgbClr val="003399"/>
                </a:solidFill>
                <a:latin typeface="Times New Roman" pitchFamily="18" charset="0"/>
              </a:rPr>
              <a:t>HoChiMinh City University of Technology</a:t>
            </a:r>
          </a:p>
          <a:p>
            <a:pPr algn="ctr" eaLnBrk="1" hangingPunct="1">
              <a:lnSpc>
                <a:spcPct val="90000"/>
              </a:lnSpc>
              <a:spcBef>
                <a:spcPct val="20000"/>
              </a:spcBef>
            </a:pPr>
            <a:endParaRPr lang="de-DE" dirty="0">
              <a:solidFill>
                <a:srgbClr val="003399"/>
              </a:solidFill>
              <a:latin typeface="Times New Roman" pitchFamily="18" charset="0"/>
            </a:endParaRPr>
          </a:p>
          <a:p>
            <a:pPr algn="ctr" eaLnBrk="1" hangingPunct="1">
              <a:lnSpc>
                <a:spcPct val="90000"/>
              </a:lnSpc>
              <a:spcBef>
                <a:spcPct val="20000"/>
              </a:spcBef>
            </a:pPr>
            <a:r>
              <a:rPr lang="de-DE" dirty="0">
                <a:solidFill>
                  <a:srgbClr val="003399"/>
                </a:solidFill>
                <a:latin typeface="Times New Roman" pitchFamily="18" charset="0"/>
              </a:rPr>
              <a:t>E-mail: do-hong@hcmut.edu.vn</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3"/>
          <p:cNvSpPr>
            <a:spLocks noGrp="1"/>
          </p:cNvSpPr>
          <p:nvPr>
            <p:ph type="dt" sz="quarter" idx="10"/>
          </p:nvPr>
        </p:nvSpPr>
        <p:spPr/>
        <p:txBody>
          <a:bodyPr/>
          <a:lstStyle/>
          <a:p>
            <a:pPr>
              <a:defRPr/>
            </a:pPr>
            <a:r>
              <a:rPr lang="en-US"/>
              <a:t>		 </a:t>
            </a:r>
            <a:r>
              <a:rPr lang="en-US" sz="1200"/>
              <a:t> </a:t>
            </a:r>
            <a:fld id="{89AE88DB-0DF6-401F-B23D-C5DBC7E9DAB7}" type="slidenum">
              <a:rPr lang="en-US" sz="1200">
                <a:solidFill>
                  <a:srgbClr val="003399"/>
                </a:solidFill>
              </a:rPr>
              <a:pPr>
                <a:defRPr/>
              </a:pPr>
              <a:t>10</a:t>
            </a:fld>
            <a:endParaRPr lang="en-US" sz="1200">
              <a:solidFill>
                <a:srgbClr val="003399"/>
              </a:solidFill>
            </a:endParaRPr>
          </a:p>
        </p:txBody>
      </p:sp>
      <p:sp>
        <p:nvSpPr>
          <p:cNvPr id="172035" name="Rectangle 2"/>
          <p:cNvSpPr>
            <a:spLocks noGrp="1" noChangeArrowheads="1"/>
          </p:cNvSpPr>
          <p:nvPr>
            <p:ph type="title"/>
          </p:nvPr>
        </p:nvSpPr>
        <p:spPr/>
        <p:txBody>
          <a:bodyPr/>
          <a:lstStyle/>
          <a:p>
            <a:r>
              <a:rPr lang="en-US" smtClean="0"/>
              <a:t>Optimum Receiver Design (3)</a:t>
            </a:r>
          </a:p>
        </p:txBody>
      </p:sp>
      <p:sp>
        <p:nvSpPr>
          <p:cNvPr id="172036" name="Rectangle 3"/>
          <p:cNvSpPr>
            <a:spLocks noGrp="1" noChangeArrowheads="1"/>
          </p:cNvSpPr>
          <p:nvPr>
            <p:ph type="body" idx="1"/>
          </p:nvPr>
        </p:nvSpPr>
        <p:spPr>
          <a:xfrm>
            <a:off x="609600" y="914400"/>
            <a:ext cx="7772400" cy="5181600"/>
          </a:xfrm>
        </p:spPr>
        <p:txBody>
          <a:bodyPr/>
          <a:lstStyle/>
          <a:p>
            <a:r>
              <a:rPr lang="en-US" smtClean="0"/>
              <a:t>A typical </a:t>
            </a:r>
            <a:r>
              <a:rPr lang="en-US" b="1" smtClean="0"/>
              <a:t>transmitter baseband processing chain</a:t>
            </a:r>
            <a:r>
              <a:rPr lang="en-US" smtClean="0"/>
              <a:t> example:</a:t>
            </a:r>
          </a:p>
        </p:txBody>
      </p:sp>
      <p:pic>
        <p:nvPicPr>
          <p:cNvPr id="172037" name="Picture 4"/>
          <p:cNvPicPr>
            <a:picLocks noChangeAspect="1" noChangeArrowheads="1"/>
          </p:cNvPicPr>
          <p:nvPr/>
        </p:nvPicPr>
        <p:blipFill>
          <a:blip r:embed="rId2" cstate="print"/>
          <a:srcRect/>
          <a:stretch>
            <a:fillRect/>
          </a:stretch>
        </p:blipFill>
        <p:spPr bwMode="auto">
          <a:xfrm>
            <a:off x="1295400" y="1685925"/>
            <a:ext cx="6553200" cy="34194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44" name="Title 1"/>
          <p:cNvSpPr>
            <a:spLocks noGrp="1"/>
          </p:cNvSpPr>
          <p:nvPr>
            <p:ph type="title"/>
          </p:nvPr>
        </p:nvSpPr>
        <p:spPr/>
        <p:txBody>
          <a:bodyPr/>
          <a:lstStyle/>
          <a:p>
            <a:r>
              <a:rPr lang="en-US" smtClean="0"/>
              <a:t>2. </a:t>
            </a:r>
            <a:r>
              <a:rPr lang="en-GB" smtClean="0"/>
              <a:t>Review of Probability Theory: Repeated Trials (18)</a:t>
            </a:r>
            <a:endParaRPr lang="en-US" smtClean="0"/>
          </a:p>
        </p:txBody>
      </p:sp>
      <p:sp>
        <p:nvSpPr>
          <p:cNvPr id="39945" name="Content Placeholder 2"/>
          <p:cNvSpPr>
            <a:spLocks noGrp="1"/>
          </p:cNvSpPr>
          <p:nvPr>
            <p:ph idx="1"/>
          </p:nvPr>
        </p:nvSpPr>
        <p:spPr/>
        <p:txBody>
          <a:bodyPr/>
          <a:lstStyle/>
          <a:p>
            <a:pPr>
              <a:buFont typeface="Wingdings" pitchFamily="2" charset="2"/>
              <a:buNone/>
            </a:pPr>
            <a:r>
              <a:rPr lang="en-US" smtClean="0"/>
              <a:t>	Thus</a:t>
            </a:r>
          </a:p>
          <a:p>
            <a:pPr>
              <a:buFont typeface="Wingdings" pitchFamily="2" charset="2"/>
              <a:buNone/>
            </a:pPr>
            <a:endParaRPr lang="en-US" smtClean="0"/>
          </a:p>
          <a:p>
            <a:pPr>
              <a:buFont typeface="Wingdings" pitchFamily="2" charset="2"/>
              <a:buNone/>
            </a:pPr>
            <a:endParaRPr lang="en-US" smtClean="0"/>
          </a:p>
          <a:p>
            <a:pPr>
              <a:buFont typeface="Wingdings" pitchFamily="2" charset="2"/>
              <a:buNone/>
            </a:pPr>
            <a:r>
              <a:rPr lang="en-US" smtClean="0"/>
              <a:t>	and  (a) Probability of winning</a:t>
            </a:r>
          </a:p>
          <a:p>
            <a:pPr>
              <a:buFont typeface="Wingdings" pitchFamily="2" charset="2"/>
              <a:buNone/>
            </a:pPr>
            <a:endParaRPr lang="en-US" smtClean="0"/>
          </a:p>
          <a:p>
            <a:pPr>
              <a:buFont typeface="Wingdings" pitchFamily="2" charset="2"/>
              <a:buNone/>
            </a:pPr>
            <a:r>
              <a:rPr lang="en-US" smtClean="0"/>
              <a:t>	 (b) In this case we need</a:t>
            </a:r>
          </a:p>
          <a:p>
            <a:pPr>
              <a:buFont typeface="Wingdings" pitchFamily="2" charset="2"/>
              <a:buNone/>
            </a:pPr>
            <a:endParaRPr lang="en-US" sz="3000" smtClean="0"/>
          </a:p>
          <a:p>
            <a:pPr>
              <a:buFont typeface="Wingdings" pitchFamily="2" charset="2"/>
              <a:buNone/>
            </a:pPr>
            <a:r>
              <a:rPr lang="en-US" smtClean="0"/>
              <a:t>	But                                            or                     Thus one needs to buy about 60,000 tickets to be 95% confident of having a winning ticket!</a:t>
            </a:r>
          </a:p>
          <a:p>
            <a:pPr>
              <a:buFont typeface="Wingdings" pitchFamily="2" charset="2"/>
              <a:buNone/>
            </a:pPr>
            <a:endParaRPr lang="en-US" smtClean="0"/>
          </a:p>
          <a:p>
            <a:pPr>
              <a:buFont typeface="Wingdings" pitchFamily="2" charset="2"/>
              <a:buNone/>
            </a:pPr>
            <a:endParaRPr lang="en-US" smtClean="0"/>
          </a:p>
        </p:txBody>
      </p:sp>
      <p:sp>
        <p:nvSpPr>
          <p:cNvPr id="4" name="Date Placeholder 3"/>
          <p:cNvSpPr>
            <a:spLocks noGrp="1"/>
          </p:cNvSpPr>
          <p:nvPr>
            <p:ph type="dt" sz="quarter" idx="10"/>
          </p:nvPr>
        </p:nvSpPr>
        <p:spPr/>
        <p:txBody>
          <a:bodyPr/>
          <a:lstStyle/>
          <a:p>
            <a:pPr>
              <a:defRPr/>
            </a:pPr>
            <a:r>
              <a:rPr lang="en-US" smtClean="0"/>
              <a:t>		 </a:t>
            </a:r>
            <a:r>
              <a:rPr lang="en-US" sz="1200" smtClean="0"/>
              <a:t> </a:t>
            </a:r>
            <a:fld id="{8847E496-49D7-4FCF-8764-3210E145417B}" type="slidenum">
              <a:rPr lang="en-US" sz="1200" smtClean="0">
                <a:solidFill>
                  <a:srgbClr val="003399"/>
                </a:solidFill>
              </a:rPr>
              <a:pPr>
                <a:defRPr/>
              </a:pPr>
              <a:t>100</a:t>
            </a:fld>
            <a:endParaRPr lang="en-US" sz="1200">
              <a:solidFill>
                <a:srgbClr val="003399"/>
              </a:solidFill>
            </a:endParaRPr>
          </a:p>
        </p:txBody>
      </p:sp>
      <p:graphicFrame>
        <p:nvGraphicFramePr>
          <p:cNvPr id="39938" name="Object 2"/>
          <p:cNvGraphicFramePr>
            <a:graphicFrameLocks noChangeAspect="1"/>
          </p:cNvGraphicFramePr>
          <p:nvPr/>
        </p:nvGraphicFramePr>
        <p:xfrm>
          <a:off x="3465513" y="1143000"/>
          <a:ext cx="2151062" cy="685800"/>
        </p:xfrm>
        <a:graphic>
          <a:graphicData uri="http://schemas.openxmlformats.org/presentationml/2006/ole">
            <p:oleObj spid="_x0000_s39938" name="Equation" r:id="rId3" imgW="1206360" imgH="419040" progId="">
              <p:embed/>
            </p:oleObj>
          </a:graphicData>
        </a:graphic>
      </p:graphicFrame>
      <p:graphicFrame>
        <p:nvGraphicFramePr>
          <p:cNvPr id="39939" name="Object 3"/>
          <p:cNvGraphicFramePr>
            <a:graphicFrameLocks noChangeAspect="1"/>
          </p:cNvGraphicFramePr>
          <p:nvPr/>
        </p:nvGraphicFramePr>
        <p:xfrm>
          <a:off x="4267200" y="1981200"/>
          <a:ext cx="4213225" cy="381000"/>
        </p:xfrm>
        <a:graphic>
          <a:graphicData uri="http://schemas.openxmlformats.org/presentationml/2006/ole">
            <p:oleObj spid="_x0000_s39939" name="Equation" r:id="rId4" imgW="2705040" imgH="228600" progId="">
              <p:embed/>
            </p:oleObj>
          </a:graphicData>
        </a:graphic>
      </p:graphicFrame>
      <p:graphicFrame>
        <p:nvGraphicFramePr>
          <p:cNvPr id="39940" name="Object 4"/>
          <p:cNvGraphicFramePr>
            <a:graphicFrameLocks noChangeAspect="1"/>
          </p:cNvGraphicFramePr>
          <p:nvPr/>
        </p:nvGraphicFramePr>
        <p:xfrm>
          <a:off x="3657600" y="2743200"/>
          <a:ext cx="1905000" cy="342900"/>
        </p:xfrm>
        <a:graphic>
          <a:graphicData uri="http://schemas.openxmlformats.org/presentationml/2006/ole">
            <p:oleObj spid="_x0000_s39940" name="Equation" r:id="rId5" imgW="1054080" imgH="203040" progId="">
              <p:embed/>
            </p:oleObj>
          </a:graphicData>
        </a:graphic>
      </p:graphicFrame>
      <p:graphicFrame>
        <p:nvGraphicFramePr>
          <p:cNvPr id="39941" name="Object 5"/>
          <p:cNvGraphicFramePr>
            <a:graphicFrameLocks noChangeAspect="1"/>
          </p:cNvGraphicFramePr>
          <p:nvPr/>
        </p:nvGraphicFramePr>
        <p:xfrm>
          <a:off x="1905000" y="3124200"/>
          <a:ext cx="5334000" cy="384175"/>
        </p:xfrm>
        <a:graphic>
          <a:graphicData uri="http://schemas.openxmlformats.org/presentationml/2006/ole">
            <p:oleObj spid="_x0000_s39941" name="Equation" r:id="rId6" imgW="2971800" imgH="228600" progId="">
              <p:embed/>
            </p:oleObj>
          </a:graphicData>
        </a:graphic>
      </p:graphicFrame>
      <p:graphicFrame>
        <p:nvGraphicFramePr>
          <p:cNvPr id="39942" name="Object 6"/>
          <p:cNvGraphicFramePr>
            <a:graphicFrameLocks noChangeAspect="1"/>
          </p:cNvGraphicFramePr>
          <p:nvPr/>
        </p:nvGraphicFramePr>
        <p:xfrm>
          <a:off x="1595438" y="3581400"/>
          <a:ext cx="2595562" cy="369888"/>
        </p:xfrm>
        <a:graphic>
          <a:graphicData uri="http://schemas.openxmlformats.org/presentationml/2006/ole">
            <p:oleObj spid="_x0000_s39942" name="Equation" r:id="rId7" imgW="1511280" imgH="228600" progId="">
              <p:embed/>
            </p:oleObj>
          </a:graphicData>
        </a:graphic>
      </p:graphicFrame>
      <p:graphicFrame>
        <p:nvGraphicFramePr>
          <p:cNvPr id="39943" name="Object 7"/>
          <p:cNvGraphicFramePr>
            <a:graphicFrameLocks noChangeAspect="1"/>
          </p:cNvGraphicFramePr>
          <p:nvPr/>
        </p:nvGraphicFramePr>
        <p:xfrm>
          <a:off x="4572000" y="3657600"/>
          <a:ext cx="1219200" cy="315913"/>
        </p:xfrm>
        <a:graphic>
          <a:graphicData uri="http://schemas.openxmlformats.org/presentationml/2006/ole">
            <p:oleObj spid="_x0000_s39943" name="Equation" r:id="rId8" imgW="736560" imgH="203040" progId="">
              <p:embed/>
            </p:oleObj>
          </a:graphicData>
        </a:graphic>
      </p:graphicFrame>
    </p:spTree>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6" name="Title 1"/>
          <p:cNvSpPr>
            <a:spLocks noGrp="1"/>
          </p:cNvSpPr>
          <p:nvPr>
            <p:ph type="title"/>
          </p:nvPr>
        </p:nvSpPr>
        <p:spPr/>
        <p:txBody>
          <a:bodyPr/>
          <a:lstStyle/>
          <a:p>
            <a:r>
              <a:rPr lang="en-US" smtClean="0"/>
              <a:t>2. </a:t>
            </a:r>
            <a:r>
              <a:rPr lang="en-GB" smtClean="0"/>
              <a:t>Review of Probability Theory: Repeated Trials (19)</a:t>
            </a:r>
            <a:endParaRPr lang="en-US" smtClean="0"/>
          </a:p>
        </p:txBody>
      </p:sp>
      <p:sp>
        <p:nvSpPr>
          <p:cNvPr id="40967" name="Content Placeholder 2"/>
          <p:cNvSpPr>
            <a:spLocks noGrp="1"/>
          </p:cNvSpPr>
          <p:nvPr>
            <p:ph idx="1"/>
          </p:nvPr>
        </p:nvSpPr>
        <p:spPr/>
        <p:txBody>
          <a:bodyPr/>
          <a:lstStyle/>
          <a:p>
            <a:pPr>
              <a:buFont typeface="Wingdings" pitchFamily="2" charset="2"/>
              <a:buNone/>
            </a:pPr>
            <a:r>
              <a:rPr lang="en-US" smtClean="0"/>
              <a:t>	</a:t>
            </a:r>
            <a:r>
              <a:rPr lang="en-US" u="sng" smtClean="0"/>
              <a:t>Example</a:t>
            </a:r>
            <a:r>
              <a:rPr lang="en-US" smtClean="0"/>
              <a:t>: A space craft has 100,000 components        	. The probability of any one component being defective is                           The mission will be in danger if five or more components become defective. Find the probability of such an event.        </a:t>
            </a:r>
          </a:p>
          <a:p>
            <a:pPr>
              <a:buFont typeface="Wingdings" pitchFamily="2" charset="2"/>
              <a:buNone/>
            </a:pPr>
            <a:endParaRPr lang="en-US" sz="800" smtClean="0"/>
          </a:p>
          <a:p>
            <a:pPr>
              <a:buFont typeface="Wingdings" pitchFamily="2" charset="2"/>
              <a:buNone/>
            </a:pPr>
            <a:r>
              <a:rPr lang="en-US" smtClean="0"/>
              <a:t>	Solution: Here </a:t>
            </a:r>
            <a:r>
              <a:rPr lang="en-US" i="1" smtClean="0"/>
              <a:t>n</a:t>
            </a:r>
            <a:r>
              <a:rPr lang="en-US" smtClean="0"/>
              <a:t> is large and </a:t>
            </a:r>
            <a:r>
              <a:rPr lang="en-US" i="1" smtClean="0"/>
              <a:t>p</a:t>
            </a:r>
            <a:r>
              <a:rPr lang="en-US" smtClean="0"/>
              <a:t> is small, and hence Poisson approximation is valid. Thus                                                             and the desired probability is given by </a:t>
            </a:r>
          </a:p>
          <a:p>
            <a:endParaRPr lang="en-US" smtClean="0"/>
          </a:p>
        </p:txBody>
      </p:sp>
      <p:sp>
        <p:nvSpPr>
          <p:cNvPr id="4" name="Date Placeholder 3"/>
          <p:cNvSpPr>
            <a:spLocks noGrp="1"/>
          </p:cNvSpPr>
          <p:nvPr>
            <p:ph type="dt" sz="quarter" idx="10"/>
          </p:nvPr>
        </p:nvSpPr>
        <p:spPr/>
        <p:txBody>
          <a:bodyPr/>
          <a:lstStyle/>
          <a:p>
            <a:pPr>
              <a:defRPr/>
            </a:pPr>
            <a:r>
              <a:rPr lang="en-US" smtClean="0"/>
              <a:t>		 </a:t>
            </a:r>
            <a:r>
              <a:rPr lang="en-US" sz="1200" smtClean="0"/>
              <a:t> </a:t>
            </a:r>
            <a:fld id="{EA92B5AA-D4FD-45FE-87A7-34481435AC69}" type="slidenum">
              <a:rPr lang="en-US" sz="1200" smtClean="0">
                <a:solidFill>
                  <a:srgbClr val="003399"/>
                </a:solidFill>
              </a:rPr>
              <a:pPr>
                <a:defRPr/>
              </a:pPr>
              <a:t>101</a:t>
            </a:fld>
            <a:endParaRPr lang="en-US" sz="1200">
              <a:solidFill>
                <a:srgbClr val="003399"/>
              </a:solidFill>
            </a:endParaRPr>
          </a:p>
        </p:txBody>
      </p:sp>
      <p:graphicFrame>
        <p:nvGraphicFramePr>
          <p:cNvPr id="40962" name="Object 2"/>
          <p:cNvGraphicFramePr>
            <a:graphicFrameLocks noChangeAspect="1"/>
          </p:cNvGraphicFramePr>
          <p:nvPr/>
        </p:nvGraphicFramePr>
        <p:xfrm>
          <a:off x="6172200" y="877888"/>
          <a:ext cx="1033463" cy="341312"/>
        </p:xfrm>
        <a:graphic>
          <a:graphicData uri="http://schemas.openxmlformats.org/presentationml/2006/ole">
            <p:oleObj spid="_x0000_s40962" name="Equation" r:id="rId3" imgW="545760" imgH="215640" progId="">
              <p:embed/>
            </p:oleObj>
          </a:graphicData>
        </a:graphic>
      </p:graphicFrame>
      <p:graphicFrame>
        <p:nvGraphicFramePr>
          <p:cNvPr id="40963" name="Object 3"/>
          <p:cNvGraphicFramePr>
            <a:graphicFrameLocks noChangeAspect="1"/>
          </p:cNvGraphicFramePr>
          <p:nvPr/>
        </p:nvGraphicFramePr>
        <p:xfrm>
          <a:off x="6477000" y="1177925"/>
          <a:ext cx="1962150" cy="346075"/>
        </p:xfrm>
        <a:graphic>
          <a:graphicData uri="http://schemas.openxmlformats.org/presentationml/2006/ole">
            <p:oleObj spid="_x0000_s40963" name="Equation" r:id="rId4" imgW="1041120" imgH="228600" progId="">
              <p:embed/>
            </p:oleObj>
          </a:graphicData>
        </a:graphic>
      </p:graphicFrame>
      <p:graphicFrame>
        <p:nvGraphicFramePr>
          <p:cNvPr id="40964" name="Object 4"/>
          <p:cNvGraphicFramePr>
            <a:graphicFrameLocks noChangeAspect="1"/>
          </p:cNvGraphicFramePr>
          <p:nvPr/>
        </p:nvGraphicFramePr>
        <p:xfrm>
          <a:off x="4151313" y="2614613"/>
          <a:ext cx="3763962" cy="357187"/>
        </p:xfrm>
        <a:graphic>
          <a:graphicData uri="http://schemas.openxmlformats.org/presentationml/2006/ole">
            <p:oleObj spid="_x0000_s40964" name="Equation" r:id="rId5" imgW="1930320" imgH="228600" progId="">
              <p:embed/>
            </p:oleObj>
          </a:graphicData>
        </a:graphic>
      </p:graphicFrame>
      <p:graphicFrame>
        <p:nvGraphicFramePr>
          <p:cNvPr id="40965" name="Object 5"/>
          <p:cNvGraphicFramePr>
            <a:graphicFrameLocks noChangeAspect="1"/>
          </p:cNvGraphicFramePr>
          <p:nvPr/>
        </p:nvGraphicFramePr>
        <p:xfrm>
          <a:off x="1976438" y="3257550"/>
          <a:ext cx="5186362" cy="1390650"/>
        </p:xfrm>
        <a:graphic>
          <a:graphicData uri="http://schemas.openxmlformats.org/presentationml/2006/ole">
            <p:oleObj spid="_x0000_s40965" name="Equation" r:id="rId6" imgW="3314520" imgH="888840" progId="">
              <p:embed/>
            </p:oleObj>
          </a:graphicData>
        </a:graphic>
      </p:graphicFrame>
    </p:spTree>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Date Placeholder 3"/>
          <p:cNvSpPr>
            <a:spLocks noGrp="1"/>
          </p:cNvSpPr>
          <p:nvPr>
            <p:ph type="dt" sz="quarter" idx="10"/>
          </p:nvPr>
        </p:nvSpPr>
        <p:spPr/>
        <p:txBody>
          <a:bodyPr/>
          <a:lstStyle/>
          <a:p>
            <a:pPr>
              <a:defRPr/>
            </a:pPr>
            <a:r>
              <a:rPr lang="en-US"/>
              <a:t>		 </a:t>
            </a:r>
            <a:r>
              <a:rPr lang="en-US" sz="1200"/>
              <a:t> </a:t>
            </a:r>
            <a:fld id="{4D097FCC-4232-4C6A-A752-AC535C0B2B6B}" type="slidenum">
              <a:rPr lang="en-US" sz="1200">
                <a:solidFill>
                  <a:srgbClr val="003399"/>
                </a:solidFill>
              </a:rPr>
              <a:pPr>
                <a:defRPr/>
              </a:pPr>
              <a:t>102</a:t>
            </a:fld>
            <a:endParaRPr lang="en-US" sz="1200">
              <a:solidFill>
                <a:srgbClr val="003399"/>
              </a:solidFill>
            </a:endParaRPr>
          </a:p>
        </p:txBody>
      </p:sp>
      <p:sp>
        <p:nvSpPr>
          <p:cNvPr id="41993" name="Rectangle 24"/>
          <p:cNvSpPr>
            <a:spLocks noGrp="1" noChangeArrowheads="1"/>
          </p:cNvSpPr>
          <p:nvPr>
            <p:ph type="title"/>
          </p:nvPr>
        </p:nvSpPr>
        <p:spPr/>
        <p:txBody>
          <a:bodyPr/>
          <a:lstStyle/>
          <a:p>
            <a:r>
              <a:rPr lang="en-US" smtClean="0"/>
              <a:t>2. </a:t>
            </a:r>
            <a:r>
              <a:rPr lang="en-GB" smtClean="0"/>
              <a:t>Review of Probability Theory: Random Variables (1)</a:t>
            </a:r>
            <a:endParaRPr lang="en-US" smtClean="0"/>
          </a:p>
        </p:txBody>
      </p:sp>
      <p:sp>
        <p:nvSpPr>
          <p:cNvPr id="41994" name="Text Box 4"/>
          <p:cNvSpPr txBox="1">
            <a:spLocks noChangeArrowheads="1"/>
          </p:cNvSpPr>
          <p:nvPr/>
        </p:nvSpPr>
        <p:spPr bwMode="auto">
          <a:xfrm>
            <a:off x="381000" y="922338"/>
            <a:ext cx="8458200" cy="2241550"/>
          </a:xfrm>
          <a:prstGeom prst="rect">
            <a:avLst/>
          </a:prstGeom>
          <a:noFill/>
          <a:ln w="9525">
            <a:noFill/>
            <a:miter lim="800000"/>
            <a:headEnd/>
            <a:tailEnd/>
          </a:ln>
        </p:spPr>
        <p:txBody>
          <a:bodyPr>
            <a:spAutoFit/>
          </a:bodyPr>
          <a:lstStyle/>
          <a:p>
            <a:pPr>
              <a:spcBef>
                <a:spcPct val="5000"/>
              </a:spcBef>
              <a:buFont typeface="Wingdings" pitchFamily="2" charset="2"/>
              <a:buChar char="q"/>
            </a:pPr>
            <a:r>
              <a:rPr lang="en-US"/>
              <a:t> Let (</a:t>
            </a:r>
            <a:r>
              <a:rPr lang="en-US">
                <a:sym typeface="Symbol" pitchFamily="18" charset="2"/>
              </a:rPr>
              <a:t>, </a:t>
            </a:r>
            <a:r>
              <a:rPr lang="en-US" i="1">
                <a:sym typeface="Symbol" pitchFamily="18" charset="2"/>
              </a:rPr>
              <a:t>F</a:t>
            </a:r>
            <a:r>
              <a:rPr lang="en-US">
                <a:sym typeface="Symbol" pitchFamily="18" charset="2"/>
              </a:rPr>
              <a:t>, </a:t>
            </a:r>
            <a:r>
              <a:rPr lang="en-US" i="1">
                <a:sym typeface="Symbol" pitchFamily="18" charset="2"/>
              </a:rPr>
              <a:t>P</a:t>
            </a:r>
            <a:r>
              <a:rPr lang="en-US">
                <a:sym typeface="Symbol" pitchFamily="18" charset="2"/>
              </a:rPr>
              <a:t>)  be a probability model for an experiment, and </a:t>
            </a:r>
            <a:r>
              <a:rPr lang="en-US" i="1">
                <a:sym typeface="Symbol" pitchFamily="18" charset="2"/>
              </a:rPr>
              <a:t>X</a:t>
            </a:r>
            <a:r>
              <a:rPr lang="en-US">
                <a:sym typeface="Symbol" pitchFamily="18" charset="2"/>
              </a:rPr>
              <a:t> a function that maps every  </a:t>
            </a:r>
            <a:r>
              <a:rPr lang="en-US" i="1">
                <a:sym typeface="Symbol" pitchFamily="18" charset="2"/>
              </a:rPr>
              <a:t> </a:t>
            </a:r>
            <a:r>
              <a:rPr lang="en-US">
                <a:sym typeface="Symbol" pitchFamily="18" charset="2"/>
              </a:rPr>
              <a:t>    to a unique point  </a:t>
            </a:r>
            <a:r>
              <a:rPr lang="en-US" i="1">
                <a:sym typeface="Symbol" pitchFamily="18" charset="2"/>
              </a:rPr>
              <a:t>x</a:t>
            </a:r>
            <a:r>
              <a:rPr lang="en-US">
                <a:sym typeface="Symbol" pitchFamily="18" charset="2"/>
              </a:rPr>
              <a:t>  </a:t>
            </a:r>
            <a:r>
              <a:rPr lang="en-US" i="1">
                <a:sym typeface="Symbol" pitchFamily="18" charset="2"/>
              </a:rPr>
              <a:t>R,</a:t>
            </a:r>
            <a:r>
              <a:rPr lang="en-US">
                <a:sym typeface="Symbol" pitchFamily="18" charset="2"/>
              </a:rPr>
              <a:t> the set of real numbers. Since the outcome </a:t>
            </a:r>
            <a:r>
              <a:rPr lang="en-US" i="1">
                <a:sym typeface="Symbol" pitchFamily="18" charset="2"/>
              </a:rPr>
              <a:t> </a:t>
            </a:r>
            <a:r>
              <a:rPr lang="en-US">
                <a:sym typeface="Symbol" pitchFamily="18" charset="2"/>
              </a:rPr>
              <a:t> is not certain, so is the value </a:t>
            </a:r>
            <a:r>
              <a:rPr lang="en-US" i="1">
                <a:sym typeface="Symbol" pitchFamily="18" charset="2"/>
              </a:rPr>
              <a:t>X</a:t>
            </a:r>
            <a:r>
              <a:rPr lang="en-US">
                <a:sym typeface="Symbol" pitchFamily="18" charset="2"/>
              </a:rPr>
              <a:t>(</a:t>
            </a:r>
            <a:r>
              <a:rPr lang="en-US" i="1">
                <a:sym typeface="Symbol" pitchFamily="18" charset="2"/>
              </a:rPr>
              <a:t></a:t>
            </a:r>
            <a:r>
              <a:rPr lang="en-US">
                <a:sym typeface="Symbol" pitchFamily="18" charset="2"/>
              </a:rPr>
              <a:t> ) = </a:t>
            </a:r>
            <a:r>
              <a:rPr lang="en-US" i="1">
                <a:sym typeface="Symbol" pitchFamily="18" charset="2"/>
              </a:rPr>
              <a:t>x.</a:t>
            </a:r>
            <a:r>
              <a:rPr lang="en-US">
                <a:sym typeface="Symbol" pitchFamily="18" charset="2"/>
              </a:rPr>
              <a:t> Thus if </a:t>
            </a:r>
            <a:r>
              <a:rPr lang="en-US" i="1">
                <a:sym typeface="Symbol" pitchFamily="18" charset="2"/>
              </a:rPr>
              <a:t>B </a:t>
            </a:r>
            <a:r>
              <a:rPr lang="en-US">
                <a:sym typeface="Symbol" pitchFamily="18" charset="2"/>
              </a:rPr>
              <a:t>is some subset of </a:t>
            </a:r>
            <a:r>
              <a:rPr lang="en-US" i="1">
                <a:sym typeface="Symbol" pitchFamily="18" charset="2"/>
              </a:rPr>
              <a:t>R</a:t>
            </a:r>
            <a:r>
              <a:rPr lang="en-US">
                <a:sym typeface="Symbol" pitchFamily="18" charset="2"/>
              </a:rPr>
              <a:t>, we may want to determine the probability of  “</a:t>
            </a:r>
            <a:r>
              <a:rPr lang="en-US" i="1">
                <a:sym typeface="Symbol" pitchFamily="18" charset="2"/>
              </a:rPr>
              <a:t>X</a:t>
            </a:r>
            <a:r>
              <a:rPr lang="en-US">
                <a:sym typeface="Symbol" pitchFamily="18" charset="2"/>
              </a:rPr>
              <a:t>(</a:t>
            </a:r>
            <a:r>
              <a:rPr lang="en-US" i="1">
                <a:sym typeface="Symbol" pitchFamily="18" charset="2"/>
              </a:rPr>
              <a:t></a:t>
            </a:r>
            <a:r>
              <a:rPr lang="en-US">
                <a:sym typeface="Symbol" pitchFamily="18" charset="2"/>
              </a:rPr>
              <a:t> )  </a:t>
            </a:r>
            <a:r>
              <a:rPr lang="en-US" i="1">
                <a:sym typeface="Symbol" pitchFamily="18" charset="2"/>
              </a:rPr>
              <a:t>B</a:t>
            </a:r>
            <a:r>
              <a:rPr lang="en-US">
                <a:sym typeface="Symbol" pitchFamily="18" charset="2"/>
              </a:rPr>
              <a:t> ”. To determine this probability, we can look at the set  </a:t>
            </a:r>
            <a:r>
              <a:rPr lang="en-US" i="1">
                <a:sym typeface="Symbol" pitchFamily="18" charset="2"/>
              </a:rPr>
              <a:t>A </a:t>
            </a:r>
            <a:r>
              <a:rPr lang="en-US">
                <a:sym typeface="Symbol" pitchFamily="18" charset="2"/>
              </a:rPr>
              <a:t>= </a:t>
            </a:r>
            <a:r>
              <a:rPr lang="en-US" i="1">
                <a:sym typeface="Symbol" pitchFamily="18" charset="2"/>
              </a:rPr>
              <a:t>X</a:t>
            </a:r>
            <a:r>
              <a:rPr lang="en-US" baseline="30000">
                <a:sym typeface="Symbol" pitchFamily="18" charset="2"/>
              </a:rPr>
              <a:t>-1</a:t>
            </a:r>
            <a:r>
              <a:rPr lang="en-US">
                <a:sym typeface="Symbol" pitchFamily="18" charset="2"/>
              </a:rPr>
              <a:t>(</a:t>
            </a:r>
            <a:r>
              <a:rPr lang="en-US" i="1">
                <a:sym typeface="Symbol" pitchFamily="18" charset="2"/>
              </a:rPr>
              <a:t>B</a:t>
            </a:r>
            <a:r>
              <a:rPr lang="en-US">
                <a:sym typeface="Symbol" pitchFamily="18" charset="2"/>
              </a:rPr>
              <a:t>)   that contains </a:t>
            </a:r>
          </a:p>
          <a:p>
            <a:pPr>
              <a:spcBef>
                <a:spcPct val="5000"/>
              </a:spcBef>
            </a:pPr>
            <a:r>
              <a:rPr lang="en-US">
                <a:sym typeface="Symbol" pitchFamily="18" charset="2"/>
              </a:rPr>
              <a:t>all </a:t>
            </a:r>
            <a:r>
              <a:rPr lang="en-US" i="1">
                <a:sym typeface="Symbol" pitchFamily="18" charset="2"/>
              </a:rPr>
              <a:t> </a:t>
            </a:r>
            <a:r>
              <a:rPr lang="en-US">
                <a:sym typeface="Symbol" pitchFamily="18" charset="2"/>
              </a:rPr>
              <a:t>    that maps into </a:t>
            </a:r>
            <a:r>
              <a:rPr lang="en-US" i="1">
                <a:sym typeface="Symbol" pitchFamily="18" charset="2"/>
              </a:rPr>
              <a:t>B</a:t>
            </a:r>
            <a:r>
              <a:rPr lang="en-US">
                <a:sym typeface="Symbol" pitchFamily="18" charset="2"/>
              </a:rPr>
              <a:t>  under the function </a:t>
            </a:r>
            <a:r>
              <a:rPr lang="en-US" i="1">
                <a:sym typeface="Symbol" pitchFamily="18" charset="2"/>
              </a:rPr>
              <a:t>X</a:t>
            </a:r>
            <a:r>
              <a:rPr lang="en-US">
                <a:sym typeface="Symbol" pitchFamily="18" charset="2"/>
              </a:rPr>
              <a:t>. </a:t>
            </a:r>
            <a:endParaRPr lang="en-US"/>
          </a:p>
          <a:p>
            <a:endParaRPr lang="en-US"/>
          </a:p>
        </p:txBody>
      </p:sp>
      <p:grpSp>
        <p:nvGrpSpPr>
          <p:cNvPr id="41995" name="Group 5"/>
          <p:cNvGrpSpPr>
            <a:grpSpLocks/>
          </p:cNvGrpSpPr>
          <p:nvPr/>
        </p:nvGrpSpPr>
        <p:grpSpPr bwMode="auto">
          <a:xfrm>
            <a:off x="3124200" y="3048000"/>
            <a:ext cx="2895600" cy="1447800"/>
            <a:chOff x="3126" y="3323"/>
            <a:chExt cx="1794" cy="854"/>
          </a:xfrm>
        </p:grpSpPr>
        <p:sp>
          <p:nvSpPr>
            <p:cNvPr id="41997" name="Line 6"/>
            <p:cNvSpPr>
              <a:spLocks noChangeShapeType="1"/>
            </p:cNvSpPr>
            <p:nvPr/>
          </p:nvSpPr>
          <p:spPr bwMode="auto">
            <a:xfrm>
              <a:off x="3126" y="4015"/>
              <a:ext cx="1613" cy="0"/>
            </a:xfrm>
            <a:prstGeom prst="line">
              <a:avLst/>
            </a:prstGeom>
            <a:noFill/>
            <a:ln w="9525">
              <a:solidFill>
                <a:schemeClr val="tx1"/>
              </a:solidFill>
              <a:round/>
              <a:headEnd/>
              <a:tailEnd type="triangle" w="med" len="med"/>
            </a:ln>
          </p:spPr>
          <p:txBody>
            <a:bodyPr wrap="none" anchor="ctr"/>
            <a:lstStyle/>
            <a:p>
              <a:endParaRPr lang="en-US"/>
            </a:p>
          </p:txBody>
        </p:sp>
        <p:sp>
          <p:nvSpPr>
            <p:cNvPr id="41998" name="Freeform 7"/>
            <p:cNvSpPr>
              <a:spLocks/>
            </p:cNvSpPr>
            <p:nvPr/>
          </p:nvSpPr>
          <p:spPr bwMode="auto">
            <a:xfrm>
              <a:off x="3449" y="3362"/>
              <a:ext cx="901" cy="442"/>
            </a:xfrm>
            <a:custGeom>
              <a:avLst/>
              <a:gdLst>
                <a:gd name="T0" fmla="*/ 88 w 901"/>
                <a:gd name="T1" fmla="*/ 280 h 442"/>
                <a:gd name="T2" fmla="*/ 18 w 901"/>
                <a:gd name="T3" fmla="*/ 127 h 442"/>
                <a:gd name="T4" fmla="*/ 197 w 901"/>
                <a:gd name="T5" fmla="*/ 31 h 442"/>
                <a:gd name="T6" fmla="*/ 575 w 901"/>
                <a:gd name="T7" fmla="*/ 24 h 442"/>
                <a:gd name="T8" fmla="*/ 773 w 901"/>
                <a:gd name="T9" fmla="*/ 178 h 442"/>
                <a:gd name="T10" fmla="*/ 882 w 901"/>
                <a:gd name="T11" fmla="*/ 370 h 442"/>
                <a:gd name="T12" fmla="*/ 658 w 901"/>
                <a:gd name="T13" fmla="*/ 440 h 442"/>
                <a:gd name="T14" fmla="*/ 402 w 901"/>
                <a:gd name="T15" fmla="*/ 383 h 442"/>
                <a:gd name="T16" fmla="*/ 171 w 901"/>
                <a:gd name="T17" fmla="*/ 344 h 442"/>
                <a:gd name="T18" fmla="*/ 88 w 901"/>
                <a:gd name="T19" fmla="*/ 280 h 44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01"/>
                <a:gd name="T31" fmla="*/ 0 h 442"/>
                <a:gd name="T32" fmla="*/ 901 w 901"/>
                <a:gd name="T33" fmla="*/ 442 h 44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01" h="442">
                  <a:moveTo>
                    <a:pt x="88" y="280"/>
                  </a:moveTo>
                  <a:cubicBezTo>
                    <a:pt x="63" y="244"/>
                    <a:pt x="0" y="169"/>
                    <a:pt x="18" y="127"/>
                  </a:cubicBezTo>
                  <a:cubicBezTo>
                    <a:pt x="36" y="85"/>
                    <a:pt x="104" y="48"/>
                    <a:pt x="197" y="31"/>
                  </a:cubicBezTo>
                  <a:cubicBezTo>
                    <a:pt x="290" y="14"/>
                    <a:pt x="479" y="0"/>
                    <a:pt x="575" y="24"/>
                  </a:cubicBezTo>
                  <a:cubicBezTo>
                    <a:pt x="671" y="48"/>
                    <a:pt x="722" y="120"/>
                    <a:pt x="773" y="178"/>
                  </a:cubicBezTo>
                  <a:cubicBezTo>
                    <a:pt x="824" y="236"/>
                    <a:pt x="901" y="326"/>
                    <a:pt x="882" y="370"/>
                  </a:cubicBezTo>
                  <a:cubicBezTo>
                    <a:pt x="863" y="414"/>
                    <a:pt x="738" y="438"/>
                    <a:pt x="658" y="440"/>
                  </a:cubicBezTo>
                  <a:cubicBezTo>
                    <a:pt x="578" y="442"/>
                    <a:pt x="483" y="399"/>
                    <a:pt x="402" y="383"/>
                  </a:cubicBezTo>
                  <a:cubicBezTo>
                    <a:pt x="321" y="367"/>
                    <a:pt x="224" y="361"/>
                    <a:pt x="171" y="344"/>
                  </a:cubicBezTo>
                  <a:cubicBezTo>
                    <a:pt x="118" y="327"/>
                    <a:pt x="113" y="316"/>
                    <a:pt x="88" y="280"/>
                  </a:cubicBezTo>
                  <a:close/>
                </a:path>
              </a:pathLst>
            </a:custGeom>
            <a:noFill/>
            <a:ln w="9525" cap="flat" cmpd="sng">
              <a:solidFill>
                <a:schemeClr val="tx1"/>
              </a:solidFill>
              <a:prstDash val="solid"/>
              <a:round/>
              <a:headEnd/>
              <a:tailEnd/>
            </a:ln>
          </p:spPr>
          <p:txBody>
            <a:bodyPr wrap="none" anchor="ctr"/>
            <a:lstStyle/>
            <a:p>
              <a:endParaRPr lang="en-US"/>
            </a:p>
          </p:txBody>
        </p:sp>
        <p:graphicFrame>
          <p:nvGraphicFramePr>
            <p:cNvPr id="41987" name="Object 8"/>
            <p:cNvGraphicFramePr>
              <a:graphicFrameLocks noChangeAspect="1"/>
            </p:cNvGraphicFramePr>
            <p:nvPr/>
          </p:nvGraphicFramePr>
          <p:xfrm>
            <a:off x="4219" y="3323"/>
            <a:ext cx="161" cy="161"/>
          </p:xfrm>
          <a:graphic>
            <a:graphicData uri="http://schemas.openxmlformats.org/presentationml/2006/ole">
              <p:oleObj spid="_x0000_s41987" name="Equation" r:id="rId3" imgW="164880" imgH="164880" progId="">
                <p:embed/>
              </p:oleObj>
            </a:graphicData>
          </a:graphic>
        </p:graphicFrame>
        <p:graphicFrame>
          <p:nvGraphicFramePr>
            <p:cNvPr id="41988" name="Object 9"/>
            <p:cNvGraphicFramePr>
              <a:graphicFrameLocks noChangeAspect="1"/>
            </p:cNvGraphicFramePr>
            <p:nvPr/>
          </p:nvGraphicFramePr>
          <p:xfrm>
            <a:off x="3964" y="3498"/>
            <a:ext cx="130" cy="198"/>
          </p:xfrm>
          <a:graphic>
            <a:graphicData uri="http://schemas.openxmlformats.org/presentationml/2006/ole">
              <p:oleObj spid="_x0000_s41988" name="Equation" r:id="rId4" imgW="126720" imgH="203040" progId="">
                <p:embed/>
              </p:oleObj>
            </a:graphicData>
          </a:graphic>
        </p:graphicFrame>
        <p:graphicFrame>
          <p:nvGraphicFramePr>
            <p:cNvPr id="41989" name="Object 10"/>
            <p:cNvGraphicFramePr>
              <a:graphicFrameLocks noChangeAspect="1"/>
            </p:cNvGraphicFramePr>
            <p:nvPr/>
          </p:nvGraphicFramePr>
          <p:xfrm>
            <a:off x="4748" y="3924"/>
            <a:ext cx="172" cy="172"/>
          </p:xfrm>
          <a:graphic>
            <a:graphicData uri="http://schemas.openxmlformats.org/presentationml/2006/ole">
              <p:oleObj spid="_x0000_s41989" name="Equation" r:id="rId5" imgW="152280" imgH="152280" progId="">
                <p:embed/>
              </p:oleObj>
            </a:graphicData>
          </a:graphic>
        </p:graphicFrame>
        <p:cxnSp>
          <p:nvCxnSpPr>
            <p:cNvPr id="41999" name="AutoShape 11"/>
            <p:cNvCxnSpPr>
              <a:cxnSpLocks noChangeShapeType="1"/>
            </p:cNvCxnSpPr>
            <p:nvPr/>
          </p:nvCxnSpPr>
          <p:spPr bwMode="auto">
            <a:xfrm rot="10800000" flipV="1">
              <a:off x="3635" y="3597"/>
              <a:ext cx="329" cy="409"/>
            </a:xfrm>
            <a:prstGeom prst="curvedConnector2">
              <a:avLst/>
            </a:prstGeom>
            <a:noFill/>
            <a:ln w="9525">
              <a:solidFill>
                <a:schemeClr val="tx1"/>
              </a:solidFill>
              <a:round/>
              <a:headEnd/>
              <a:tailEnd type="triangle" w="med" len="med"/>
            </a:ln>
          </p:spPr>
        </p:cxnSp>
        <p:graphicFrame>
          <p:nvGraphicFramePr>
            <p:cNvPr id="41990" name="Object 12"/>
            <p:cNvGraphicFramePr>
              <a:graphicFrameLocks noChangeAspect="1"/>
            </p:cNvGraphicFramePr>
            <p:nvPr/>
          </p:nvGraphicFramePr>
          <p:xfrm>
            <a:off x="3243" y="3754"/>
            <a:ext cx="359" cy="179"/>
          </p:xfrm>
          <a:graphic>
            <a:graphicData uri="http://schemas.openxmlformats.org/presentationml/2006/ole">
              <p:oleObj spid="_x0000_s41990" name="Equation" r:id="rId6" imgW="368280" imgH="203040" progId="">
                <p:embed/>
              </p:oleObj>
            </a:graphicData>
          </a:graphic>
        </p:graphicFrame>
        <p:graphicFrame>
          <p:nvGraphicFramePr>
            <p:cNvPr id="41991" name="Object 13"/>
            <p:cNvGraphicFramePr>
              <a:graphicFrameLocks noChangeAspect="1"/>
            </p:cNvGraphicFramePr>
            <p:nvPr/>
          </p:nvGraphicFramePr>
          <p:xfrm>
            <a:off x="3565" y="4032"/>
            <a:ext cx="130" cy="145"/>
          </p:xfrm>
          <a:graphic>
            <a:graphicData uri="http://schemas.openxmlformats.org/presentationml/2006/ole">
              <p:oleObj spid="_x0000_s41991" name="Equation" r:id="rId7" imgW="126720" imgH="139680" progId="">
                <p:embed/>
              </p:oleObj>
            </a:graphicData>
          </a:graphic>
        </p:graphicFrame>
        <p:sp>
          <p:nvSpPr>
            <p:cNvPr id="42000" name="Text Box 14"/>
            <p:cNvSpPr txBox="1">
              <a:spLocks noChangeArrowheads="1"/>
            </p:cNvSpPr>
            <p:nvPr/>
          </p:nvSpPr>
          <p:spPr bwMode="auto">
            <a:xfrm>
              <a:off x="4091" y="3594"/>
              <a:ext cx="166" cy="179"/>
            </a:xfrm>
            <a:prstGeom prst="rect">
              <a:avLst/>
            </a:prstGeom>
            <a:noFill/>
            <a:ln w="9525">
              <a:noFill/>
              <a:miter lim="800000"/>
              <a:headEnd/>
              <a:tailEnd/>
            </a:ln>
          </p:spPr>
          <p:txBody>
            <a:bodyPr anchor="ctr">
              <a:spAutoFit/>
            </a:bodyPr>
            <a:lstStyle/>
            <a:p>
              <a:pPr algn="ctr">
                <a:spcBef>
                  <a:spcPct val="50000"/>
                </a:spcBef>
              </a:pPr>
              <a:r>
                <a:rPr lang="en-US" sz="1400">
                  <a:latin typeface="Times New Roman" pitchFamily="18" charset="0"/>
                </a:rPr>
                <a:t>A</a:t>
              </a:r>
              <a:endParaRPr lang="en-US" sz="2400">
                <a:latin typeface="Times New Roman" pitchFamily="18" charset="0"/>
              </a:endParaRPr>
            </a:p>
          </p:txBody>
        </p:sp>
        <p:sp>
          <p:nvSpPr>
            <p:cNvPr id="42001" name="Text Box 15"/>
            <p:cNvSpPr txBox="1">
              <a:spLocks noChangeArrowheads="1"/>
            </p:cNvSpPr>
            <p:nvPr/>
          </p:nvSpPr>
          <p:spPr bwMode="auto">
            <a:xfrm>
              <a:off x="4151" y="3991"/>
              <a:ext cx="294" cy="179"/>
            </a:xfrm>
            <a:prstGeom prst="rect">
              <a:avLst/>
            </a:prstGeom>
            <a:noFill/>
            <a:ln w="9525">
              <a:noFill/>
              <a:miter lim="800000"/>
              <a:headEnd/>
              <a:tailEnd/>
            </a:ln>
          </p:spPr>
          <p:txBody>
            <a:bodyPr anchor="ctr">
              <a:spAutoFit/>
            </a:bodyPr>
            <a:lstStyle/>
            <a:p>
              <a:pPr algn="ctr">
                <a:spcBef>
                  <a:spcPct val="50000"/>
                </a:spcBef>
              </a:pPr>
              <a:r>
                <a:rPr lang="en-US" sz="1400">
                  <a:latin typeface="Times New Roman" pitchFamily="18" charset="0"/>
                </a:rPr>
                <a:t>B</a:t>
              </a:r>
              <a:endParaRPr lang="en-US" sz="2400">
                <a:latin typeface="Times New Roman" pitchFamily="18" charset="0"/>
              </a:endParaRPr>
            </a:p>
          </p:txBody>
        </p:sp>
        <p:sp>
          <p:nvSpPr>
            <p:cNvPr id="42002" name="Oval 16"/>
            <p:cNvSpPr>
              <a:spLocks noChangeArrowheads="1"/>
            </p:cNvSpPr>
            <p:nvPr/>
          </p:nvSpPr>
          <p:spPr bwMode="auto">
            <a:xfrm>
              <a:off x="4095" y="3610"/>
              <a:ext cx="147" cy="148"/>
            </a:xfrm>
            <a:prstGeom prst="ellipse">
              <a:avLst/>
            </a:prstGeom>
            <a:noFill/>
            <a:ln w="9525">
              <a:solidFill>
                <a:schemeClr val="tx1"/>
              </a:solidFill>
              <a:round/>
              <a:headEnd/>
              <a:tailEnd/>
            </a:ln>
          </p:spPr>
          <p:txBody>
            <a:bodyPr wrap="none" anchor="ctr"/>
            <a:lstStyle/>
            <a:p>
              <a:endParaRPr lang="en-US"/>
            </a:p>
          </p:txBody>
        </p:sp>
        <p:sp>
          <p:nvSpPr>
            <p:cNvPr id="42003" name="Line 17"/>
            <p:cNvSpPr>
              <a:spLocks noChangeShapeType="1"/>
            </p:cNvSpPr>
            <p:nvPr/>
          </p:nvSpPr>
          <p:spPr bwMode="auto">
            <a:xfrm>
              <a:off x="3980" y="4010"/>
              <a:ext cx="0" cy="121"/>
            </a:xfrm>
            <a:prstGeom prst="line">
              <a:avLst/>
            </a:prstGeom>
            <a:noFill/>
            <a:ln w="9525">
              <a:solidFill>
                <a:schemeClr val="tx1"/>
              </a:solidFill>
              <a:round/>
              <a:headEnd/>
              <a:tailEnd/>
            </a:ln>
          </p:spPr>
          <p:txBody>
            <a:bodyPr wrap="none" anchor="ctr"/>
            <a:lstStyle/>
            <a:p>
              <a:endParaRPr lang="en-US"/>
            </a:p>
          </p:txBody>
        </p:sp>
        <p:sp>
          <p:nvSpPr>
            <p:cNvPr id="42004" name="Line 18"/>
            <p:cNvSpPr>
              <a:spLocks noChangeShapeType="1"/>
            </p:cNvSpPr>
            <p:nvPr/>
          </p:nvSpPr>
          <p:spPr bwMode="auto">
            <a:xfrm>
              <a:off x="4589" y="4010"/>
              <a:ext cx="0" cy="121"/>
            </a:xfrm>
            <a:prstGeom prst="line">
              <a:avLst/>
            </a:prstGeom>
            <a:noFill/>
            <a:ln w="9525">
              <a:solidFill>
                <a:schemeClr val="tx1"/>
              </a:solidFill>
              <a:round/>
              <a:headEnd/>
              <a:tailEnd/>
            </a:ln>
          </p:spPr>
          <p:txBody>
            <a:bodyPr wrap="none" anchor="ctr"/>
            <a:lstStyle/>
            <a:p>
              <a:endParaRPr lang="en-US"/>
            </a:p>
          </p:txBody>
        </p:sp>
        <p:sp>
          <p:nvSpPr>
            <p:cNvPr id="42005" name="Line 19"/>
            <p:cNvSpPr>
              <a:spLocks noChangeShapeType="1"/>
            </p:cNvSpPr>
            <p:nvPr/>
          </p:nvSpPr>
          <p:spPr bwMode="auto">
            <a:xfrm>
              <a:off x="4364" y="4069"/>
              <a:ext cx="231" cy="0"/>
            </a:xfrm>
            <a:prstGeom prst="line">
              <a:avLst/>
            </a:prstGeom>
            <a:noFill/>
            <a:ln w="9525">
              <a:solidFill>
                <a:schemeClr val="tx1"/>
              </a:solidFill>
              <a:round/>
              <a:headEnd/>
              <a:tailEnd type="triangle" w="med" len="med"/>
            </a:ln>
          </p:spPr>
          <p:txBody>
            <a:bodyPr wrap="none" anchor="ctr"/>
            <a:lstStyle/>
            <a:p>
              <a:endParaRPr lang="en-US"/>
            </a:p>
          </p:txBody>
        </p:sp>
        <p:sp>
          <p:nvSpPr>
            <p:cNvPr id="42006" name="Line 20"/>
            <p:cNvSpPr>
              <a:spLocks noChangeShapeType="1"/>
            </p:cNvSpPr>
            <p:nvPr/>
          </p:nvSpPr>
          <p:spPr bwMode="auto">
            <a:xfrm flipH="1">
              <a:off x="3988" y="4076"/>
              <a:ext cx="231" cy="0"/>
            </a:xfrm>
            <a:prstGeom prst="line">
              <a:avLst/>
            </a:prstGeom>
            <a:noFill/>
            <a:ln w="9525">
              <a:solidFill>
                <a:schemeClr val="tx1"/>
              </a:solidFill>
              <a:round/>
              <a:headEnd/>
              <a:tailEnd type="triangle" w="med" len="med"/>
            </a:ln>
          </p:spPr>
          <p:txBody>
            <a:bodyPr wrap="none" anchor="ctr"/>
            <a:lstStyle/>
            <a:p>
              <a:endParaRPr lang="en-US"/>
            </a:p>
          </p:txBody>
        </p:sp>
        <p:cxnSp>
          <p:nvCxnSpPr>
            <p:cNvPr id="42007" name="AutoShape 21"/>
            <p:cNvCxnSpPr>
              <a:cxnSpLocks noChangeShapeType="1"/>
            </p:cNvCxnSpPr>
            <p:nvPr/>
          </p:nvCxnSpPr>
          <p:spPr bwMode="auto">
            <a:xfrm rot="16200000" flipH="1">
              <a:off x="4080" y="3840"/>
              <a:ext cx="249" cy="78"/>
            </a:xfrm>
            <a:prstGeom prst="curvedConnector3">
              <a:avLst>
                <a:gd name="adj1" fmla="val 54218"/>
              </a:avLst>
            </a:prstGeom>
            <a:noFill/>
            <a:ln w="9525">
              <a:solidFill>
                <a:schemeClr val="tx1"/>
              </a:solidFill>
              <a:round/>
              <a:headEnd/>
              <a:tailEnd type="triangle" w="med" len="med"/>
            </a:ln>
          </p:spPr>
        </p:cxnSp>
      </p:grpSp>
      <p:sp>
        <p:nvSpPr>
          <p:cNvPr id="41996" name="Text Box 22"/>
          <p:cNvSpPr txBox="1">
            <a:spLocks noChangeArrowheads="1"/>
          </p:cNvSpPr>
          <p:nvPr/>
        </p:nvSpPr>
        <p:spPr bwMode="auto">
          <a:xfrm>
            <a:off x="381000" y="4708525"/>
            <a:ext cx="8305800" cy="701675"/>
          </a:xfrm>
          <a:prstGeom prst="rect">
            <a:avLst/>
          </a:prstGeom>
          <a:noFill/>
          <a:ln w="9525">
            <a:noFill/>
            <a:miter lim="800000"/>
            <a:headEnd/>
            <a:tailEnd/>
          </a:ln>
        </p:spPr>
        <p:txBody>
          <a:bodyPr>
            <a:spAutoFit/>
          </a:bodyPr>
          <a:lstStyle/>
          <a:p>
            <a:r>
              <a:rPr lang="en-US"/>
              <a:t>Obviously, if the set  </a:t>
            </a:r>
            <a:r>
              <a:rPr lang="en-US" i="1">
                <a:sym typeface="Symbol" pitchFamily="18" charset="2"/>
              </a:rPr>
              <a:t>A </a:t>
            </a:r>
            <a:r>
              <a:rPr lang="en-US">
                <a:sym typeface="Symbol" pitchFamily="18" charset="2"/>
              </a:rPr>
              <a:t>= </a:t>
            </a:r>
            <a:r>
              <a:rPr lang="en-US" i="1">
                <a:sym typeface="Symbol" pitchFamily="18" charset="2"/>
              </a:rPr>
              <a:t>X</a:t>
            </a:r>
            <a:r>
              <a:rPr lang="en-US" baseline="30000">
                <a:sym typeface="Symbol" pitchFamily="18" charset="2"/>
              </a:rPr>
              <a:t>-1</a:t>
            </a:r>
            <a:r>
              <a:rPr lang="en-US">
                <a:sym typeface="Symbol" pitchFamily="18" charset="2"/>
              </a:rPr>
              <a:t>(</a:t>
            </a:r>
            <a:r>
              <a:rPr lang="en-US" i="1">
                <a:sym typeface="Symbol" pitchFamily="18" charset="2"/>
              </a:rPr>
              <a:t>B</a:t>
            </a:r>
            <a:r>
              <a:rPr lang="en-US">
                <a:sym typeface="Symbol" pitchFamily="18" charset="2"/>
              </a:rPr>
              <a:t>)</a:t>
            </a:r>
            <a:r>
              <a:rPr lang="en-US"/>
              <a:t> also belongs to the associated field </a:t>
            </a:r>
            <a:r>
              <a:rPr lang="en-US" i="1"/>
              <a:t>F</a:t>
            </a:r>
            <a:r>
              <a:rPr lang="en-US"/>
              <a:t>, then it is an event and the probability of </a:t>
            </a:r>
            <a:r>
              <a:rPr lang="en-US" i="1"/>
              <a:t>A</a:t>
            </a:r>
            <a:r>
              <a:rPr lang="en-US"/>
              <a:t> is well defined; in that case we can say</a:t>
            </a:r>
          </a:p>
        </p:txBody>
      </p:sp>
      <p:graphicFrame>
        <p:nvGraphicFramePr>
          <p:cNvPr id="41986" name="Object 23"/>
          <p:cNvGraphicFramePr>
            <a:graphicFrameLocks noChangeAspect="1"/>
          </p:cNvGraphicFramePr>
          <p:nvPr>
            <p:ph idx="1"/>
          </p:nvPr>
        </p:nvGraphicFramePr>
        <p:xfrm>
          <a:off x="2057400" y="5562600"/>
          <a:ext cx="5410200" cy="401638"/>
        </p:xfrm>
        <a:graphic>
          <a:graphicData uri="http://schemas.openxmlformats.org/presentationml/2006/ole">
            <p:oleObj spid="_x0000_s41986" name="Equation" r:id="rId8" imgW="3073320" imgH="228600" progId="">
              <p:embed/>
            </p:oleObj>
          </a:graphicData>
        </a:graphic>
      </p:graphicFrame>
    </p:spTree>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3"/>
          <p:cNvSpPr>
            <a:spLocks noGrp="1"/>
          </p:cNvSpPr>
          <p:nvPr>
            <p:ph type="dt" sz="quarter" idx="10"/>
          </p:nvPr>
        </p:nvSpPr>
        <p:spPr/>
        <p:txBody>
          <a:bodyPr/>
          <a:lstStyle/>
          <a:p>
            <a:pPr>
              <a:defRPr/>
            </a:pPr>
            <a:r>
              <a:rPr lang="en-US"/>
              <a:t>		 </a:t>
            </a:r>
            <a:r>
              <a:rPr lang="en-US" sz="1200"/>
              <a:t> </a:t>
            </a:r>
            <a:fld id="{8DC59F93-7E46-4A7D-9F1C-89FFDAAF1824}" type="slidenum">
              <a:rPr lang="en-US" sz="1200">
                <a:solidFill>
                  <a:srgbClr val="003399"/>
                </a:solidFill>
              </a:rPr>
              <a:pPr>
                <a:defRPr/>
              </a:pPr>
              <a:t>103</a:t>
            </a:fld>
            <a:endParaRPr lang="en-US" sz="1200">
              <a:solidFill>
                <a:srgbClr val="003399"/>
              </a:solidFill>
            </a:endParaRPr>
          </a:p>
        </p:txBody>
      </p:sp>
      <p:sp>
        <p:nvSpPr>
          <p:cNvPr id="43012" name="Rectangle 6"/>
          <p:cNvSpPr>
            <a:spLocks noGrp="1" noChangeArrowheads="1"/>
          </p:cNvSpPr>
          <p:nvPr>
            <p:ph type="title"/>
          </p:nvPr>
        </p:nvSpPr>
        <p:spPr/>
        <p:txBody>
          <a:bodyPr/>
          <a:lstStyle/>
          <a:p>
            <a:r>
              <a:rPr lang="en-US" smtClean="0"/>
              <a:t>2. </a:t>
            </a:r>
            <a:r>
              <a:rPr lang="en-GB" smtClean="0"/>
              <a:t>Review of Probability Theory: R. V (2)</a:t>
            </a:r>
            <a:endParaRPr lang="en-US" smtClean="0"/>
          </a:p>
        </p:txBody>
      </p:sp>
      <p:sp>
        <p:nvSpPr>
          <p:cNvPr id="43013" name="Text Box 4"/>
          <p:cNvSpPr txBox="1">
            <a:spLocks noChangeArrowheads="1"/>
          </p:cNvSpPr>
          <p:nvPr/>
        </p:nvSpPr>
        <p:spPr bwMode="auto">
          <a:xfrm>
            <a:off x="441325" y="898525"/>
            <a:ext cx="8278813" cy="5110163"/>
          </a:xfrm>
          <a:prstGeom prst="rect">
            <a:avLst/>
          </a:prstGeom>
          <a:noFill/>
          <a:ln w="9525">
            <a:noFill/>
            <a:miter lim="800000"/>
            <a:headEnd/>
            <a:tailEnd/>
          </a:ln>
        </p:spPr>
        <p:txBody>
          <a:bodyPr wrap="none">
            <a:spAutoFit/>
          </a:bodyPr>
          <a:lstStyle/>
          <a:p>
            <a:pPr>
              <a:spcBef>
                <a:spcPct val="5000"/>
              </a:spcBef>
            </a:pPr>
            <a:r>
              <a:rPr lang="en-US"/>
              <a:t>However, </a:t>
            </a:r>
            <a:r>
              <a:rPr lang="en-US" i="1">
                <a:sym typeface="Symbol" pitchFamily="18" charset="2"/>
              </a:rPr>
              <a:t>X</a:t>
            </a:r>
            <a:r>
              <a:rPr lang="en-US" baseline="30000">
                <a:sym typeface="Symbol" pitchFamily="18" charset="2"/>
              </a:rPr>
              <a:t>-1</a:t>
            </a:r>
            <a:r>
              <a:rPr lang="en-US">
                <a:sym typeface="Symbol" pitchFamily="18" charset="2"/>
              </a:rPr>
              <a:t>(</a:t>
            </a:r>
            <a:r>
              <a:rPr lang="en-US" i="1">
                <a:sym typeface="Symbol" pitchFamily="18" charset="2"/>
              </a:rPr>
              <a:t>B</a:t>
            </a:r>
            <a:r>
              <a:rPr lang="en-US">
                <a:sym typeface="Symbol" pitchFamily="18" charset="2"/>
              </a:rPr>
              <a:t>)</a:t>
            </a:r>
            <a:r>
              <a:rPr lang="en-US"/>
              <a:t> may not always belong to </a:t>
            </a:r>
            <a:r>
              <a:rPr lang="en-US" i="1"/>
              <a:t>F</a:t>
            </a:r>
            <a:r>
              <a:rPr lang="en-US"/>
              <a:t> for all </a:t>
            </a:r>
            <a:r>
              <a:rPr lang="en-US" i="1"/>
              <a:t>B</a:t>
            </a:r>
            <a:r>
              <a:rPr lang="en-US"/>
              <a:t>, thus creating </a:t>
            </a:r>
          </a:p>
          <a:p>
            <a:pPr>
              <a:spcBef>
                <a:spcPct val="5000"/>
              </a:spcBef>
            </a:pPr>
            <a:r>
              <a:rPr lang="en-US"/>
              <a:t>difficulties. The notion of </a:t>
            </a:r>
            <a:r>
              <a:rPr lang="en-US" b="1"/>
              <a:t>random variable</a:t>
            </a:r>
            <a:r>
              <a:rPr lang="en-US"/>
              <a:t> (r.v) makes sure that the inverse</a:t>
            </a:r>
          </a:p>
          <a:p>
            <a:pPr>
              <a:spcBef>
                <a:spcPct val="5000"/>
              </a:spcBef>
            </a:pPr>
            <a:r>
              <a:rPr lang="en-US"/>
              <a:t>mapping always results in an event so that we are able to determine the </a:t>
            </a:r>
          </a:p>
          <a:p>
            <a:pPr>
              <a:spcBef>
                <a:spcPct val="5000"/>
              </a:spcBef>
            </a:pPr>
            <a:r>
              <a:rPr lang="en-US"/>
              <a:t>probability for any </a:t>
            </a:r>
            <a:r>
              <a:rPr lang="en-US" i="1">
                <a:sym typeface="Symbol" pitchFamily="18" charset="2"/>
              </a:rPr>
              <a:t>B</a:t>
            </a:r>
            <a:r>
              <a:rPr lang="en-US">
                <a:sym typeface="Symbol" pitchFamily="18" charset="2"/>
              </a:rPr>
              <a:t>  </a:t>
            </a:r>
            <a:r>
              <a:rPr lang="en-US" i="1">
                <a:sym typeface="Symbol" pitchFamily="18" charset="2"/>
              </a:rPr>
              <a:t>R.</a:t>
            </a:r>
          </a:p>
          <a:p>
            <a:pPr>
              <a:spcBef>
                <a:spcPct val="5000"/>
              </a:spcBef>
            </a:pPr>
            <a:endParaRPr lang="en-US" i="1">
              <a:sym typeface="Symbol" pitchFamily="18" charset="2"/>
            </a:endParaRPr>
          </a:p>
          <a:p>
            <a:pPr>
              <a:spcBef>
                <a:spcPct val="5000"/>
              </a:spcBef>
              <a:buFont typeface="Wingdings" pitchFamily="2" charset="2"/>
              <a:buChar char="q"/>
            </a:pPr>
            <a:r>
              <a:rPr lang="en-US" b="1"/>
              <a:t> Random Variable (r.v)</a:t>
            </a:r>
            <a:r>
              <a:rPr lang="en-US"/>
              <a:t>:</a:t>
            </a:r>
            <a:r>
              <a:rPr lang="en-US" b="1"/>
              <a:t> </a:t>
            </a:r>
            <a:r>
              <a:rPr lang="en-US"/>
              <a:t>A finite single valued function </a:t>
            </a:r>
            <a:r>
              <a:rPr lang="en-US" i="1"/>
              <a:t>X</a:t>
            </a:r>
            <a:r>
              <a:rPr lang="en-US"/>
              <a:t>(.) that maps </a:t>
            </a:r>
          </a:p>
          <a:p>
            <a:pPr>
              <a:spcBef>
                <a:spcPct val="5000"/>
              </a:spcBef>
              <a:buFont typeface="Wingdings" pitchFamily="2" charset="2"/>
              <a:buNone/>
            </a:pPr>
            <a:r>
              <a:rPr lang="en-US"/>
              <a:t>the set of all experimental outcomes </a:t>
            </a:r>
            <a:r>
              <a:rPr lang="en-US">
                <a:sym typeface="Symbol" pitchFamily="18" charset="2"/>
              </a:rPr>
              <a:t></a:t>
            </a:r>
            <a:r>
              <a:rPr lang="en-US"/>
              <a:t> into the set of real numbers </a:t>
            </a:r>
            <a:r>
              <a:rPr lang="en-US" i="1"/>
              <a:t>R</a:t>
            </a:r>
            <a:r>
              <a:rPr lang="en-US"/>
              <a:t> is said </a:t>
            </a:r>
          </a:p>
          <a:p>
            <a:pPr>
              <a:spcBef>
                <a:spcPct val="5000"/>
              </a:spcBef>
              <a:buFont typeface="Wingdings" pitchFamily="2" charset="2"/>
              <a:buNone/>
            </a:pPr>
            <a:r>
              <a:rPr lang="en-US"/>
              <a:t>to be a r.v, if the set { </a:t>
            </a:r>
            <a:r>
              <a:rPr lang="en-US" i="1">
                <a:sym typeface="Symbol" pitchFamily="18" charset="2"/>
              </a:rPr>
              <a:t></a:t>
            </a:r>
            <a:r>
              <a:rPr lang="en-US"/>
              <a:t>  </a:t>
            </a:r>
            <a:r>
              <a:rPr lang="en-US">
                <a:sym typeface="Symbol" pitchFamily="18" charset="2"/>
              </a:rPr>
              <a:t>  </a:t>
            </a:r>
            <a:r>
              <a:rPr lang="en-US" i="1">
                <a:sym typeface="Symbol" pitchFamily="18" charset="2"/>
              </a:rPr>
              <a:t>X</a:t>
            </a:r>
            <a:r>
              <a:rPr lang="en-US">
                <a:sym typeface="Symbol" pitchFamily="18" charset="2"/>
              </a:rPr>
              <a:t>(</a:t>
            </a:r>
            <a:r>
              <a:rPr lang="en-US" i="1">
                <a:sym typeface="Symbol" pitchFamily="18" charset="2"/>
              </a:rPr>
              <a:t></a:t>
            </a:r>
            <a:r>
              <a:rPr lang="en-US">
                <a:sym typeface="Symbol" pitchFamily="18" charset="2"/>
              </a:rPr>
              <a:t>)  </a:t>
            </a:r>
            <a:r>
              <a:rPr lang="en-US">
                <a:latin typeface="Times New Roman" pitchFamily="18" charset="0"/>
                <a:cs typeface="Times New Roman" pitchFamily="18" charset="0"/>
                <a:sym typeface="Symbol" pitchFamily="18" charset="2"/>
              </a:rPr>
              <a:t>≤  </a:t>
            </a:r>
            <a:r>
              <a:rPr lang="en-US" i="1">
                <a:latin typeface="Times New Roman" pitchFamily="18" charset="0"/>
                <a:cs typeface="Times New Roman" pitchFamily="18" charset="0"/>
                <a:sym typeface="Symbol" pitchFamily="18" charset="2"/>
              </a:rPr>
              <a:t>x</a:t>
            </a:r>
            <a:r>
              <a:rPr lang="en-US">
                <a:latin typeface="Times New Roman" pitchFamily="18" charset="0"/>
                <a:cs typeface="Times New Roman" pitchFamily="18" charset="0"/>
                <a:sym typeface="Symbol" pitchFamily="18" charset="2"/>
              </a:rPr>
              <a:t> } </a:t>
            </a:r>
            <a:r>
              <a:rPr lang="en-US"/>
              <a:t>is an event  </a:t>
            </a:r>
            <a:r>
              <a:rPr lang="en-US">
                <a:sym typeface="Symbol" pitchFamily="18" charset="2"/>
              </a:rPr>
              <a:t> </a:t>
            </a:r>
            <a:r>
              <a:rPr lang="en-US" i="1">
                <a:sym typeface="Symbol" pitchFamily="18" charset="2"/>
              </a:rPr>
              <a:t>F</a:t>
            </a:r>
            <a:r>
              <a:rPr lang="en-US"/>
              <a:t> for every </a:t>
            </a:r>
            <a:r>
              <a:rPr lang="en-US" i="1"/>
              <a:t>x</a:t>
            </a:r>
            <a:r>
              <a:rPr lang="en-US"/>
              <a:t> in </a:t>
            </a:r>
            <a:r>
              <a:rPr lang="en-US" i="1"/>
              <a:t>R</a:t>
            </a:r>
            <a:r>
              <a:rPr lang="en-US"/>
              <a:t>. </a:t>
            </a:r>
          </a:p>
          <a:p>
            <a:pPr>
              <a:spcBef>
                <a:spcPct val="5000"/>
              </a:spcBef>
            </a:pPr>
            <a:endParaRPr lang="en-US" sz="1400"/>
          </a:p>
          <a:p>
            <a:pPr>
              <a:spcBef>
                <a:spcPct val="5000"/>
              </a:spcBef>
            </a:pPr>
            <a:r>
              <a:rPr lang="en-US"/>
              <a:t>Alternatively, </a:t>
            </a:r>
            <a:r>
              <a:rPr lang="en-US" i="1"/>
              <a:t>X</a:t>
            </a:r>
            <a:r>
              <a:rPr lang="en-US"/>
              <a:t> is said to be a r.v, if  </a:t>
            </a:r>
            <a:r>
              <a:rPr lang="en-US" i="1">
                <a:sym typeface="Symbol" pitchFamily="18" charset="2"/>
              </a:rPr>
              <a:t>X</a:t>
            </a:r>
            <a:r>
              <a:rPr lang="en-US" baseline="30000">
                <a:sym typeface="Symbol" pitchFamily="18" charset="2"/>
              </a:rPr>
              <a:t>-1</a:t>
            </a:r>
            <a:r>
              <a:rPr lang="en-US">
                <a:sym typeface="Symbol" pitchFamily="18" charset="2"/>
              </a:rPr>
              <a:t>(</a:t>
            </a:r>
            <a:r>
              <a:rPr lang="en-US" i="1">
                <a:sym typeface="Symbol" pitchFamily="18" charset="2"/>
              </a:rPr>
              <a:t>B</a:t>
            </a:r>
            <a:r>
              <a:rPr lang="en-US">
                <a:sym typeface="Symbol" pitchFamily="18" charset="2"/>
              </a:rPr>
              <a:t>)</a:t>
            </a:r>
            <a:r>
              <a:rPr lang="en-US"/>
              <a:t> </a:t>
            </a:r>
            <a:r>
              <a:rPr lang="en-US">
                <a:sym typeface="Symbol" pitchFamily="18" charset="2"/>
              </a:rPr>
              <a:t> </a:t>
            </a:r>
            <a:r>
              <a:rPr lang="en-US" i="1">
                <a:sym typeface="Symbol" pitchFamily="18" charset="2"/>
              </a:rPr>
              <a:t>F</a:t>
            </a:r>
            <a:r>
              <a:rPr lang="en-US"/>
              <a:t>  where </a:t>
            </a:r>
            <a:r>
              <a:rPr lang="en-US" i="1"/>
              <a:t>B</a:t>
            </a:r>
            <a:r>
              <a:rPr lang="en-US"/>
              <a:t> represents semi-</a:t>
            </a:r>
          </a:p>
          <a:p>
            <a:pPr>
              <a:spcBef>
                <a:spcPct val="5000"/>
              </a:spcBef>
            </a:pPr>
            <a:r>
              <a:rPr lang="en-US"/>
              <a:t>definite intervals of the form  {-</a:t>
            </a:r>
            <a:r>
              <a:rPr lang="en-US">
                <a:sym typeface="Symbol" pitchFamily="18" charset="2"/>
              </a:rPr>
              <a:t> &lt; </a:t>
            </a:r>
            <a:r>
              <a:rPr lang="en-US" i="1">
                <a:sym typeface="Symbol" pitchFamily="18" charset="2"/>
              </a:rPr>
              <a:t>x </a:t>
            </a:r>
            <a:r>
              <a:rPr lang="en-US">
                <a:sym typeface="Symbol" pitchFamily="18" charset="2"/>
              </a:rPr>
              <a:t>≤ a</a:t>
            </a:r>
            <a:r>
              <a:rPr lang="en-US"/>
              <a:t>} and all other sets that can be </a:t>
            </a:r>
          </a:p>
          <a:p>
            <a:pPr>
              <a:spcBef>
                <a:spcPct val="5000"/>
              </a:spcBef>
            </a:pPr>
            <a:r>
              <a:rPr lang="en-US"/>
              <a:t>constructed from these sets by performing the set operations of union, </a:t>
            </a:r>
          </a:p>
          <a:p>
            <a:pPr>
              <a:spcBef>
                <a:spcPct val="5000"/>
              </a:spcBef>
            </a:pPr>
            <a:r>
              <a:rPr lang="en-US"/>
              <a:t>intersection and negation any number of times. Thus if </a:t>
            </a:r>
            <a:r>
              <a:rPr lang="en-US" i="1"/>
              <a:t>X</a:t>
            </a:r>
            <a:r>
              <a:rPr lang="en-US"/>
              <a:t> is a r.v, then</a:t>
            </a:r>
          </a:p>
          <a:p>
            <a:pPr>
              <a:spcBef>
                <a:spcPct val="5000"/>
              </a:spcBef>
            </a:pPr>
            <a:endParaRPr lang="en-US"/>
          </a:p>
          <a:p>
            <a:pPr>
              <a:spcBef>
                <a:spcPct val="5000"/>
              </a:spcBef>
            </a:pPr>
            <a:endParaRPr lang="en-US"/>
          </a:p>
          <a:p>
            <a:pPr>
              <a:spcBef>
                <a:spcPct val="5000"/>
              </a:spcBef>
            </a:pPr>
            <a:r>
              <a:rPr lang="en-US"/>
              <a:t>is an event for every </a:t>
            </a:r>
            <a:r>
              <a:rPr lang="en-US" i="1"/>
              <a:t>x . </a:t>
            </a:r>
            <a:r>
              <a:rPr lang="en-US"/>
              <a:t>(see Example 4-2, p. 65, [4])</a:t>
            </a:r>
          </a:p>
        </p:txBody>
      </p:sp>
      <p:graphicFrame>
        <p:nvGraphicFramePr>
          <p:cNvPr id="43010" name="Object 5"/>
          <p:cNvGraphicFramePr>
            <a:graphicFrameLocks noChangeAspect="1"/>
          </p:cNvGraphicFramePr>
          <p:nvPr>
            <p:ph idx="1"/>
          </p:nvPr>
        </p:nvGraphicFramePr>
        <p:xfrm>
          <a:off x="3048000" y="5181600"/>
          <a:ext cx="2895600" cy="384175"/>
        </p:xfrm>
        <a:graphic>
          <a:graphicData uri="http://schemas.openxmlformats.org/presentationml/2006/ole">
            <p:oleObj spid="_x0000_s43010" name="Equation" r:id="rId3" imgW="1625400" imgH="215640" progId="">
              <p:embed/>
            </p:oleObj>
          </a:graphicData>
        </a:graphic>
      </p:graphicFrame>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Date Placeholder 4"/>
          <p:cNvSpPr>
            <a:spLocks noGrp="1"/>
          </p:cNvSpPr>
          <p:nvPr>
            <p:ph type="dt" sz="quarter" idx="10"/>
          </p:nvPr>
        </p:nvSpPr>
        <p:spPr/>
        <p:txBody>
          <a:bodyPr/>
          <a:lstStyle/>
          <a:p>
            <a:pPr>
              <a:defRPr/>
            </a:pPr>
            <a:r>
              <a:rPr lang="en-US"/>
              <a:t>		 </a:t>
            </a:r>
            <a:r>
              <a:rPr lang="en-US" sz="1200"/>
              <a:t> </a:t>
            </a:r>
            <a:fld id="{0ED2F862-E559-4171-A3E9-5308D200F80E}" type="slidenum">
              <a:rPr lang="en-US" sz="1200">
                <a:solidFill>
                  <a:srgbClr val="003399"/>
                </a:solidFill>
              </a:rPr>
              <a:pPr>
                <a:defRPr/>
              </a:pPr>
              <a:t>104</a:t>
            </a:fld>
            <a:endParaRPr lang="en-US" sz="1200">
              <a:solidFill>
                <a:srgbClr val="003399"/>
              </a:solidFill>
            </a:endParaRPr>
          </a:p>
        </p:txBody>
      </p:sp>
      <p:sp>
        <p:nvSpPr>
          <p:cNvPr id="44037" name="Rectangle 10"/>
          <p:cNvSpPr>
            <a:spLocks noGrp="1" noChangeArrowheads="1"/>
          </p:cNvSpPr>
          <p:nvPr>
            <p:ph type="title"/>
          </p:nvPr>
        </p:nvSpPr>
        <p:spPr/>
        <p:txBody>
          <a:bodyPr/>
          <a:lstStyle/>
          <a:p>
            <a:r>
              <a:rPr lang="en-US" smtClean="0"/>
              <a:t>2. </a:t>
            </a:r>
            <a:r>
              <a:rPr lang="en-GB" smtClean="0"/>
              <a:t>Review of Probability Theory: R. V (3)</a:t>
            </a:r>
            <a:endParaRPr lang="en-US" smtClean="0"/>
          </a:p>
        </p:txBody>
      </p:sp>
      <p:graphicFrame>
        <p:nvGraphicFramePr>
          <p:cNvPr id="44034" name="Object 6"/>
          <p:cNvGraphicFramePr>
            <a:graphicFrameLocks noChangeAspect="1"/>
          </p:cNvGraphicFramePr>
          <p:nvPr>
            <p:ph sz="half" idx="1"/>
          </p:nvPr>
        </p:nvGraphicFramePr>
        <p:xfrm>
          <a:off x="3073400" y="3276600"/>
          <a:ext cx="3098800" cy="692150"/>
        </p:xfrm>
        <a:graphic>
          <a:graphicData uri="http://schemas.openxmlformats.org/presentationml/2006/ole">
            <p:oleObj spid="_x0000_s44034" name="Equation" r:id="rId3" imgW="1930320" imgH="431640" progId="">
              <p:embed/>
            </p:oleObj>
          </a:graphicData>
        </a:graphic>
      </p:graphicFrame>
      <p:sp>
        <p:nvSpPr>
          <p:cNvPr id="44038" name="Text Box 4"/>
          <p:cNvSpPr txBox="1">
            <a:spLocks noChangeArrowheads="1"/>
          </p:cNvSpPr>
          <p:nvPr/>
        </p:nvSpPr>
        <p:spPr bwMode="auto">
          <a:xfrm>
            <a:off x="517525" y="822325"/>
            <a:ext cx="184150" cy="396875"/>
          </a:xfrm>
          <a:prstGeom prst="rect">
            <a:avLst/>
          </a:prstGeom>
          <a:noFill/>
          <a:ln w="9525">
            <a:noFill/>
            <a:miter lim="800000"/>
            <a:headEnd/>
            <a:tailEnd/>
          </a:ln>
        </p:spPr>
        <p:txBody>
          <a:bodyPr wrap="none">
            <a:spAutoFit/>
          </a:bodyPr>
          <a:lstStyle/>
          <a:p>
            <a:endParaRPr lang="en-US"/>
          </a:p>
        </p:txBody>
      </p:sp>
      <p:sp>
        <p:nvSpPr>
          <p:cNvPr id="44039" name="Text Box 5"/>
          <p:cNvSpPr txBox="1">
            <a:spLocks noChangeArrowheads="1"/>
          </p:cNvSpPr>
          <p:nvPr/>
        </p:nvSpPr>
        <p:spPr bwMode="auto">
          <a:xfrm>
            <a:off x="517525" y="871538"/>
            <a:ext cx="8169275" cy="3852862"/>
          </a:xfrm>
          <a:prstGeom prst="rect">
            <a:avLst/>
          </a:prstGeom>
          <a:noFill/>
          <a:ln w="9525">
            <a:noFill/>
            <a:miter lim="800000"/>
            <a:headEnd/>
            <a:tailEnd/>
          </a:ln>
        </p:spPr>
        <p:txBody>
          <a:bodyPr>
            <a:spAutoFit/>
          </a:bodyPr>
          <a:lstStyle/>
          <a:p>
            <a:pPr>
              <a:spcBef>
                <a:spcPct val="5000"/>
              </a:spcBef>
            </a:pPr>
            <a:r>
              <a:rPr lang="en-US"/>
              <a:t>What about  { </a:t>
            </a:r>
            <a:r>
              <a:rPr lang="en-US" i="1"/>
              <a:t>a</a:t>
            </a:r>
            <a:r>
              <a:rPr lang="en-US">
                <a:sym typeface="Symbol" pitchFamily="18" charset="2"/>
              </a:rPr>
              <a:t> &lt; </a:t>
            </a:r>
            <a:r>
              <a:rPr lang="en-US" i="1">
                <a:sym typeface="Symbol" pitchFamily="18" charset="2"/>
              </a:rPr>
              <a:t>X  </a:t>
            </a:r>
            <a:r>
              <a:rPr lang="en-US">
                <a:sym typeface="Symbol" pitchFamily="18" charset="2"/>
              </a:rPr>
              <a:t>≤  </a:t>
            </a:r>
            <a:r>
              <a:rPr lang="en-US" i="1">
                <a:sym typeface="Symbol" pitchFamily="18" charset="2"/>
              </a:rPr>
              <a:t>b</a:t>
            </a:r>
            <a:r>
              <a:rPr lang="en-US"/>
              <a:t> }, { </a:t>
            </a:r>
            <a:r>
              <a:rPr lang="en-US" i="1"/>
              <a:t>X</a:t>
            </a:r>
            <a:r>
              <a:rPr lang="en-US"/>
              <a:t> = </a:t>
            </a:r>
            <a:r>
              <a:rPr lang="en-US" i="1"/>
              <a:t>a</a:t>
            </a:r>
            <a:r>
              <a:rPr lang="en-US"/>
              <a:t> } ? Are they also events ?  </a:t>
            </a:r>
          </a:p>
          <a:p>
            <a:pPr>
              <a:spcBef>
                <a:spcPct val="5000"/>
              </a:spcBef>
            </a:pPr>
            <a:endParaRPr lang="en-US"/>
          </a:p>
          <a:p>
            <a:pPr>
              <a:spcBef>
                <a:spcPct val="5000"/>
              </a:spcBef>
            </a:pPr>
            <a:r>
              <a:rPr lang="en-US"/>
              <a:t>In fact with </a:t>
            </a:r>
            <a:r>
              <a:rPr lang="en-US" i="1"/>
              <a:t>b</a:t>
            </a:r>
            <a:r>
              <a:rPr lang="en-US"/>
              <a:t> &gt; </a:t>
            </a:r>
            <a:r>
              <a:rPr lang="en-US" i="1"/>
              <a:t>a ,</a:t>
            </a:r>
            <a:r>
              <a:rPr lang="en-US"/>
              <a:t> since { </a:t>
            </a:r>
            <a:r>
              <a:rPr lang="en-US" i="1"/>
              <a:t>X</a:t>
            </a:r>
            <a:r>
              <a:rPr lang="en-US"/>
              <a:t>  </a:t>
            </a:r>
            <a:r>
              <a:rPr lang="en-US">
                <a:sym typeface="Symbol" pitchFamily="18" charset="2"/>
              </a:rPr>
              <a:t>≤ </a:t>
            </a:r>
            <a:r>
              <a:rPr lang="en-US"/>
              <a:t> </a:t>
            </a:r>
            <a:r>
              <a:rPr lang="en-US" i="1"/>
              <a:t>a</a:t>
            </a:r>
            <a:r>
              <a:rPr lang="en-US"/>
              <a:t> } and { </a:t>
            </a:r>
            <a:r>
              <a:rPr lang="en-US" i="1"/>
              <a:t>X</a:t>
            </a:r>
            <a:r>
              <a:rPr lang="en-US"/>
              <a:t>  </a:t>
            </a:r>
            <a:r>
              <a:rPr lang="en-US">
                <a:sym typeface="Symbol" pitchFamily="18" charset="2"/>
              </a:rPr>
              <a:t>≤ </a:t>
            </a:r>
            <a:r>
              <a:rPr lang="en-US"/>
              <a:t> </a:t>
            </a:r>
            <a:r>
              <a:rPr lang="en-US" i="1"/>
              <a:t>b</a:t>
            </a:r>
            <a:r>
              <a:rPr lang="en-US"/>
              <a:t> } are events, </a:t>
            </a:r>
          </a:p>
          <a:p>
            <a:pPr>
              <a:spcBef>
                <a:spcPct val="5000"/>
              </a:spcBef>
            </a:pPr>
            <a:r>
              <a:rPr lang="en-US"/>
              <a:t>{ </a:t>
            </a:r>
            <a:r>
              <a:rPr lang="en-US" i="1"/>
              <a:t>X</a:t>
            </a:r>
            <a:r>
              <a:rPr lang="en-US"/>
              <a:t>  </a:t>
            </a:r>
            <a:r>
              <a:rPr lang="en-US">
                <a:sym typeface="Symbol" pitchFamily="18" charset="2"/>
              </a:rPr>
              <a:t>≤ </a:t>
            </a:r>
            <a:r>
              <a:rPr lang="en-US"/>
              <a:t> </a:t>
            </a:r>
            <a:r>
              <a:rPr lang="en-US" i="1"/>
              <a:t>a</a:t>
            </a:r>
            <a:r>
              <a:rPr lang="en-US"/>
              <a:t> }</a:t>
            </a:r>
            <a:r>
              <a:rPr lang="en-US" i="1" baseline="30000"/>
              <a:t>c</a:t>
            </a:r>
            <a:r>
              <a:rPr lang="en-US"/>
              <a:t> = { </a:t>
            </a:r>
            <a:r>
              <a:rPr lang="en-US" i="1"/>
              <a:t>X</a:t>
            </a:r>
            <a:r>
              <a:rPr lang="en-US"/>
              <a:t>  </a:t>
            </a:r>
            <a:r>
              <a:rPr lang="en-US">
                <a:sym typeface="Symbol" pitchFamily="18" charset="2"/>
              </a:rPr>
              <a:t>&gt;</a:t>
            </a:r>
            <a:r>
              <a:rPr lang="en-US"/>
              <a:t> </a:t>
            </a:r>
            <a:r>
              <a:rPr lang="en-US" i="1"/>
              <a:t>a</a:t>
            </a:r>
            <a:r>
              <a:rPr lang="en-US"/>
              <a:t> } is an event and hence </a:t>
            </a:r>
          </a:p>
          <a:p>
            <a:pPr>
              <a:spcBef>
                <a:spcPct val="5000"/>
              </a:spcBef>
            </a:pPr>
            <a:endParaRPr lang="en-US" sz="800"/>
          </a:p>
          <a:p>
            <a:pPr>
              <a:spcBef>
                <a:spcPct val="5000"/>
              </a:spcBef>
            </a:pPr>
            <a:r>
              <a:rPr lang="en-US"/>
              <a:t>		{ </a:t>
            </a:r>
            <a:r>
              <a:rPr lang="en-US" i="1"/>
              <a:t>X</a:t>
            </a:r>
            <a:r>
              <a:rPr lang="en-US"/>
              <a:t>  </a:t>
            </a:r>
            <a:r>
              <a:rPr lang="en-US">
                <a:sym typeface="Symbol" pitchFamily="18" charset="2"/>
              </a:rPr>
              <a:t>&gt;</a:t>
            </a:r>
            <a:r>
              <a:rPr lang="en-US"/>
              <a:t> </a:t>
            </a:r>
            <a:r>
              <a:rPr lang="en-US" i="1"/>
              <a:t>a</a:t>
            </a:r>
            <a:r>
              <a:rPr lang="en-US"/>
              <a:t> } </a:t>
            </a:r>
            <a:r>
              <a:rPr lang="en-US">
                <a:sym typeface="Symbol" pitchFamily="18" charset="2"/>
              </a:rPr>
              <a:t> </a:t>
            </a:r>
            <a:r>
              <a:rPr lang="en-US"/>
              <a:t>{ </a:t>
            </a:r>
            <a:r>
              <a:rPr lang="en-US" i="1"/>
              <a:t>X</a:t>
            </a:r>
            <a:r>
              <a:rPr lang="en-US"/>
              <a:t>  </a:t>
            </a:r>
            <a:r>
              <a:rPr lang="en-US">
                <a:sym typeface="Symbol" pitchFamily="18" charset="2"/>
              </a:rPr>
              <a:t>≤ </a:t>
            </a:r>
            <a:r>
              <a:rPr lang="en-US"/>
              <a:t> </a:t>
            </a:r>
            <a:r>
              <a:rPr lang="en-US" i="1"/>
              <a:t>b</a:t>
            </a:r>
            <a:r>
              <a:rPr lang="en-US"/>
              <a:t> } = { </a:t>
            </a:r>
            <a:r>
              <a:rPr lang="en-US" i="1"/>
              <a:t>a</a:t>
            </a:r>
            <a:r>
              <a:rPr lang="en-US">
                <a:sym typeface="Symbol" pitchFamily="18" charset="2"/>
              </a:rPr>
              <a:t> &lt; </a:t>
            </a:r>
            <a:r>
              <a:rPr lang="en-US" i="1">
                <a:sym typeface="Symbol" pitchFamily="18" charset="2"/>
              </a:rPr>
              <a:t>X  </a:t>
            </a:r>
            <a:r>
              <a:rPr lang="en-US">
                <a:sym typeface="Symbol" pitchFamily="18" charset="2"/>
              </a:rPr>
              <a:t>≤  </a:t>
            </a:r>
            <a:r>
              <a:rPr lang="en-US" i="1">
                <a:sym typeface="Symbol" pitchFamily="18" charset="2"/>
              </a:rPr>
              <a:t>b</a:t>
            </a:r>
            <a:r>
              <a:rPr lang="en-US"/>
              <a:t> }, </a:t>
            </a:r>
            <a:endParaRPr lang="en-US">
              <a:sym typeface="Symbol" pitchFamily="18" charset="2"/>
            </a:endParaRPr>
          </a:p>
          <a:p>
            <a:pPr>
              <a:spcBef>
                <a:spcPct val="5000"/>
              </a:spcBef>
            </a:pPr>
            <a:r>
              <a:rPr lang="en-US"/>
              <a:t>is also an event. Thus, { </a:t>
            </a:r>
            <a:r>
              <a:rPr lang="en-US" i="1"/>
              <a:t>a – </a:t>
            </a:r>
            <a:r>
              <a:rPr lang="en-US"/>
              <a:t>1/</a:t>
            </a:r>
            <a:r>
              <a:rPr lang="en-US" i="1"/>
              <a:t>n</a:t>
            </a:r>
            <a:r>
              <a:rPr lang="en-US">
                <a:sym typeface="Symbol" pitchFamily="18" charset="2"/>
              </a:rPr>
              <a:t>  &lt; </a:t>
            </a:r>
            <a:r>
              <a:rPr lang="en-US" i="1">
                <a:sym typeface="Symbol" pitchFamily="18" charset="2"/>
              </a:rPr>
              <a:t>X  </a:t>
            </a:r>
            <a:r>
              <a:rPr lang="en-US">
                <a:sym typeface="Symbol" pitchFamily="18" charset="2"/>
              </a:rPr>
              <a:t>≤  </a:t>
            </a:r>
            <a:r>
              <a:rPr lang="en-US" i="1">
                <a:sym typeface="Symbol" pitchFamily="18" charset="2"/>
              </a:rPr>
              <a:t>a</a:t>
            </a:r>
            <a:r>
              <a:rPr lang="en-US"/>
              <a:t> }, is an event for every </a:t>
            </a:r>
            <a:r>
              <a:rPr lang="en-US" i="1"/>
              <a:t>n</a:t>
            </a:r>
            <a:r>
              <a:rPr lang="en-US"/>
              <a:t>. </a:t>
            </a:r>
          </a:p>
          <a:p>
            <a:pPr>
              <a:spcBef>
                <a:spcPct val="5000"/>
              </a:spcBef>
            </a:pPr>
            <a:endParaRPr lang="en-US" sz="1000"/>
          </a:p>
          <a:p>
            <a:pPr>
              <a:spcBef>
                <a:spcPct val="5000"/>
              </a:spcBef>
            </a:pPr>
            <a:r>
              <a:rPr lang="en-US"/>
              <a:t>Consequently,</a:t>
            </a:r>
          </a:p>
          <a:p>
            <a:pPr>
              <a:spcBef>
                <a:spcPct val="5000"/>
              </a:spcBef>
            </a:pPr>
            <a:endParaRPr lang="en-US"/>
          </a:p>
          <a:p>
            <a:pPr>
              <a:spcBef>
                <a:spcPct val="5000"/>
              </a:spcBef>
            </a:pPr>
            <a:endParaRPr lang="en-US" sz="1000"/>
          </a:p>
          <a:p>
            <a:pPr>
              <a:spcBef>
                <a:spcPct val="50000"/>
              </a:spcBef>
            </a:pPr>
            <a:r>
              <a:rPr lang="en-US"/>
              <a:t>is also an event. All events have well defined probability. Thus the probability of the event { </a:t>
            </a:r>
            <a:r>
              <a:rPr lang="en-US" i="1">
                <a:sym typeface="Symbol" pitchFamily="18" charset="2"/>
              </a:rPr>
              <a:t></a:t>
            </a:r>
            <a:r>
              <a:rPr lang="en-US"/>
              <a:t>  </a:t>
            </a:r>
            <a:r>
              <a:rPr lang="en-US">
                <a:sym typeface="Symbol" pitchFamily="18" charset="2"/>
              </a:rPr>
              <a:t>  </a:t>
            </a:r>
            <a:r>
              <a:rPr lang="en-US" i="1">
                <a:sym typeface="Symbol" pitchFamily="18" charset="2"/>
              </a:rPr>
              <a:t>X</a:t>
            </a:r>
            <a:r>
              <a:rPr lang="en-US">
                <a:sym typeface="Symbol" pitchFamily="18" charset="2"/>
              </a:rPr>
              <a:t>(</a:t>
            </a:r>
            <a:r>
              <a:rPr lang="en-US" i="1">
                <a:sym typeface="Symbol" pitchFamily="18" charset="2"/>
              </a:rPr>
              <a:t></a:t>
            </a:r>
            <a:r>
              <a:rPr lang="en-US">
                <a:sym typeface="Symbol" pitchFamily="18" charset="2"/>
              </a:rPr>
              <a:t>)  ≤  </a:t>
            </a:r>
            <a:r>
              <a:rPr lang="en-US" i="1">
                <a:sym typeface="Symbol" pitchFamily="18" charset="2"/>
              </a:rPr>
              <a:t>x</a:t>
            </a:r>
            <a:r>
              <a:rPr lang="en-US">
                <a:sym typeface="Symbol" pitchFamily="18" charset="2"/>
              </a:rPr>
              <a:t> }</a:t>
            </a:r>
            <a:r>
              <a:rPr lang="en-US"/>
              <a:t> must depend on </a:t>
            </a:r>
            <a:r>
              <a:rPr lang="en-US" i="1"/>
              <a:t>x</a:t>
            </a:r>
            <a:r>
              <a:rPr lang="en-US"/>
              <a:t>. Denote</a:t>
            </a:r>
          </a:p>
        </p:txBody>
      </p:sp>
      <p:graphicFrame>
        <p:nvGraphicFramePr>
          <p:cNvPr id="44035" name="Object 9"/>
          <p:cNvGraphicFramePr>
            <a:graphicFrameLocks noChangeAspect="1"/>
          </p:cNvGraphicFramePr>
          <p:nvPr>
            <p:ph sz="half" idx="2"/>
          </p:nvPr>
        </p:nvGraphicFramePr>
        <p:xfrm>
          <a:off x="2998788" y="4876800"/>
          <a:ext cx="3146425" cy="379413"/>
        </p:xfrm>
        <a:graphic>
          <a:graphicData uri="http://schemas.openxmlformats.org/presentationml/2006/ole">
            <p:oleObj spid="_x0000_s44035" name="Equation" r:id="rId4" imgW="1790640" imgH="215640" progId="">
              <p:embed/>
            </p:oleObj>
          </a:graphicData>
        </a:graphic>
      </p:graphicFrame>
      <p:sp>
        <p:nvSpPr>
          <p:cNvPr id="44040" name="Text Box 12"/>
          <p:cNvSpPr txBox="1">
            <a:spLocks noChangeArrowheads="1"/>
          </p:cNvSpPr>
          <p:nvPr/>
        </p:nvSpPr>
        <p:spPr bwMode="auto">
          <a:xfrm>
            <a:off x="517525" y="5334000"/>
            <a:ext cx="7451725" cy="701675"/>
          </a:xfrm>
          <a:prstGeom prst="rect">
            <a:avLst/>
          </a:prstGeom>
          <a:noFill/>
          <a:ln w="9525">
            <a:noFill/>
            <a:miter lim="800000"/>
            <a:headEnd/>
            <a:tailEnd/>
          </a:ln>
        </p:spPr>
        <p:txBody>
          <a:bodyPr wrap="none">
            <a:spAutoFit/>
          </a:bodyPr>
          <a:lstStyle/>
          <a:p>
            <a:r>
              <a:rPr lang="en-US"/>
              <a:t>which is referred to as the </a:t>
            </a:r>
            <a:r>
              <a:rPr lang="en-US" b="1"/>
              <a:t>Probability Distribution Function</a:t>
            </a:r>
            <a:r>
              <a:rPr lang="en-US"/>
              <a:t> (</a:t>
            </a:r>
            <a:r>
              <a:rPr lang="en-US" b="1"/>
              <a:t>PDF</a:t>
            </a:r>
            <a:r>
              <a:rPr lang="en-US"/>
              <a:t>)</a:t>
            </a:r>
          </a:p>
          <a:p>
            <a:r>
              <a:rPr lang="en-US"/>
              <a:t>associated with the r.v  </a:t>
            </a:r>
            <a:r>
              <a:rPr lang="en-US" i="1"/>
              <a:t>X</a:t>
            </a:r>
            <a:r>
              <a:rPr lang="en-US"/>
              <a:t>. (see Example 4-4, p. 67, [4])</a:t>
            </a: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Date Placeholder 5"/>
          <p:cNvSpPr>
            <a:spLocks noGrp="1"/>
          </p:cNvSpPr>
          <p:nvPr>
            <p:ph type="dt" sz="quarter" idx="10"/>
          </p:nvPr>
        </p:nvSpPr>
        <p:spPr/>
        <p:txBody>
          <a:bodyPr/>
          <a:lstStyle/>
          <a:p>
            <a:pPr>
              <a:defRPr/>
            </a:pPr>
            <a:r>
              <a:rPr lang="en-US"/>
              <a:t>		 </a:t>
            </a:r>
            <a:r>
              <a:rPr lang="en-US" sz="1200"/>
              <a:t> </a:t>
            </a:r>
            <a:fld id="{39BDBEC9-4662-4790-ADC9-BD9E61AAE6F1}" type="slidenum">
              <a:rPr lang="en-US" sz="1200">
                <a:solidFill>
                  <a:srgbClr val="003399"/>
                </a:solidFill>
              </a:rPr>
              <a:pPr>
                <a:defRPr/>
              </a:pPr>
              <a:t>105</a:t>
            </a:fld>
            <a:endParaRPr lang="en-US" sz="1200">
              <a:solidFill>
                <a:srgbClr val="003399"/>
              </a:solidFill>
            </a:endParaRPr>
          </a:p>
        </p:txBody>
      </p:sp>
      <p:sp>
        <p:nvSpPr>
          <p:cNvPr id="45062" name="Rectangle 25"/>
          <p:cNvSpPr>
            <a:spLocks noGrp="1" noChangeArrowheads="1"/>
          </p:cNvSpPr>
          <p:nvPr>
            <p:ph type="title"/>
          </p:nvPr>
        </p:nvSpPr>
        <p:spPr/>
        <p:txBody>
          <a:bodyPr/>
          <a:lstStyle/>
          <a:p>
            <a:r>
              <a:rPr lang="en-US" smtClean="0"/>
              <a:t>2. </a:t>
            </a:r>
            <a:r>
              <a:rPr lang="en-GB" smtClean="0"/>
              <a:t>Review of Probability Theory: R. V (4)</a:t>
            </a:r>
            <a:endParaRPr lang="en-US" smtClean="0"/>
          </a:p>
        </p:txBody>
      </p:sp>
      <p:graphicFrame>
        <p:nvGraphicFramePr>
          <p:cNvPr id="45058" name="Object 18"/>
          <p:cNvGraphicFramePr>
            <a:graphicFrameLocks noChangeAspect="1"/>
          </p:cNvGraphicFramePr>
          <p:nvPr>
            <p:ph sz="half" idx="1"/>
          </p:nvPr>
        </p:nvGraphicFramePr>
        <p:xfrm>
          <a:off x="1905000" y="4343400"/>
          <a:ext cx="2362200" cy="314325"/>
        </p:xfrm>
        <a:graphic>
          <a:graphicData uri="http://schemas.openxmlformats.org/presentationml/2006/ole">
            <p:oleObj spid="_x0000_s45058" name="Equation" r:id="rId3" imgW="1625400" imgH="215640" progId="">
              <p:embed/>
            </p:oleObj>
          </a:graphicData>
        </a:graphic>
      </p:graphicFrame>
      <p:graphicFrame>
        <p:nvGraphicFramePr>
          <p:cNvPr id="45059" name="Object 21"/>
          <p:cNvGraphicFramePr>
            <a:graphicFrameLocks noChangeAspect="1"/>
          </p:cNvGraphicFramePr>
          <p:nvPr>
            <p:ph sz="quarter" idx="2"/>
          </p:nvPr>
        </p:nvGraphicFramePr>
        <p:xfrm>
          <a:off x="1905000" y="4765675"/>
          <a:ext cx="4572000" cy="339725"/>
        </p:xfrm>
        <a:graphic>
          <a:graphicData uri="http://schemas.openxmlformats.org/presentationml/2006/ole">
            <p:oleObj spid="_x0000_s45059" name="Equation" r:id="rId4" imgW="2908080" imgH="215640" progId="">
              <p:embed/>
            </p:oleObj>
          </a:graphicData>
        </a:graphic>
      </p:graphicFrame>
      <p:sp>
        <p:nvSpPr>
          <p:cNvPr id="45063" name="Text Box 4"/>
          <p:cNvSpPr txBox="1">
            <a:spLocks noChangeArrowheads="1"/>
          </p:cNvSpPr>
          <p:nvPr/>
        </p:nvSpPr>
        <p:spPr bwMode="auto">
          <a:xfrm>
            <a:off x="501650" y="822325"/>
            <a:ext cx="184150" cy="396875"/>
          </a:xfrm>
          <a:prstGeom prst="rect">
            <a:avLst/>
          </a:prstGeom>
          <a:noFill/>
          <a:ln w="9525">
            <a:noFill/>
            <a:miter lim="800000"/>
            <a:headEnd/>
            <a:tailEnd/>
          </a:ln>
        </p:spPr>
        <p:txBody>
          <a:bodyPr wrap="none">
            <a:spAutoFit/>
          </a:bodyPr>
          <a:lstStyle/>
          <a:p>
            <a:endParaRPr lang="en-US"/>
          </a:p>
        </p:txBody>
      </p:sp>
      <p:sp>
        <p:nvSpPr>
          <p:cNvPr id="45064" name="Text Box 5"/>
          <p:cNvSpPr txBox="1">
            <a:spLocks noChangeArrowheads="1"/>
          </p:cNvSpPr>
          <p:nvPr/>
        </p:nvSpPr>
        <p:spPr bwMode="auto">
          <a:xfrm>
            <a:off x="517525" y="925513"/>
            <a:ext cx="8093075" cy="4560887"/>
          </a:xfrm>
          <a:prstGeom prst="rect">
            <a:avLst/>
          </a:prstGeom>
          <a:noFill/>
          <a:ln w="9525">
            <a:noFill/>
            <a:miter lim="800000"/>
            <a:headEnd/>
            <a:tailEnd/>
          </a:ln>
        </p:spPr>
        <p:txBody>
          <a:bodyPr>
            <a:spAutoFit/>
          </a:bodyPr>
          <a:lstStyle/>
          <a:p>
            <a:pPr indent="292100">
              <a:spcBef>
                <a:spcPct val="5000"/>
              </a:spcBef>
              <a:buFont typeface="Wingdings" pitchFamily="2" charset="2"/>
              <a:buChar char="q"/>
            </a:pPr>
            <a:r>
              <a:rPr lang="en-US" b="1"/>
              <a:t> Distribution Function</a:t>
            </a:r>
            <a:r>
              <a:rPr lang="en-US"/>
              <a:t>: If </a:t>
            </a:r>
            <a:r>
              <a:rPr lang="en-US" i="1"/>
              <a:t>g</a:t>
            </a:r>
            <a:r>
              <a:rPr lang="en-US"/>
              <a:t>(</a:t>
            </a:r>
            <a:r>
              <a:rPr lang="en-US" i="1"/>
              <a:t>x</a:t>
            </a:r>
            <a:r>
              <a:rPr lang="en-US"/>
              <a:t>) is a distribution function, then</a:t>
            </a:r>
          </a:p>
          <a:p>
            <a:pPr indent="292100">
              <a:spcBef>
                <a:spcPct val="5000"/>
              </a:spcBef>
            </a:pPr>
            <a:endParaRPr lang="en-US" sz="1000"/>
          </a:p>
          <a:p>
            <a:pPr indent="292100">
              <a:spcBef>
                <a:spcPct val="5000"/>
              </a:spcBef>
            </a:pPr>
            <a:r>
              <a:rPr lang="en-US"/>
              <a:t>	(i) </a:t>
            </a:r>
            <a:r>
              <a:rPr lang="en-US" i="1"/>
              <a:t>g</a:t>
            </a:r>
            <a:r>
              <a:rPr lang="en-US"/>
              <a:t>(+</a:t>
            </a:r>
            <a:r>
              <a:rPr lang="en-US">
                <a:sym typeface="Symbol" pitchFamily="18" charset="2"/>
              </a:rPr>
              <a:t></a:t>
            </a:r>
            <a:r>
              <a:rPr lang="en-US"/>
              <a:t>) = 1; </a:t>
            </a:r>
            <a:r>
              <a:rPr lang="en-US" i="1"/>
              <a:t>g</a:t>
            </a:r>
            <a:r>
              <a:rPr lang="en-US"/>
              <a:t>(-</a:t>
            </a:r>
            <a:r>
              <a:rPr lang="en-US">
                <a:sym typeface="Symbol" pitchFamily="18" charset="2"/>
              </a:rPr>
              <a:t></a:t>
            </a:r>
            <a:r>
              <a:rPr lang="en-US"/>
              <a:t>) = 0</a:t>
            </a:r>
          </a:p>
          <a:p>
            <a:pPr indent="292100">
              <a:spcBef>
                <a:spcPct val="5000"/>
              </a:spcBef>
            </a:pPr>
            <a:r>
              <a:rPr lang="en-US"/>
              <a:t>	(ii) if  </a:t>
            </a:r>
            <a:r>
              <a:rPr lang="en-US" i="1"/>
              <a:t>x</a:t>
            </a:r>
            <a:r>
              <a:rPr lang="en-US" baseline="-25000"/>
              <a:t>1</a:t>
            </a:r>
            <a:r>
              <a:rPr lang="en-US"/>
              <a:t> &lt; </a:t>
            </a:r>
            <a:r>
              <a:rPr lang="en-US" i="1"/>
              <a:t>x</a:t>
            </a:r>
            <a:r>
              <a:rPr lang="en-US" baseline="-25000"/>
              <a:t>2</a:t>
            </a:r>
            <a:r>
              <a:rPr lang="en-US"/>
              <a:t>,  then </a:t>
            </a:r>
            <a:r>
              <a:rPr lang="en-US" i="1"/>
              <a:t>g</a:t>
            </a:r>
            <a:r>
              <a:rPr lang="en-US"/>
              <a:t>(</a:t>
            </a:r>
            <a:r>
              <a:rPr lang="en-US" i="1"/>
              <a:t>x</a:t>
            </a:r>
            <a:r>
              <a:rPr lang="en-US" baseline="-25000"/>
              <a:t>1</a:t>
            </a:r>
            <a:r>
              <a:rPr lang="en-US"/>
              <a:t>) </a:t>
            </a:r>
            <a:r>
              <a:rPr lang="en-US">
                <a:latin typeface="Times New Roman" pitchFamily="18" charset="0"/>
                <a:cs typeface="Times New Roman" pitchFamily="18" charset="0"/>
              </a:rPr>
              <a:t>≤  </a:t>
            </a:r>
            <a:r>
              <a:rPr lang="en-US" i="1">
                <a:latin typeface="Times New Roman" pitchFamily="18" charset="0"/>
                <a:cs typeface="Times New Roman" pitchFamily="18" charset="0"/>
              </a:rPr>
              <a:t>g</a:t>
            </a:r>
            <a:r>
              <a:rPr lang="en-US">
                <a:latin typeface="Times New Roman" pitchFamily="18" charset="0"/>
                <a:cs typeface="Times New Roman" pitchFamily="18" charset="0"/>
              </a:rPr>
              <a:t>(</a:t>
            </a:r>
            <a:r>
              <a:rPr lang="en-US" i="1">
                <a:latin typeface="Times New Roman" pitchFamily="18" charset="0"/>
                <a:cs typeface="Times New Roman" pitchFamily="18" charset="0"/>
              </a:rPr>
              <a:t>x</a:t>
            </a:r>
            <a:r>
              <a:rPr lang="en-US" baseline="-25000">
                <a:latin typeface="Times New Roman" pitchFamily="18" charset="0"/>
                <a:cs typeface="Times New Roman" pitchFamily="18" charset="0"/>
              </a:rPr>
              <a:t>2</a:t>
            </a:r>
            <a:r>
              <a:rPr lang="en-US">
                <a:latin typeface="Times New Roman" pitchFamily="18" charset="0"/>
                <a:cs typeface="Times New Roman" pitchFamily="18" charset="0"/>
              </a:rPr>
              <a:t>)</a:t>
            </a:r>
          </a:p>
          <a:p>
            <a:pPr indent="292100">
              <a:spcBef>
                <a:spcPct val="5000"/>
              </a:spcBef>
            </a:pPr>
            <a:r>
              <a:rPr lang="en-US"/>
              <a:t>	(iii) </a:t>
            </a:r>
            <a:r>
              <a:rPr lang="en-US" i="1"/>
              <a:t>g</a:t>
            </a:r>
            <a:r>
              <a:rPr lang="en-US"/>
              <a:t>(</a:t>
            </a:r>
            <a:r>
              <a:rPr lang="en-US" i="1"/>
              <a:t>x</a:t>
            </a:r>
            <a:r>
              <a:rPr lang="en-US" baseline="30000"/>
              <a:t>+</a:t>
            </a:r>
            <a:r>
              <a:rPr lang="en-US"/>
              <a:t>) = </a:t>
            </a:r>
            <a:r>
              <a:rPr lang="en-US" i="1"/>
              <a:t>g</a:t>
            </a:r>
            <a:r>
              <a:rPr lang="en-US"/>
              <a:t>(</a:t>
            </a:r>
            <a:r>
              <a:rPr lang="en-US" i="1"/>
              <a:t>x</a:t>
            </a:r>
            <a:r>
              <a:rPr lang="en-US"/>
              <a:t>)   for all </a:t>
            </a:r>
            <a:r>
              <a:rPr lang="en-US" i="1"/>
              <a:t>x</a:t>
            </a:r>
            <a:r>
              <a:rPr lang="en-US"/>
              <a:t>.</a:t>
            </a:r>
          </a:p>
          <a:p>
            <a:pPr indent="292100">
              <a:spcBef>
                <a:spcPct val="5000"/>
              </a:spcBef>
            </a:pPr>
            <a:endParaRPr lang="en-US" sz="1000"/>
          </a:p>
          <a:p>
            <a:pPr indent="292100">
              <a:spcBef>
                <a:spcPct val="5000"/>
              </a:spcBef>
            </a:pPr>
            <a:r>
              <a:rPr lang="en-US"/>
              <a:t>It is shown that the PDF  </a:t>
            </a:r>
            <a:r>
              <a:rPr lang="en-US" i="1"/>
              <a:t>F</a:t>
            </a:r>
            <a:r>
              <a:rPr lang="en-US" i="1" baseline="-25000"/>
              <a:t>X</a:t>
            </a:r>
            <a:r>
              <a:rPr lang="en-US"/>
              <a:t>(</a:t>
            </a:r>
            <a:r>
              <a:rPr lang="en-US" i="1"/>
              <a:t>x</a:t>
            </a:r>
            <a:r>
              <a:rPr lang="en-US"/>
              <a:t>) satisfies these properties for any r.v </a:t>
            </a:r>
            <a:r>
              <a:rPr lang="en-US" i="1"/>
              <a:t>X</a:t>
            </a:r>
            <a:r>
              <a:rPr lang="en-US"/>
              <a:t>.</a:t>
            </a:r>
          </a:p>
          <a:p>
            <a:pPr indent="292100">
              <a:spcBef>
                <a:spcPct val="5000"/>
              </a:spcBef>
            </a:pPr>
            <a:endParaRPr lang="en-US" b="1"/>
          </a:p>
          <a:p>
            <a:pPr indent="292100">
              <a:spcBef>
                <a:spcPct val="30000"/>
              </a:spcBef>
            </a:pPr>
            <a:r>
              <a:rPr lang="en-US" b="1"/>
              <a:t>Additional Properties of a PDF</a:t>
            </a:r>
          </a:p>
          <a:p>
            <a:pPr indent="292100">
              <a:spcBef>
                <a:spcPct val="30000"/>
              </a:spcBef>
            </a:pPr>
            <a:endParaRPr lang="en-US" sz="1000" b="1"/>
          </a:p>
          <a:p>
            <a:pPr indent="292100">
              <a:spcBef>
                <a:spcPct val="35000"/>
              </a:spcBef>
            </a:pPr>
            <a:r>
              <a:rPr lang="en-US" b="1"/>
              <a:t>	</a:t>
            </a:r>
            <a:r>
              <a:rPr lang="en-US"/>
              <a:t>(iv) if </a:t>
            </a:r>
            <a:r>
              <a:rPr lang="en-US" i="1"/>
              <a:t>F</a:t>
            </a:r>
            <a:r>
              <a:rPr lang="en-US" i="1" baseline="-25000"/>
              <a:t>X</a:t>
            </a:r>
            <a:r>
              <a:rPr lang="en-US"/>
              <a:t>(</a:t>
            </a:r>
            <a:r>
              <a:rPr lang="en-US" i="1"/>
              <a:t>x</a:t>
            </a:r>
            <a:r>
              <a:rPr lang="en-US" baseline="-25000"/>
              <a:t>0</a:t>
            </a:r>
            <a:r>
              <a:rPr lang="en-US"/>
              <a:t>) = 0 for some </a:t>
            </a:r>
            <a:r>
              <a:rPr lang="en-US" i="1"/>
              <a:t>x</a:t>
            </a:r>
            <a:r>
              <a:rPr lang="en-US" baseline="-25000"/>
              <a:t>0</a:t>
            </a:r>
            <a:r>
              <a:rPr lang="en-US"/>
              <a:t>, then </a:t>
            </a:r>
            <a:r>
              <a:rPr lang="en-US" i="1"/>
              <a:t>F</a:t>
            </a:r>
            <a:r>
              <a:rPr lang="en-US" i="1" baseline="-25000"/>
              <a:t>X</a:t>
            </a:r>
            <a:r>
              <a:rPr lang="en-US"/>
              <a:t>(</a:t>
            </a:r>
            <a:r>
              <a:rPr lang="en-US" i="1"/>
              <a:t>x</a:t>
            </a:r>
            <a:r>
              <a:rPr lang="en-US"/>
              <a:t>) = 0 for </a:t>
            </a:r>
            <a:r>
              <a:rPr lang="en-US" i="1"/>
              <a:t>x</a:t>
            </a:r>
            <a:r>
              <a:rPr lang="en-US"/>
              <a:t> ≤ </a:t>
            </a:r>
            <a:r>
              <a:rPr lang="en-US" i="1"/>
              <a:t>x</a:t>
            </a:r>
            <a:r>
              <a:rPr lang="en-US" baseline="-25000"/>
              <a:t>0</a:t>
            </a:r>
          </a:p>
          <a:p>
            <a:pPr indent="292100">
              <a:spcBef>
                <a:spcPct val="35000"/>
              </a:spcBef>
            </a:pPr>
            <a:r>
              <a:rPr lang="en-US"/>
              <a:t>	(v)</a:t>
            </a:r>
          </a:p>
          <a:p>
            <a:pPr indent="292100">
              <a:spcBef>
                <a:spcPct val="35000"/>
              </a:spcBef>
            </a:pPr>
            <a:r>
              <a:rPr lang="en-US"/>
              <a:t>	(vi) </a:t>
            </a:r>
          </a:p>
          <a:p>
            <a:pPr indent="292100">
              <a:spcBef>
                <a:spcPct val="35000"/>
              </a:spcBef>
            </a:pPr>
            <a:r>
              <a:rPr lang="en-US"/>
              <a:t> 	(vii)</a:t>
            </a:r>
          </a:p>
        </p:txBody>
      </p:sp>
      <p:graphicFrame>
        <p:nvGraphicFramePr>
          <p:cNvPr id="45060" name="Object 24"/>
          <p:cNvGraphicFramePr>
            <a:graphicFrameLocks noChangeAspect="1"/>
          </p:cNvGraphicFramePr>
          <p:nvPr>
            <p:ph sz="quarter" idx="3"/>
          </p:nvPr>
        </p:nvGraphicFramePr>
        <p:xfrm>
          <a:off x="2057400" y="5137150"/>
          <a:ext cx="2971800" cy="349250"/>
        </p:xfrm>
        <a:graphic>
          <a:graphicData uri="http://schemas.openxmlformats.org/presentationml/2006/ole">
            <p:oleObj spid="_x0000_s45060" name="Equation" r:id="rId5" imgW="1942920" imgH="228600" progId="">
              <p:embed/>
            </p:oleObj>
          </a:graphicData>
        </a:graphic>
      </p:graphicFrame>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3"/>
          <p:cNvSpPr>
            <a:spLocks noGrp="1"/>
          </p:cNvSpPr>
          <p:nvPr>
            <p:ph type="dt" sz="quarter" idx="10"/>
          </p:nvPr>
        </p:nvSpPr>
        <p:spPr/>
        <p:txBody>
          <a:bodyPr/>
          <a:lstStyle/>
          <a:p>
            <a:pPr>
              <a:defRPr/>
            </a:pPr>
            <a:r>
              <a:rPr lang="en-US"/>
              <a:t>		 </a:t>
            </a:r>
            <a:r>
              <a:rPr lang="en-US" sz="1200"/>
              <a:t> </a:t>
            </a:r>
            <a:fld id="{5C88A64E-D9FD-48F0-AD6B-2B3CD3DA63F0}" type="slidenum">
              <a:rPr lang="en-US" sz="1200">
                <a:solidFill>
                  <a:srgbClr val="003399"/>
                </a:solidFill>
              </a:rPr>
              <a:pPr>
                <a:defRPr/>
              </a:pPr>
              <a:t>106</a:t>
            </a:fld>
            <a:endParaRPr lang="en-US" sz="1200">
              <a:solidFill>
                <a:srgbClr val="003399"/>
              </a:solidFill>
            </a:endParaRPr>
          </a:p>
        </p:txBody>
      </p:sp>
      <p:sp>
        <p:nvSpPr>
          <p:cNvPr id="46084" name="Rectangle 6"/>
          <p:cNvSpPr>
            <a:spLocks noGrp="1" noChangeArrowheads="1"/>
          </p:cNvSpPr>
          <p:nvPr>
            <p:ph type="title"/>
          </p:nvPr>
        </p:nvSpPr>
        <p:spPr/>
        <p:txBody>
          <a:bodyPr/>
          <a:lstStyle/>
          <a:p>
            <a:r>
              <a:rPr lang="en-US" smtClean="0"/>
              <a:t>2. </a:t>
            </a:r>
            <a:r>
              <a:rPr lang="en-GB" smtClean="0"/>
              <a:t>Review of Probability Theory: R. V (5)</a:t>
            </a:r>
            <a:endParaRPr lang="en-US" smtClean="0"/>
          </a:p>
        </p:txBody>
      </p:sp>
      <p:sp>
        <p:nvSpPr>
          <p:cNvPr id="46085" name="Text Box 4"/>
          <p:cNvSpPr txBox="1">
            <a:spLocks noChangeArrowheads="1"/>
          </p:cNvSpPr>
          <p:nvPr/>
        </p:nvSpPr>
        <p:spPr bwMode="auto">
          <a:xfrm>
            <a:off x="509588" y="974725"/>
            <a:ext cx="8081962" cy="2530475"/>
          </a:xfrm>
          <a:prstGeom prst="rect">
            <a:avLst/>
          </a:prstGeom>
          <a:noFill/>
          <a:ln w="9525">
            <a:noFill/>
            <a:miter lim="800000"/>
            <a:headEnd/>
            <a:tailEnd/>
          </a:ln>
        </p:spPr>
        <p:txBody>
          <a:bodyPr wrap="none">
            <a:spAutoFit/>
          </a:bodyPr>
          <a:lstStyle/>
          <a:p>
            <a:r>
              <a:rPr lang="en-US" i="1"/>
              <a:t>X</a:t>
            </a:r>
            <a:r>
              <a:rPr lang="en-US"/>
              <a:t> is said to be a continuous-type r.v if its distribution function </a:t>
            </a:r>
            <a:r>
              <a:rPr lang="en-US" i="1"/>
              <a:t>F</a:t>
            </a:r>
            <a:r>
              <a:rPr lang="en-US" i="1" baseline="-25000"/>
              <a:t>X</a:t>
            </a:r>
            <a:r>
              <a:rPr lang="en-US"/>
              <a:t>(</a:t>
            </a:r>
            <a:r>
              <a:rPr lang="en-US" i="1"/>
              <a:t>x</a:t>
            </a:r>
            <a:r>
              <a:rPr lang="en-US"/>
              <a:t>) is </a:t>
            </a:r>
          </a:p>
          <a:p>
            <a:r>
              <a:rPr lang="en-US"/>
              <a:t>continuous. In that case </a:t>
            </a:r>
            <a:r>
              <a:rPr lang="en-US" i="1"/>
              <a:t>F</a:t>
            </a:r>
            <a:r>
              <a:rPr lang="en-US" i="1" baseline="-25000"/>
              <a:t>X</a:t>
            </a:r>
            <a:r>
              <a:rPr lang="en-US"/>
              <a:t>(</a:t>
            </a:r>
            <a:r>
              <a:rPr lang="en-US" i="1"/>
              <a:t>x </a:t>
            </a:r>
            <a:r>
              <a:rPr lang="en-US" i="1" baseline="30000"/>
              <a:t>-</a:t>
            </a:r>
            <a:r>
              <a:rPr lang="en-US"/>
              <a:t>) = </a:t>
            </a:r>
            <a:r>
              <a:rPr lang="en-US" i="1"/>
              <a:t>F</a:t>
            </a:r>
            <a:r>
              <a:rPr lang="en-US" i="1" baseline="-25000"/>
              <a:t>X</a:t>
            </a:r>
            <a:r>
              <a:rPr lang="en-US"/>
              <a:t>(</a:t>
            </a:r>
            <a:r>
              <a:rPr lang="en-US" i="1"/>
              <a:t>x</a:t>
            </a:r>
            <a:r>
              <a:rPr lang="en-US"/>
              <a:t>) for all </a:t>
            </a:r>
            <a:r>
              <a:rPr lang="en-US" i="1"/>
              <a:t>x</a:t>
            </a:r>
            <a:r>
              <a:rPr lang="en-US"/>
              <a:t>, and from property (vii) we </a:t>
            </a:r>
          </a:p>
          <a:p>
            <a:r>
              <a:rPr lang="en-US"/>
              <a:t>get </a:t>
            </a:r>
            <a:r>
              <a:rPr lang="en-US" i="1"/>
              <a:t>P</a:t>
            </a:r>
            <a:r>
              <a:rPr lang="en-US"/>
              <a:t>{</a:t>
            </a:r>
            <a:r>
              <a:rPr lang="en-US" i="1"/>
              <a:t>X </a:t>
            </a:r>
            <a:r>
              <a:rPr lang="en-US"/>
              <a:t>= </a:t>
            </a:r>
            <a:r>
              <a:rPr lang="en-US" i="1"/>
              <a:t>x</a:t>
            </a:r>
            <a:r>
              <a:rPr lang="en-US"/>
              <a:t>} = 0.</a:t>
            </a:r>
          </a:p>
          <a:p>
            <a:endParaRPr lang="en-US"/>
          </a:p>
          <a:p>
            <a:r>
              <a:rPr lang="en-US"/>
              <a:t>If </a:t>
            </a:r>
            <a:r>
              <a:rPr lang="en-US" i="1"/>
              <a:t>F</a:t>
            </a:r>
            <a:r>
              <a:rPr lang="en-US" i="1" baseline="-25000"/>
              <a:t>X</a:t>
            </a:r>
            <a:r>
              <a:rPr lang="en-US"/>
              <a:t>(</a:t>
            </a:r>
            <a:r>
              <a:rPr lang="en-US" i="1"/>
              <a:t>x</a:t>
            </a:r>
            <a:r>
              <a:rPr lang="en-US"/>
              <a:t>) is constant except for a finite number of jump discontinuities </a:t>
            </a:r>
          </a:p>
          <a:p>
            <a:r>
              <a:rPr lang="en-US"/>
              <a:t>(piece-wise constant; step-type), then </a:t>
            </a:r>
            <a:r>
              <a:rPr lang="en-US" i="1"/>
              <a:t>X</a:t>
            </a:r>
            <a:r>
              <a:rPr lang="en-US"/>
              <a:t> is said to be a discrete-type r.v. </a:t>
            </a:r>
          </a:p>
          <a:p>
            <a:r>
              <a:rPr lang="en-US"/>
              <a:t>If </a:t>
            </a:r>
            <a:r>
              <a:rPr lang="en-US" i="1"/>
              <a:t>x</a:t>
            </a:r>
            <a:r>
              <a:rPr lang="en-US" i="1" baseline="-25000"/>
              <a:t>i</a:t>
            </a:r>
            <a:r>
              <a:rPr lang="en-US"/>
              <a:t> is such a discontinuity point, then from (vii) </a:t>
            </a:r>
          </a:p>
          <a:p>
            <a:endParaRPr lang="en-US"/>
          </a:p>
        </p:txBody>
      </p:sp>
      <p:graphicFrame>
        <p:nvGraphicFramePr>
          <p:cNvPr id="46082" name="Object 5"/>
          <p:cNvGraphicFramePr>
            <a:graphicFrameLocks noChangeAspect="1"/>
          </p:cNvGraphicFramePr>
          <p:nvPr>
            <p:ph idx="1"/>
          </p:nvPr>
        </p:nvGraphicFramePr>
        <p:xfrm>
          <a:off x="2667000" y="3352800"/>
          <a:ext cx="3505200" cy="404813"/>
        </p:xfrm>
        <a:graphic>
          <a:graphicData uri="http://schemas.openxmlformats.org/presentationml/2006/ole">
            <p:oleObj spid="_x0000_s46082" name="Equation" r:id="rId3" imgW="2095200" imgH="241200" progId="">
              <p:embed/>
            </p:oleObj>
          </a:graphicData>
        </a:graphic>
      </p:graphicFrame>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Date Placeholder 3"/>
          <p:cNvSpPr>
            <a:spLocks noGrp="1"/>
          </p:cNvSpPr>
          <p:nvPr>
            <p:ph type="dt" sz="quarter" idx="10"/>
          </p:nvPr>
        </p:nvSpPr>
        <p:spPr/>
        <p:txBody>
          <a:bodyPr/>
          <a:lstStyle/>
          <a:p>
            <a:pPr>
              <a:defRPr/>
            </a:pPr>
            <a:r>
              <a:rPr lang="en-US"/>
              <a:t>		 </a:t>
            </a:r>
            <a:r>
              <a:rPr lang="en-US" sz="1200"/>
              <a:t> </a:t>
            </a:r>
            <a:fld id="{B28A900D-C8DE-4BEB-8EC2-5F9B6269018A}" type="slidenum">
              <a:rPr lang="en-US" sz="1200">
                <a:solidFill>
                  <a:srgbClr val="003399"/>
                </a:solidFill>
              </a:rPr>
              <a:pPr>
                <a:defRPr/>
              </a:pPr>
              <a:t>107</a:t>
            </a:fld>
            <a:endParaRPr lang="en-US" sz="1200">
              <a:solidFill>
                <a:srgbClr val="003399"/>
              </a:solidFill>
            </a:endParaRPr>
          </a:p>
        </p:txBody>
      </p:sp>
      <p:sp>
        <p:nvSpPr>
          <p:cNvPr id="47117" name="Rectangle 17"/>
          <p:cNvSpPr>
            <a:spLocks noGrp="1" noChangeArrowheads="1"/>
          </p:cNvSpPr>
          <p:nvPr>
            <p:ph type="title"/>
          </p:nvPr>
        </p:nvSpPr>
        <p:spPr/>
        <p:txBody>
          <a:bodyPr/>
          <a:lstStyle/>
          <a:p>
            <a:r>
              <a:rPr lang="en-US" smtClean="0"/>
              <a:t>2. </a:t>
            </a:r>
            <a:r>
              <a:rPr lang="en-GB" smtClean="0"/>
              <a:t>Review of Probability Theory: R. V (6)</a:t>
            </a:r>
            <a:endParaRPr lang="en-US" smtClean="0"/>
          </a:p>
        </p:txBody>
      </p:sp>
      <p:sp>
        <p:nvSpPr>
          <p:cNvPr id="47118" name="Text Box 4"/>
          <p:cNvSpPr txBox="1">
            <a:spLocks noChangeArrowheads="1"/>
          </p:cNvSpPr>
          <p:nvPr/>
        </p:nvSpPr>
        <p:spPr bwMode="auto">
          <a:xfrm>
            <a:off x="533400" y="838200"/>
            <a:ext cx="8093075" cy="1463675"/>
          </a:xfrm>
          <a:prstGeom prst="rect">
            <a:avLst/>
          </a:prstGeom>
          <a:noFill/>
          <a:ln w="9525">
            <a:noFill/>
            <a:miter lim="800000"/>
            <a:headEnd/>
            <a:tailEnd/>
          </a:ln>
        </p:spPr>
        <p:txBody>
          <a:bodyPr>
            <a:spAutoFit/>
          </a:bodyPr>
          <a:lstStyle/>
          <a:p>
            <a:r>
              <a:rPr lang="en-US" u="sng"/>
              <a:t>Example</a:t>
            </a:r>
            <a:r>
              <a:rPr lang="en-US"/>
              <a:t>: </a:t>
            </a:r>
            <a:r>
              <a:rPr lang="en-US" i="1"/>
              <a:t>X </a:t>
            </a:r>
            <a:r>
              <a:rPr lang="en-US"/>
              <a:t>is a r.v such that </a:t>
            </a:r>
            <a:r>
              <a:rPr lang="en-US" i="1">
                <a:sym typeface="Symbol" pitchFamily="18" charset="2"/>
              </a:rPr>
              <a:t>X</a:t>
            </a:r>
            <a:r>
              <a:rPr lang="en-US">
                <a:sym typeface="Symbol" pitchFamily="18" charset="2"/>
              </a:rPr>
              <a:t>(</a:t>
            </a:r>
            <a:r>
              <a:rPr lang="en-US" i="1">
                <a:sym typeface="Symbol" pitchFamily="18" charset="2"/>
              </a:rPr>
              <a:t></a:t>
            </a:r>
            <a:r>
              <a:rPr lang="en-US">
                <a:sym typeface="Symbol" pitchFamily="18" charset="2"/>
              </a:rPr>
              <a:t>) = </a:t>
            </a:r>
            <a:r>
              <a:rPr lang="en-US" i="1">
                <a:sym typeface="Symbol" pitchFamily="18" charset="2"/>
              </a:rPr>
              <a:t>c</a:t>
            </a:r>
            <a:r>
              <a:rPr lang="en-US">
                <a:sym typeface="Symbol" pitchFamily="18" charset="2"/>
              </a:rPr>
              <a:t>, </a:t>
            </a:r>
            <a:r>
              <a:rPr lang="en-US" i="1">
                <a:sym typeface="Symbol" pitchFamily="18" charset="2"/>
              </a:rPr>
              <a:t> </a:t>
            </a:r>
            <a:r>
              <a:rPr lang="en-US">
                <a:sym typeface="Symbol" pitchFamily="18" charset="2"/>
              </a:rPr>
              <a:t>  . </a:t>
            </a:r>
            <a:r>
              <a:rPr lang="en-US"/>
              <a:t>Find </a:t>
            </a:r>
            <a:r>
              <a:rPr lang="en-US" i="1"/>
              <a:t>F</a:t>
            </a:r>
            <a:r>
              <a:rPr lang="en-US" i="1" baseline="-25000"/>
              <a:t>X</a:t>
            </a:r>
            <a:r>
              <a:rPr lang="en-US"/>
              <a:t>(</a:t>
            </a:r>
            <a:r>
              <a:rPr lang="en-US" i="1"/>
              <a:t>x</a:t>
            </a:r>
            <a:r>
              <a:rPr lang="en-US"/>
              <a:t>). </a:t>
            </a:r>
          </a:p>
          <a:p>
            <a:endParaRPr lang="en-US" sz="1000"/>
          </a:p>
          <a:p>
            <a:r>
              <a:rPr lang="en-US" u="sng"/>
              <a:t>Solution</a:t>
            </a:r>
            <a:r>
              <a:rPr lang="en-US"/>
              <a:t>: For  </a:t>
            </a:r>
            <a:r>
              <a:rPr lang="en-US" i="1"/>
              <a:t>x </a:t>
            </a:r>
            <a:r>
              <a:rPr lang="en-US"/>
              <a:t>&lt; </a:t>
            </a:r>
            <a:r>
              <a:rPr lang="en-US" i="1"/>
              <a:t>c</a:t>
            </a:r>
            <a:r>
              <a:rPr lang="en-US"/>
              <a:t>,  {</a:t>
            </a:r>
            <a:r>
              <a:rPr lang="en-US" i="1">
                <a:sym typeface="Symbol" pitchFamily="18" charset="2"/>
              </a:rPr>
              <a:t>X</a:t>
            </a:r>
            <a:r>
              <a:rPr lang="en-US">
                <a:sym typeface="Symbol" pitchFamily="18" charset="2"/>
              </a:rPr>
              <a:t>(</a:t>
            </a:r>
            <a:r>
              <a:rPr lang="en-US" i="1">
                <a:sym typeface="Symbol" pitchFamily="18" charset="2"/>
              </a:rPr>
              <a:t></a:t>
            </a:r>
            <a:r>
              <a:rPr lang="en-US">
                <a:sym typeface="Symbol" pitchFamily="18" charset="2"/>
              </a:rPr>
              <a:t>) </a:t>
            </a:r>
            <a:r>
              <a:rPr lang="en-US"/>
              <a:t>≤</a:t>
            </a:r>
            <a:r>
              <a:rPr lang="en-US">
                <a:sym typeface="Symbol" pitchFamily="18" charset="2"/>
              </a:rPr>
              <a:t> </a:t>
            </a:r>
            <a:r>
              <a:rPr lang="en-US" i="1">
                <a:sym typeface="Symbol" pitchFamily="18" charset="2"/>
              </a:rPr>
              <a:t>x </a:t>
            </a:r>
            <a:r>
              <a:rPr lang="en-US"/>
              <a:t>} = {</a:t>
            </a:r>
            <a:r>
              <a:rPr lang="en-US">
                <a:sym typeface="Symbol" pitchFamily="18" charset="2"/>
              </a:rPr>
              <a:t></a:t>
            </a:r>
            <a:r>
              <a:rPr lang="en-US"/>
              <a:t>}, so that </a:t>
            </a:r>
            <a:r>
              <a:rPr lang="en-US" i="1"/>
              <a:t>F</a:t>
            </a:r>
            <a:r>
              <a:rPr lang="en-US" i="1" baseline="-25000"/>
              <a:t>X</a:t>
            </a:r>
            <a:r>
              <a:rPr lang="en-US"/>
              <a:t>(</a:t>
            </a:r>
            <a:r>
              <a:rPr lang="en-US" i="1"/>
              <a:t>x</a:t>
            </a:r>
            <a:r>
              <a:rPr lang="en-US"/>
              <a:t>) = 0, and for </a:t>
            </a:r>
            <a:r>
              <a:rPr lang="en-US" i="1"/>
              <a:t>x </a:t>
            </a:r>
            <a:r>
              <a:rPr lang="en-US"/>
              <a:t>&gt; </a:t>
            </a:r>
            <a:r>
              <a:rPr lang="en-US" i="1"/>
              <a:t>c, </a:t>
            </a:r>
          </a:p>
          <a:p>
            <a:r>
              <a:rPr lang="en-US"/>
              <a:t>{</a:t>
            </a:r>
            <a:r>
              <a:rPr lang="en-US" i="1">
                <a:sym typeface="Symbol" pitchFamily="18" charset="2"/>
              </a:rPr>
              <a:t>X</a:t>
            </a:r>
            <a:r>
              <a:rPr lang="en-US">
                <a:sym typeface="Symbol" pitchFamily="18" charset="2"/>
              </a:rPr>
              <a:t>(</a:t>
            </a:r>
            <a:r>
              <a:rPr lang="en-US" i="1">
                <a:sym typeface="Symbol" pitchFamily="18" charset="2"/>
              </a:rPr>
              <a:t></a:t>
            </a:r>
            <a:r>
              <a:rPr lang="en-US">
                <a:sym typeface="Symbol" pitchFamily="18" charset="2"/>
              </a:rPr>
              <a:t>) </a:t>
            </a:r>
            <a:r>
              <a:rPr lang="en-US"/>
              <a:t>≤</a:t>
            </a:r>
            <a:r>
              <a:rPr lang="en-US">
                <a:sym typeface="Symbol" pitchFamily="18" charset="2"/>
              </a:rPr>
              <a:t> </a:t>
            </a:r>
            <a:r>
              <a:rPr lang="en-US" i="1">
                <a:sym typeface="Symbol" pitchFamily="18" charset="2"/>
              </a:rPr>
              <a:t>x </a:t>
            </a:r>
            <a:r>
              <a:rPr lang="en-US"/>
              <a:t>} = </a:t>
            </a:r>
            <a:r>
              <a:rPr lang="en-US">
                <a:sym typeface="Symbol" pitchFamily="18" charset="2"/>
              </a:rPr>
              <a:t></a:t>
            </a:r>
            <a:r>
              <a:rPr lang="en-US"/>
              <a:t>, so that </a:t>
            </a:r>
            <a:r>
              <a:rPr lang="en-US" i="1"/>
              <a:t>F</a:t>
            </a:r>
            <a:r>
              <a:rPr lang="en-US" i="1" baseline="-25000"/>
              <a:t>X</a:t>
            </a:r>
            <a:r>
              <a:rPr lang="en-US"/>
              <a:t>(</a:t>
            </a:r>
            <a:r>
              <a:rPr lang="en-US" i="1"/>
              <a:t>x</a:t>
            </a:r>
            <a:r>
              <a:rPr lang="en-US"/>
              <a:t>) = 1.</a:t>
            </a:r>
          </a:p>
          <a:p>
            <a:endParaRPr lang="en-US"/>
          </a:p>
        </p:txBody>
      </p:sp>
      <p:sp>
        <p:nvSpPr>
          <p:cNvPr id="47119" name="Line 5"/>
          <p:cNvSpPr>
            <a:spLocks noChangeShapeType="1"/>
          </p:cNvSpPr>
          <p:nvPr/>
        </p:nvSpPr>
        <p:spPr bwMode="auto">
          <a:xfrm flipV="1">
            <a:off x="692150" y="3181350"/>
            <a:ext cx="3286125" cy="9525"/>
          </a:xfrm>
          <a:prstGeom prst="line">
            <a:avLst/>
          </a:prstGeom>
          <a:noFill/>
          <a:ln w="9525">
            <a:solidFill>
              <a:schemeClr val="tx1"/>
            </a:solidFill>
            <a:round/>
            <a:headEnd/>
            <a:tailEnd type="triangle" w="med" len="med"/>
          </a:ln>
        </p:spPr>
        <p:txBody>
          <a:bodyPr wrap="none" anchor="ctr"/>
          <a:lstStyle/>
          <a:p>
            <a:endParaRPr lang="en-US"/>
          </a:p>
        </p:txBody>
      </p:sp>
      <p:sp>
        <p:nvSpPr>
          <p:cNvPr id="47120" name="Line 6"/>
          <p:cNvSpPr>
            <a:spLocks noChangeShapeType="1"/>
          </p:cNvSpPr>
          <p:nvPr/>
        </p:nvSpPr>
        <p:spPr bwMode="auto">
          <a:xfrm flipV="1">
            <a:off x="1266825" y="2133600"/>
            <a:ext cx="9525" cy="1371600"/>
          </a:xfrm>
          <a:prstGeom prst="line">
            <a:avLst/>
          </a:prstGeom>
          <a:noFill/>
          <a:ln w="9525">
            <a:solidFill>
              <a:schemeClr val="tx1"/>
            </a:solidFill>
            <a:round/>
            <a:headEnd/>
            <a:tailEnd type="triangle" w="med" len="med"/>
          </a:ln>
        </p:spPr>
        <p:txBody>
          <a:bodyPr wrap="none" anchor="ctr"/>
          <a:lstStyle/>
          <a:p>
            <a:endParaRPr lang="en-US"/>
          </a:p>
        </p:txBody>
      </p:sp>
      <p:sp>
        <p:nvSpPr>
          <p:cNvPr id="47121" name="Line 7"/>
          <p:cNvSpPr>
            <a:spLocks noChangeShapeType="1"/>
          </p:cNvSpPr>
          <p:nvPr/>
        </p:nvSpPr>
        <p:spPr bwMode="auto">
          <a:xfrm flipV="1">
            <a:off x="2035175" y="2571750"/>
            <a:ext cx="1219200" cy="9525"/>
          </a:xfrm>
          <a:prstGeom prst="line">
            <a:avLst/>
          </a:prstGeom>
          <a:noFill/>
          <a:ln w="28575">
            <a:solidFill>
              <a:schemeClr val="tx2"/>
            </a:solidFill>
            <a:round/>
            <a:headEnd/>
            <a:tailEnd/>
          </a:ln>
        </p:spPr>
        <p:txBody>
          <a:bodyPr wrap="none" anchor="ctr"/>
          <a:lstStyle/>
          <a:p>
            <a:endParaRPr lang="en-US"/>
          </a:p>
        </p:txBody>
      </p:sp>
      <p:sp>
        <p:nvSpPr>
          <p:cNvPr id="47122" name="Line 8"/>
          <p:cNvSpPr>
            <a:spLocks noChangeShapeType="1"/>
          </p:cNvSpPr>
          <p:nvPr/>
        </p:nvSpPr>
        <p:spPr bwMode="auto">
          <a:xfrm>
            <a:off x="2035175" y="2581275"/>
            <a:ext cx="1588" cy="609600"/>
          </a:xfrm>
          <a:prstGeom prst="line">
            <a:avLst/>
          </a:prstGeom>
          <a:noFill/>
          <a:ln w="28575">
            <a:solidFill>
              <a:schemeClr val="tx1"/>
            </a:solidFill>
            <a:round/>
            <a:headEnd/>
            <a:tailEnd/>
          </a:ln>
        </p:spPr>
        <p:txBody>
          <a:bodyPr wrap="none" anchor="ctr"/>
          <a:lstStyle/>
          <a:p>
            <a:endParaRPr lang="en-US"/>
          </a:p>
        </p:txBody>
      </p:sp>
      <p:sp>
        <p:nvSpPr>
          <p:cNvPr id="47123" name="Line 9"/>
          <p:cNvSpPr>
            <a:spLocks noChangeShapeType="1"/>
          </p:cNvSpPr>
          <p:nvPr/>
        </p:nvSpPr>
        <p:spPr bwMode="auto">
          <a:xfrm>
            <a:off x="692150" y="3190875"/>
            <a:ext cx="1371600" cy="0"/>
          </a:xfrm>
          <a:prstGeom prst="line">
            <a:avLst/>
          </a:prstGeom>
          <a:noFill/>
          <a:ln w="28575">
            <a:solidFill>
              <a:schemeClr val="tx1"/>
            </a:solidFill>
            <a:round/>
            <a:headEnd/>
            <a:tailEnd/>
          </a:ln>
        </p:spPr>
        <p:txBody>
          <a:bodyPr wrap="none" anchor="ctr"/>
          <a:lstStyle/>
          <a:p>
            <a:endParaRPr lang="en-US"/>
          </a:p>
        </p:txBody>
      </p:sp>
      <p:graphicFrame>
        <p:nvGraphicFramePr>
          <p:cNvPr id="47106" name="Object 10"/>
          <p:cNvGraphicFramePr>
            <a:graphicFrameLocks noChangeAspect="1"/>
          </p:cNvGraphicFramePr>
          <p:nvPr/>
        </p:nvGraphicFramePr>
        <p:xfrm>
          <a:off x="1338263" y="2087563"/>
          <a:ext cx="554037" cy="301625"/>
        </p:xfrm>
        <a:graphic>
          <a:graphicData uri="http://schemas.openxmlformats.org/presentationml/2006/ole">
            <p:oleObj spid="_x0000_s47106" name="Equation" r:id="rId3" imgW="419040" imgH="215640" progId="">
              <p:embed/>
            </p:oleObj>
          </a:graphicData>
        </a:graphic>
      </p:graphicFrame>
      <p:graphicFrame>
        <p:nvGraphicFramePr>
          <p:cNvPr id="47107" name="Object 11"/>
          <p:cNvGraphicFramePr>
            <a:graphicFrameLocks noChangeAspect="1"/>
          </p:cNvGraphicFramePr>
          <p:nvPr/>
        </p:nvGraphicFramePr>
        <p:xfrm>
          <a:off x="3962400" y="3105150"/>
          <a:ext cx="165100" cy="196850"/>
        </p:xfrm>
        <a:graphic>
          <a:graphicData uri="http://schemas.openxmlformats.org/presentationml/2006/ole">
            <p:oleObj spid="_x0000_s47107" name="Equation" r:id="rId4" imgW="126720" imgH="139680" progId="">
              <p:embed/>
            </p:oleObj>
          </a:graphicData>
        </a:graphic>
      </p:graphicFrame>
      <p:graphicFrame>
        <p:nvGraphicFramePr>
          <p:cNvPr id="47108" name="Object 12"/>
          <p:cNvGraphicFramePr>
            <a:graphicFrameLocks noChangeAspect="1"/>
          </p:cNvGraphicFramePr>
          <p:nvPr/>
        </p:nvGraphicFramePr>
        <p:xfrm>
          <a:off x="1944688" y="3268663"/>
          <a:ext cx="149225" cy="196850"/>
        </p:xfrm>
        <a:graphic>
          <a:graphicData uri="http://schemas.openxmlformats.org/presentationml/2006/ole">
            <p:oleObj spid="_x0000_s47108" name="Equation" r:id="rId5" imgW="114120" imgH="139680" progId="">
              <p:embed/>
            </p:oleObj>
          </a:graphicData>
        </a:graphic>
      </p:graphicFrame>
      <p:graphicFrame>
        <p:nvGraphicFramePr>
          <p:cNvPr id="47109" name="Object 13"/>
          <p:cNvGraphicFramePr>
            <a:graphicFrameLocks noChangeAspect="1"/>
          </p:cNvGraphicFramePr>
          <p:nvPr/>
        </p:nvGraphicFramePr>
        <p:xfrm>
          <a:off x="1095375" y="2457450"/>
          <a:ext cx="133350" cy="230188"/>
        </p:xfrm>
        <a:graphic>
          <a:graphicData uri="http://schemas.openxmlformats.org/presentationml/2006/ole">
            <p:oleObj spid="_x0000_s47109" name="Equation" r:id="rId6" imgW="101520" imgH="164880" progId="">
              <p:embed/>
            </p:oleObj>
          </a:graphicData>
        </a:graphic>
      </p:graphicFrame>
      <p:sp>
        <p:nvSpPr>
          <p:cNvPr id="47124" name="Line 14"/>
          <p:cNvSpPr>
            <a:spLocks noChangeShapeType="1"/>
          </p:cNvSpPr>
          <p:nvPr/>
        </p:nvSpPr>
        <p:spPr bwMode="auto">
          <a:xfrm>
            <a:off x="1268413" y="2565400"/>
            <a:ext cx="812800" cy="0"/>
          </a:xfrm>
          <a:prstGeom prst="line">
            <a:avLst/>
          </a:prstGeom>
          <a:noFill/>
          <a:ln w="9525">
            <a:solidFill>
              <a:schemeClr val="tx1"/>
            </a:solidFill>
            <a:prstDash val="dash"/>
            <a:round/>
            <a:headEnd/>
            <a:tailEnd/>
          </a:ln>
        </p:spPr>
        <p:txBody>
          <a:bodyPr wrap="none" anchor="ctr"/>
          <a:lstStyle/>
          <a:p>
            <a:endParaRPr lang="en-US"/>
          </a:p>
        </p:txBody>
      </p:sp>
      <p:sp>
        <p:nvSpPr>
          <p:cNvPr id="47125" name="Text Box 15"/>
          <p:cNvSpPr txBox="1">
            <a:spLocks noChangeArrowheads="1"/>
          </p:cNvSpPr>
          <p:nvPr/>
        </p:nvSpPr>
        <p:spPr bwMode="auto">
          <a:xfrm>
            <a:off x="533400" y="3810000"/>
            <a:ext cx="8105775" cy="1463675"/>
          </a:xfrm>
          <a:prstGeom prst="rect">
            <a:avLst/>
          </a:prstGeom>
          <a:noFill/>
          <a:ln w="9525">
            <a:noFill/>
            <a:miter lim="800000"/>
            <a:headEnd/>
            <a:tailEnd/>
          </a:ln>
        </p:spPr>
        <p:txBody>
          <a:bodyPr wrap="none">
            <a:spAutoFit/>
          </a:bodyPr>
          <a:lstStyle/>
          <a:p>
            <a:r>
              <a:rPr lang="en-US" u="sng"/>
              <a:t>Example</a:t>
            </a:r>
            <a:r>
              <a:rPr lang="en-US"/>
              <a:t>: Toss a coin. </a:t>
            </a:r>
            <a:r>
              <a:rPr lang="en-US">
                <a:sym typeface="Symbol" pitchFamily="18" charset="2"/>
              </a:rPr>
              <a:t> = {</a:t>
            </a:r>
            <a:r>
              <a:rPr lang="en-US" i="1">
                <a:sym typeface="Symbol" pitchFamily="18" charset="2"/>
              </a:rPr>
              <a:t>H</a:t>
            </a:r>
            <a:r>
              <a:rPr lang="en-US">
                <a:sym typeface="Symbol" pitchFamily="18" charset="2"/>
              </a:rPr>
              <a:t>, </a:t>
            </a:r>
            <a:r>
              <a:rPr lang="en-US" i="1">
                <a:sym typeface="Symbol" pitchFamily="18" charset="2"/>
              </a:rPr>
              <a:t>T</a:t>
            </a:r>
            <a:r>
              <a:rPr lang="en-US">
                <a:sym typeface="Symbol" pitchFamily="18" charset="2"/>
              </a:rPr>
              <a:t>}.</a:t>
            </a:r>
            <a:r>
              <a:rPr lang="en-US"/>
              <a:t> Suppose the r.v </a:t>
            </a:r>
            <a:r>
              <a:rPr lang="en-US" i="1"/>
              <a:t>X</a:t>
            </a:r>
            <a:r>
              <a:rPr lang="en-US"/>
              <a:t>  is such that  </a:t>
            </a:r>
            <a:r>
              <a:rPr lang="en-US" i="1"/>
              <a:t>X</a:t>
            </a:r>
            <a:r>
              <a:rPr lang="en-US"/>
              <a:t>(</a:t>
            </a:r>
            <a:r>
              <a:rPr lang="en-US" i="1"/>
              <a:t>T</a:t>
            </a:r>
            <a:r>
              <a:rPr lang="en-US"/>
              <a:t>) = 0,</a:t>
            </a:r>
          </a:p>
          <a:p>
            <a:r>
              <a:rPr lang="en-US" i="1"/>
              <a:t>X</a:t>
            </a:r>
            <a:r>
              <a:rPr lang="en-US"/>
              <a:t>(</a:t>
            </a:r>
            <a:r>
              <a:rPr lang="en-US" i="1"/>
              <a:t>H</a:t>
            </a:r>
            <a:r>
              <a:rPr lang="en-US"/>
              <a:t>) = 1. Find </a:t>
            </a:r>
            <a:r>
              <a:rPr lang="en-US" i="1"/>
              <a:t>F</a:t>
            </a:r>
            <a:r>
              <a:rPr lang="en-US" i="1" baseline="-25000"/>
              <a:t>X</a:t>
            </a:r>
            <a:r>
              <a:rPr lang="en-US"/>
              <a:t>(</a:t>
            </a:r>
            <a:r>
              <a:rPr lang="en-US" i="1"/>
              <a:t>x</a:t>
            </a:r>
            <a:r>
              <a:rPr lang="en-US"/>
              <a:t>). </a:t>
            </a:r>
          </a:p>
          <a:p>
            <a:endParaRPr lang="en-US" sz="1000"/>
          </a:p>
          <a:p>
            <a:r>
              <a:rPr lang="en-US" u="sng"/>
              <a:t>Solution</a:t>
            </a:r>
            <a:r>
              <a:rPr lang="en-US"/>
              <a:t>: For </a:t>
            </a:r>
            <a:r>
              <a:rPr lang="en-US" i="1"/>
              <a:t>x </a:t>
            </a:r>
            <a:r>
              <a:rPr lang="en-US"/>
              <a:t>&lt; 0,  {</a:t>
            </a:r>
            <a:r>
              <a:rPr lang="en-US" i="1">
                <a:sym typeface="Symbol" pitchFamily="18" charset="2"/>
              </a:rPr>
              <a:t>X</a:t>
            </a:r>
            <a:r>
              <a:rPr lang="en-US">
                <a:sym typeface="Symbol" pitchFamily="18" charset="2"/>
              </a:rPr>
              <a:t>(</a:t>
            </a:r>
            <a:r>
              <a:rPr lang="en-US" i="1">
                <a:sym typeface="Symbol" pitchFamily="18" charset="2"/>
              </a:rPr>
              <a:t></a:t>
            </a:r>
            <a:r>
              <a:rPr lang="en-US">
                <a:sym typeface="Symbol" pitchFamily="18" charset="2"/>
              </a:rPr>
              <a:t>) </a:t>
            </a:r>
            <a:r>
              <a:rPr lang="en-US"/>
              <a:t>≤</a:t>
            </a:r>
            <a:r>
              <a:rPr lang="en-US">
                <a:sym typeface="Symbol" pitchFamily="18" charset="2"/>
              </a:rPr>
              <a:t> </a:t>
            </a:r>
            <a:r>
              <a:rPr lang="en-US" i="1">
                <a:sym typeface="Symbol" pitchFamily="18" charset="2"/>
              </a:rPr>
              <a:t>x </a:t>
            </a:r>
            <a:r>
              <a:rPr lang="en-US"/>
              <a:t>} = {</a:t>
            </a:r>
            <a:r>
              <a:rPr lang="en-US">
                <a:sym typeface="Symbol" pitchFamily="18" charset="2"/>
              </a:rPr>
              <a:t></a:t>
            </a:r>
            <a:r>
              <a:rPr lang="en-US"/>
              <a:t>}, so that </a:t>
            </a:r>
            <a:r>
              <a:rPr lang="en-US" i="1"/>
              <a:t>F</a:t>
            </a:r>
            <a:r>
              <a:rPr lang="en-US" i="1" baseline="-25000"/>
              <a:t>X</a:t>
            </a:r>
            <a:r>
              <a:rPr lang="en-US"/>
              <a:t>(</a:t>
            </a:r>
            <a:r>
              <a:rPr lang="en-US" i="1"/>
              <a:t>x</a:t>
            </a:r>
            <a:r>
              <a:rPr lang="en-US"/>
              <a:t>) = 0.</a:t>
            </a:r>
          </a:p>
          <a:p>
            <a:endParaRPr lang="en-US"/>
          </a:p>
        </p:txBody>
      </p:sp>
      <p:graphicFrame>
        <p:nvGraphicFramePr>
          <p:cNvPr id="47110" name="Object 16"/>
          <p:cNvGraphicFramePr>
            <a:graphicFrameLocks noChangeAspect="1"/>
          </p:cNvGraphicFramePr>
          <p:nvPr>
            <p:ph idx="1"/>
          </p:nvPr>
        </p:nvGraphicFramePr>
        <p:xfrm>
          <a:off x="1447800" y="5105400"/>
          <a:ext cx="6477000" cy="782638"/>
        </p:xfrm>
        <a:graphic>
          <a:graphicData uri="http://schemas.openxmlformats.org/presentationml/2006/ole">
            <p:oleObj spid="_x0000_s47110" name="Equation" r:id="rId7" imgW="3784320" imgH="457200" progId="">
              <p:embed/>
            </p:oleObj>
          </a:graphicData>
        </a:graphic>
      </p:graphicFrame>
      <p:sp>
        <p:nvSpPr>
          <p:cNvPr id="47126" name="Line 19"/>
          <p:cNvSpPr>
            <a:spLocks noChangeShapeType="1"/>
          </p:cNvSpPr>
          <p:nvPr/>
        </p:nvSpPr>
        <p:spPr bwMode="auto">
          <a:xfrm flipV="1">
            <a:off x="5267325" y="3181350"/>
            <a:ext cx="3286125" cy="0"/>
          </a:xfrm>
          <a:prstGeom prst="line">
            <a:avLst/>
          </a:prstGeom>
          <a:noFill/>
          <a:ln w="9525">
            <a:solidFill>
              <a:schemeClr val="tx1"/>
            </a:solidFill>
            <a:round/>
            <a:headEnd/>
            <a:tailEnd type="triangle" w="med" len="med"/>
          </a:ln>
        </p:spPr>
        <p:txBody>
          <a:bodyPr wrap="none" anchor="ctr"/>
          <a:lstStyle/>
          <a:p>
            <a:endParaRPr lang="en-US"/>
          </a:p>
        </p:txBody>
      </p:sp>
      <p:sp>
        <p:nvSpPr>
          <p:cNvPr id="47127" name="Line 20"/>
          <p:cNvSpPr>
            <a:spLocks noChangeShapeType="1"/>
          </p:cNvSpPr>
          <p:nvPr/>
        </p:nvSpPr>
        <p:spPr bwMode="auto">
          <a:xfrm>
            <a:off x="4368800" y="3176588"/>
            <a:ext cx="1508125" cy="0"/>
          </a:xfrm>
          <a:prstGeom prst="line">
            <a:avLst/>
          </a:prstGeom>
          <a:noFill/>
          <a:ln w="28575">
            <a:solidFill>
              <a:schemeClr val="tx1"/>
            </a:solidFill>
            <a:round/>
            <a:headEnd/>
            <a:tailEnd/>
          </a:ln>
        </p:spPr>
        <p:txBody>
          <a:bodyPr wrap="none" anchor="ctr"/>
          <a:lstStyle/>
          <a:p>
            <a:endParaRPr lang="en-US"/>
          </a:p>
        </p:txBody>
      </p:sp>
      <p:sp>
        <p:nvSpPr>
          <p:cNvPr id="47128" name="Line 21"/>
          <p:cNvSpPr>
            <a:spLocks noChangeShapeType="1"/>
          </p:cNvSpPr>
          <p:nvPr/>
        </p:nvSpPr>
        <p:spPr bwMode="auto">
          <a:xfrm flipV="1">
            <a:off x="5886450" y="2043113"/>
            <a:ext cx="0" cy="1371600"/>
          </a:xfrm>
          <a:prstGeom prst="line">
            <a:avLst/>
          </a:prstGeom>
          <a:noFill/>
          <a:ln w="9525">
            <a:solidFill>
              <a:schemeClr val="tx1"/>
            </a:solidFill>
            <a:round/>
            <a:headEnd/>
            <a:tailEnd type="triangle" w="med" len="med"/>
          </a:ln>
        </p:spPr>
        <p:txBody>
          <a:bodyPr wrap="none" anchor="ctr"/>
          <a:lstStyle/>
          <a:p>
            <a:endParaRPr lang="en-US"/>
          </a:p>
        </p:txBody>
      </p:sp>
      <p:sp>
        <p:nvSpPr>
          <p:cNvPr id="47129" name="Line 22"/>
          <p:cNvSpPr>
            <a:spLocks noChangeShapeType="1"/>
          </p:cNvSpPr>
          <p:nvPr/>
        </p:nvSpPr>
        <p:spPr bwMode="auto">
          <a:xfrm>
            <a:off x="6554788" y="2611438"/>
            <a:ext cx="1798637" cy="0"/>
          </a:xfrm>
          <a:prstGeom prst="line">
            <a:avLst/>
          </a:prstGeom>
          <a:noFill/>
          <a:ln w="28575">
            <a:solidFill>
              <a:schemeClr val="tx1"/>
            </a:solidFill>
            <a:round/>
            <a:headEnd/>
            <a:tailEnd/>
          </a:ln>
        </p:spPr>
        <p:txBody>
          <a:bodyPr wrap="none" anchor="ctr"/>
          <a:lstStyle/>
          <a:p>
            <a:endParaRPr lang="en-US"/>
          </a:p>
        </p:txBody>
      </p:sp>
      <p:sp>
        <p:nvSpPr>
          <p:cNvPr id="47130" name="Line 23"/>
          <p:cNvSpPr>
            <a:spLocks noChangeShapeType="1"/>
          </p:cNvSpPr>
          <p:nvPr/>
        </p:nvSpPr>
        <p:spPr bwMode="auto">
          <a:xfrm>
            <a:off x="5886450" y="2914650"/>
            <a:ext cx="0" cy="304800"/>
          </a:xfrm>
          <a:prstGeom prst="line">
            <a:avLst/>
          </a:prstGeom>
          <a:noFill/>
          <a:ln w="28575">
            <a:solidFill>
              <a:schemeClr val="tx1"/>
            </a:solidFill>
            <a:round/>
            <a:headEnd/>
            <a:tailEnd/>
          </a:ln>
        </p:spPr>
        <p:txBody>
          <a:bodyPr wrap="none" anchor="ctr"/>
          <a:lstStyle/>
          <a:p>
            <a:endParaRPr lang="en-US"/>
          </a:p>
        </p:txBody>
      </p:sp>
      <p:sp>
        <p:nvSpPr>
          <p:cNvPr id="47131" name="Line 24"/>
          <p:cNvSpPr>
            <a:spLocks noChangeShapeType="1"/>
          </p:cNvSpPr>
          <p:nvPr/>
        </p:nvSpPr>
        <p:spPr bwMode="auto">
          <a:xfrm>
            <a:off x="5868988" y="2895600"/>
            <a:ext cx="685800" cy="0"/>
          </a:xfrm>
          <a:prstGeom prst="line">
            <a:avLst/>
          </a:prstGeom>
          <a:noFill/>
          <a:ln w="28575">
            <a:solidFill>
              <a:schemeClr val="tx1"/>
            </a:solidFill>
            <a:round/>
            <a:headEnd/>
            <a:tailEnd/>
          </a:ln>
        </p:spPr>
        <p:txBody>
          <a:bodyPr wrap="none" anchor="ctr"/>
          <a:lstStyle/>
          <a:p>
            <a:endParaRPr lang="en-US"/>
          </a:p>
        </p:txBody>
      </p:sp>
      <p:sp>
        <p:nvSpPr>
          <p:cNvPr id="47132" name="Line 25"/>
          <p:cNvSpPr>
            <a:spLocks noChangeShapeType="1"/>
          </p:cNvSpPr>
          <p:nvPr/>
        </p:nvSpPr>
        <p:spPr bwMode="auto">
          <a:xfrm>
            <a:off x="6554788" y="2609850"/>
            <a:ext cx="0" cy="304800"/>
          </a:xfrm>
          <a:prstGeom prst="line">
            <a:avLst/>
          </a:prstGeom>
          <a:noFill/>
          <a:ln w="28575">
            <a:solidFill>
              <a:schemeClr val="tx1"/>
            </a:solidFill>
            <a:round/>
            <a:headEnd/>
            <a:tailEnd/>
          </a:ln>
        </p:spPr>
        <p:txBody>
          <a:bodyPr wrap="none" anchor="ctr"/>
          <a:lstStyle/>
          <a:p>
            <a:endParaRPr lang="en-US"/>
          </a:p>
        </p:txBody>
      </p:sp>
      <p:graphicFrame>
        <p:nvGraphicFramePr>
          <p:cNvPr id="47111" name="Object 26"/>
          <p:cNvGraphicFramePr>
            <a:graphicFrameLocks noChangeAspect="1"/>
          </p:cNvGraphicFramePr>
          <p:nvPr/>
        </p:nvGraphicFramePr>
        <p:xfrm>
          <a:off x="5930900" y="1998663"/>
          <a:ext cx="542925" cy="311150"/>
        </p:xfrm>
        <a:graphic>
          <a:graphicData uri="http://schemas.openxmlformats.org/presentationml/2006/ole">
            <p:oleObj spid="_x0000_s47111" name="Equation" r:id="rId8" imgW="419040" imgH="215640" progId="">
              <p:embed/>
            </p:oleObj>
          </a:graphicData>
        </a:graphic>
      </p:graphicFrame>
      <p:graphicFrame>
        <p:nvGraphicFramePr>
          <p:cNvPr id="47112" name="Object 27"/>
          <p:cNvGraphicFramePr>
            <a:graphicFrameLocks noChangeAspect="1"/>
          </p:cNvGraphicFramePr>
          <p:nvPr/>
        </p:nvGraphicFramePr>
        <p:xfrm>
          <a:off x="8534400" y="3094038"/>
          <a:ext cx="163513" cy="203200"/>
        </p:xfrm>
        <a:graphic>
          <a:graphicData uri="http://schemas.openxmlformats.org/presentationml/2006/ole">
            <p:oleObj spid="_x0000_s47112" name="Equation" r:id="rId9" imgW="126720" imgH="139680" progId="">
              <p:embed/>
            </p:oleObj>
          </a:graphicData>
        </a:graphic>
      </p:graphicFrame>
      <p:sp>
        <p:nvSpPr>
          <p:cNvPr id="47133" name="Line 28"/>
          <p:cNvSpPr>
            <a:spLocks noChangeShapeType="1"/>
          </p:cNvSpPr>
          <p:nvPr/>
        </p:nvSpPr>
        <p:spPr bwMode="auto">
          <a:xfrm>
            <a:off x="6553200" y="2879725"/>
            <a:ext cx="0" cy="314325"/>
          </a:xfrm>
          <a:prstGeom prst="line">
            <a:avLst/>
          </a:prstGeom>
          <a:noFill/>
          <a:ln w="9525">
            <a:solidFill>
              <a:schemeClr val="tx1"/>
            </a:solidFill>
            <a:prstDash val="dash"/>
            <a:round/>
            <a:headEnd/>
            <a:tailEnd/>
          </a:ln>
        </p:spPr>
        <p:txBody>
          <a:bodyPr wrap="none" anchor="ctr"/>
          <a:lstStyle/>
          <a:p>
            <a:endParaRPr lang="en-US"/>
          </a:p>
        </p:txBody>
      </p:sp>
      <p:sp>
        <p:nvSpPr>
          <p:cNvPr id="47134" name="Line 29"/>
          <p:cNvSpPr>
            <a:spLocks noChangeShapeType="1"/>
          </p:cNvSpPr>
          <p:nvPr/>
        </p:nvSpPr>
        <p:spPr bwMode="auto">
          <a:xfrm>
            <a:off x="5881688" y="2614613"/>
            <a:ext cx="762000" cy="0"/>
          </a:xfrm>
          <a:prstGeom prst="line">
            <a:avLst/>
          </a:prstGeom>
          <a:noFill/>
          <a:ln w="9525">
            <a:solidFill>
              <a:schemeClr val="tx1"/>
            </a:solidFill>
            <a:prstDash val="dash"/>
            <a:round/>
            <a:headEnd/>
            <a:tailEnd/>
          </a:ln>
        </p:spPr>
        <p:txBody>
          <a:bodyPr wrap="none" anchor="ctr"/>
          <a:lstStyle/>
          <a:p>
            <a:endParaRPr lang="en-US"/>
          </a:p>
        </p:txBody>
      </p:sp>
      <p:graphicFrame>
        <p:nvGraphicFramePr>
          <p:cNvPr id="47113" name="Object 30"/>
          <p:cNvGraphicFramePr>
            <a:graphicFrameLocks noChangeAspect="1"/>
          </p:cNvGraphicFramePr>
          <p:nvPr/>
        </p:nvGraphicFramePr>
        <p:xfrm>
          <a:off x="5700713" y="2484438"/>
          <a:ext cx="130175" cy="238125"/>
        </p:xfrm>
        <a:graphic>
          <a:graphicData uri="http://schemas.openxmlformats.org/presentationml/2006/ole">
            <p:oleObj spid="_x0000_s47113" name="Equation" r:id="rId10" imgW="101520" imgH="164880" progId="">
              <p:embed/>
            </p:oleObj>
          </a:graphicData>
        </a:graphic>
      </p:graphicFrame>
      <p:graphicFrame>
        <p:nvGraphicFramePr>
          <p:cNvPr id="47114" name="Object 31"/>
          <p:cNvGraphicFramePr>
            <a:graphicFrameLocks noChangeAspect="1"/>
          </p:cNvGraphicFramePr>
          <p:nvPr/>
        </p:nvGraphicFramePr>
        <p:xfrm>
          <a:off x="5673725" y="2820988"/>
          <a:ext cx="163513" cy="238125"/>
        </p:xfrm>
        <a:graphic>
          <a:graphicData uri="http://schemas.openxmlformats.org/presentationml/2006/ole">
            <p:oleObj spid="_x0000_s47114" name="Equation" r:id="rId11" imgW="126720" imgH="164880" progId="">
              <p:embed/>
            </p:oleObj>
          </a:graphicData>
        </a:graphic>
      </p:graphicFrame>
      <p:graphicFrame>
        <p:nvGraphicFramePr>
          <p:cNvPr id="47115" name="Object 32"/>
          <p:cNvGraphicFramePr>
            <a:graphicFrameLocks noChangeAspect="1"/>
          </p:cNvGraphicFramePr>
          <p:nvPr/>
        </p:nvGraphicFramePr>
        <p:xfrm>
          <a:off x="6492875" y="3236913"/>
          <a:ext cx="130175" cy="238125"/>
        </p:xfrm>
        <a:graphic>
          <a:graphicData uri="http://schemas.openxmlformats.org/presentationml/2006/ole">
            <p:oleObj spid="_x0000_s47115" name="Equation" r:id="rId12" imgW="101520" imgH="164880" progId="">
              <p:embed/>
            </p:oleObj>
          </a:graphicData>
        </a:graphic>
      </p:graphicFrame>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Date Placeholder 4"/>
          <p:cNvSpPr>
            <a:spLocks noGrp="1"/>
          </p:cNvSpPr>
          <p:nvPr>
            <p:ph type="dt" sz="quarter" idx="10"/>
          </p:nvPr>
        </p:nvSpPr>
        <p:spPr/>
        <p:txBody>
          <a:bodyPr/>
          <a:lstStyle/>
          <a:p>
            <a:pPr>
              <a:defRPr/>
            </a:pPr>
            <a:r>
              <a:rPr lang="en-US"/>
              <a:t>		 </a:t>
            </a:r>
            <a:r>
              <a:rPr lang="en-US" sz="1200"/>
              <a:t> </a:t>
            </a:r>
            <a:fld id="{9640602A-4E55-4F88-920C-6C5A70862D49}" type="slidenum">
              <a:rPr lang="en-US" sz="1200">
                <a:solidFill>
                  <a:srgbClr val="003399"/>
                </a:solidFill>
              </a:rPr>
              <a:pPr>
                <a:defRPr/>
              </a:pPr>
              <a:t>108</a:t>
            </a:fld>
            <a:endParaRPr lang="en-US" sz="1200">
              <a:solidFill>
                <a:srgbClr val="003399"/>
              </a:solidFill>
            </a:endParaRPr>
          </a:p>
        </p:txBody>
      </p:sp>
      <p:sp>
        <p:nvSpPr>
          <p:cNvPr id="48140" name="Rectangle 29"/>
          <p:cNvSpPr>
            <a:spLocks noGrp="1" noChangeArrowheads="1"/>
          </p:cNvSpPr>
          <p:nvPr>
            <p:ph type="title"/>
          </p:nvPr>
        </p:nvSpPr>
        <p:spPr/>
        <p:txBody>
          <a:bodyPr/>
          <a:lstStyle/>
          <a:p>
            <a:r>
              <a:rPr lang="en-US" smtClean="0"/>
              <a:t>2. </a:t>
            </a:r>
            <a:r>
              <a:rPr lang="en-GB" smtClean="0"/>
              <a:t>Review of Probability Theory: R. V (7)</a:t>
            </a:r>
            <a:endParaRPr lang="en-US" smtClean="0"/>
          </a:p>
        </p:txBody>
      </p:sp>
      <p:graphicFrame>
        <p:nvGraphicFramePr>
          <p:cNvPr id="48130" name="Object 26"/>
          <p:cNvGraphicFramePr>
            <a:graphicFrameLocks noChangeAspect="1"/>
          </p:cNvGraphicFramePr>
          <p:nvPr>
            <p:ph sz="half" idx="1"/>
          </p:nvPr>
        </p:nvGraphicFramePr>
        <p:xfrm>
          <a:off x="1524000" y="2286000"/>
          <a:ext cx="6096000" cy="1819275"/>
        </p:xfrm>
        <a:graphic>
          <a:graphicData uri="http://schemas.openxmlformats.org/presentationml/2006/ole">
            <p:oleObj spid="_x0000_s48130" name="Equation" r:id="rId3" imgW="4254480" imgH="1269720" progId="">
              <p:embed/>
            </p:oleObj>
          </a:graphicData>
        </a:graphic>
      </p:graphicFrame>
      <p:sp>
        <p:nvSpPr>
          <p:cNvPr id="48141" name="Text Box 25"/>
          <p:cNvSpPr txBox="1">
            <a:spLocks noChangeArrowheads="1"/>
          </p:cNvSpPr>
          <p:nvPr/>
        </p:nvSpPr>
        <p:spPr bwMode="auto">
          <a:xfrm>
            <a:off x="441325" y="838200"/>
            <a:ext cx="8251825" cy="1663700"/>
          </a:xfrm>
          <a:prstGeom prst="rect">
            <a:avLst/>
          </a:prstGeom>
          <a:noFill/>
          <a:ln w="9525">
            <a:noFill/>
            <a:miter lim="800000"/>
            <a:headEnd/>
            <a:tailEnd/>
          </a:ln>
        </p:spPr>
        <p:txBody>
          <a:bodyPr wrap="none">
            <a:spAutoFit/>
          </a:bodyPr>
          <a:lstStyle/>
          <a:p>
            <a:pPr>
              <a:spcBef>
                <a:spcPct val="5000"/>
              </a:spcBef>
            </a:pPr>
            <a:r>
              <a:rPr lang="en-US" u="sng"/>
              <a:t>Example</a:t>
            </a:r>
            <a:r>
              <a:rPr lang="en-US"/>
              <a:t>: A fair coin is tossed twice, and let the r.v </a:t>
            </a:r>
            <a:r>
              <a:rPr lang="en-US" i="1"/>
              <a:t>X</a:t>
            </a:r>
            <a:r>
              <a:rPr lang="en-US"/>
              <a:t>  represent the number </a:t>
            </a:r>
          </a:p>
          <a:p>
            <a:pPr>
              <a:spcBef>
                <a:spcPct val="5000"/>
              </a:spcBef>
            </a:pPr>
            <a:r>
              <a:rPr lang="en-US"/>
              <a:t>of heads. Find </a:t>
            </a:r>
            <a:r>
              <a:rPr lang="en-US" i="1"/>
              <a:t>F</a:t>
            </a:r>
            <a:r>
              <a:rPr lang="en-US" i="1" baseline="-25000"/>
              <a:t>X</a:t>
            </a:r>
            <a:r>
              <a:rPr lang="en-US"/>
              <a:t>(</a:t>
            </a:r>
            <a:r>
              <a:rPr lang="en-US" i="1"/>
              <a:t>x</a:t>
            </a:r>
            <a:r>
              <a:rPr lang="en-US"/>
              <a:t>). </a:t>
            </a:r>
            <a:endParaRPr lang="en-US" sz="1000"/>
          </a:p>
          <a:p>
            <a:pPr>
              <a:spcBef>
                <a:spcPct val="5000"/>
              </a:spcBef>
            </a:pPr>
            <a:r>
              <a:rPr lang="en-US" u="sng"/>
              <a:t>Solution</a:t>
            </a:r>
            <a:r>
              <a:rPr lang="en-US"/>
              <a:t>: In this case </a:t>
            </a:r>
            <a:r>
              <a:rPr lang="en-US">
                <a:sym typeface="Symbol" pitchFamily="18" charset="2"/>
              </a:rPr>
              <a:t> = {</a:t>
            </a:r>
            <a:r>
              <a:rPr lang="en-US" i="1">
                <a:sym typeface="Symbol" pitchFamily="18" charset="2"/>
              </a:rPr>
              <a:t>HH</a:t>
            </a:r>
            <a:r>
              <a:rPr lang="en-US">
                <a:sym typeface="Symbol" pitchFamily="18" charset="2"/>
              </a:rPr>
              <a:t>, </a:t>
            </a:r>
            <a:r>
              <a:rPr lang="en-US" i="1">
                <a:sym typeface="Symbol" pitchFamily="18" charset="2"/>
              </a:rPr>
              <a:t>HT, TH, TT</a:t>
            </a:r>
            <a:r>
              <a:rPr lang="en-US">
                <a:sym typeface="Symbol" pitchFamily="18" charset="2"/>
              </a:rPr>
              <a:t>},</a:t>
            </a:r>
            <a:r>
              <a:rPr lang="en-US"/>
              <a:t> and </a:t>
            </a:r>
            <a:r>
              <a:rPr lang="en-US" i="1"/>
              <a:t>X</a:t>
            </a:r>
            <a:r>
              <a:rPr lang="en-US"/>
              <a:t>(</a:t>
            </a:r>
            <a:r>
              <a:rPr lang="en-US" i="1"/>
              <a:t>HH</a:t>
            </a:r>
            <a:r>
              <a:rPr lang="en-US"/>
              <a:t>) = 2, </a:t>
            </a:r>
            <a:r>
              <a:rPr lang="en-US" i="1"/>
              <a:t>X</a:t>
            </a:r>
            <a:r>
              <a:rPr lang="en-US"/>
              <a:t>(</a:t>
            </a:r>
            <a:r>
              <a:rPr lang="en-US" i="1"/>
              <a:t>HT</a:t>
            </a:r>
            <a:r>
              <a:rPr lang="en-US"/>
              <a:t>) = </a:t>
            </a:r>
          </a:p>
          <a:p>
            <a:pPr>
              <a:spcBef>
                <a:spcPct val="5000"/>
              </a:spcBef>
            </a:pPr>
            <a:r>
              <a:rPr lang="en-US" i="1"/>
              <a:t>X</a:t>
            </a:r>
            <a:r>
              <a:rPr lang="en-US"/>
              <a:t>(</a:t>
            </a:r>
            <a:r>
              <a:rPr lang="en-US" i="1"/>
              <a:t>TH</a:t>
            </a:r>
            <a:r>
              <a:rPr lang="en-US"/>
              <a:t>) = 1, </a:t>
            </a:r>
            <a:r>
              <a:rPr lang="en-US" i="1"/>
              <a:t>X</a:t>
            </a:r>
            <a:r>
              <a:rPr lang="en-US"/>
              <a:t>(</a:t>
            </a:r>
            <a:r>
              <a:rPr lang="en-US" i="1"/>
              <a:t>TT</a:t>
            </a:r>
            <a:r>
              <a:rPr lang="en-US"/>
              <a:t>) = 0.</a:t>
            </a:r>
          </a:p>
          <a:p>
            <a:endParaRPr lang="en-US"/>
          </a:p>
        </p:txBody>
      </p:sp>
      <p:graphicFrame>
        <p:nvGraphicFramePr>
          <p:cNvPr id="48131" name="Object 28"/>
          <p:cNvGraphicFramePr>
            <a:graphicFrameLocks noChangeAspect="1"/>
          </p:cNvGraphicFramePr>
          <p:nvPr>
            <p:ph sz="half" idx="2"/>
          </p:nvPr>
        </p:nvGraphicFramePr>
        <p:xfrm>
          <a:off x="1600200" y="4191000"/>
          <a:ext cx="3962400" cy="327025"/>
        </p:xfrm>
        <a:graphic>
          <a:graphicData uri="http://schemas.openxmlformats.org/presentationml/2006/ole">
            <p:oleObj spid="_x0000_s48131" name="Equation" r:id="rId4" imgW="2768400" imgH="228600" progId="">
              <p:embed/>
            </p:oleObj>
          </a:graphicData>
        </a:graphic>
      </p:graphicFrame>
      <p:sp>
        <p:nvSpPr>
          <p:cNvPr id="48142" name="Line 32"/>
          <p:cNvSpPr>
            <a:spLocks noChangeShapeType="1"/>
          </p:cNvSpPr>
          <p:nvPr/>
        </p:nvSpPr>
        <p:spPr bwMode="auto">
          <a:xfrm flipV="1">
            <a:off x="4964113" y="4652963"/>
            <a:ext cx="0" cy="1371600"/>
          </a:xfrm>
          <a:prstGeom prst="line">
            <a:avLst/>
          </a:prstGeom>
          <a:noFill/>
          <a:ln w="9525">
            <a:solidFill>
              <a:schemeClr val="tx1"/>
            </a:solidFill>
            <a:round/>
            <a:headEnd/>
            <a:tailEnd type="triangle" w="med" len="med"/>
          </a:ln>
        </p:spPr>
        <p:txBody>
          <a:bodyPr wrap="none" anchor="ctr"/>
          <a:lstStyle/>
          <a:p>
            <a:endParaRPr lang="en-US"/>
          </a:p>
        </p:txBody>
      </p:sp>
      <p:sp>
        <p:nvSpPr>
          <p:cNvPr id="48143" name="Line 33"/>
          <p:cNvSpPr>
            <a:spLocks noChangeShapeType="1"/>
          </p:cNvSpPr>
          <p:nvPr/>
        </p:nvSpPr>
        <p:spPr bwMode="auto">
          <a:xfrm>
            <a:off x="6324600" y="5064125"/>
            <a:ext cx="2143125" cy="0"/>
          </a:xfrm>
          <a:prstGeom prst="line">
            <a:avLst/>
          </a:prstGeom>
          <a:noFill/>
          <a:ln w="28575">
            <a:solidFill>
              <a:schemeClr val="tx1"/>
            </a:solidFill>
            <a:round/>
            <a:headEnd/>
            <a:tailEnd/>
          </a:ln>
        </p:spPr>
        <p:txBody>
          <a:bodyPr wrap="none" anchor="ctr"/>
          <a:lstStyle/>
          <a:p>
            <a:endParaRPr lang="en-US"/>
          </a:p>
        </p:txBody>
      </p:sp>
      <p:sp>
        <p:nvSpPr>
          <p:cNvPr id="48144" name="Line 34"/>
          <p:cNvSpPr>
            <a:spLocks noChangeShapeType="1"/>
          </p:cNvSpPr>
          <p:nvPr/>
        </p:nvSpPr>
        <p:spPr bwMode="auto">
          <a:xfrm>
            <a:off x="4964113" y="5616575"/>
            <a:ext cx="0" cy="212725"/>
          </a:xfrm>
          <a:prstGeom prst="line">
            <a:avLst/>
          </a:prstGeom>
          <a:noFill/>
          <a:ln w="28575">
            <a:solidFill>
              <a:schemeClr val="tx1"/>
            </a:solidFill>
            <a:round/>
            <a:headEnd/>
            <a:tailEnd/>
          </a:ln>
        </p:spPr>
        <p:txBody>
          <a:bodyPr wrap="none" anchor="ctr"/>
          <a:lstStyle/>
          <a:p>
            <a:endParaRPr lang="en-US"/>
          </a:p>
        </p:txBody>
      </p:sp>
      <p:sp>
        <p:nvSpPr>
          <p:cNvPr id="48145" name="Line 35"/>
          <p:cNvSpPr>
            <a:spLocks noChangeShapeType="1"/>
          </p:cNvSpPr>
          <p:nvPr/>
        </p:nvSpPr>
        <p:spPr bwMode="auto">
          <a:xfrm>
            <a:off x="4946650" y="5610225"/>
            <a:ext cx="685800" cy="0"/>
          </a:xfrm>
          <a:prstGeom prst="line">
            <a:avLst/>
          </a:prstGeom>
          <a:noFill/>
          <a:ln w="28575">
            <a:solidFill>
              <a:schemeClr val="tx1"/>
            </a:solidFill>
            <a:round/>
            <a:headEnd/>
            <a:tailEnd/>
          </a:ln>
        </p:spPr>
        <p:txBody>
          <a:bodyPr wrap="none" anchor="ctr"/>
          <a:lstStyle/>
          <a:p>
            <a:endParaRPr lang="en-US"/>
          </a:p>
        </p:txBody>
      </p:sp>
      <p:sp>
        <p:nvSpPr>
          <p:cNvPr id="48146" name="Line 36"/>
          <p:cNvSpPr>
            <a:spLocks noChangeShapeType="1"/>
          </p:cNvSpPr>
          <p:nvPr/>
        </p:nvSpPr>
        <p:spPr bwMode="auto">
          <a:xfrm>
            <a:off x="5641975" y="5251450"/>
            <a:ext cx="0" cy="376238"/>
          </a:xfrm>
          <a:prstGeom prst="line">
            <a:avLst/>
          </a:prstGeom>
          <a:noFill/>
          <a:ln w="28575">
            <a:solidFill>
              <a:schemeClr val="tx1"/>
            </a:solidFill>
            <a:round/>
            <a:headEnd/>
            <a:tailEnd/>
          </a:ln>
        </p:spPr>
        <p:txBody>
          <a:bodyPr wrap="none" anchor="ctr"/>
          <a:lstStyle/>
          <a:p>
            <a:endParaRPr lang="en-US"/>
          </a:p>
        </p:txBody>
      </p:sp>
      <p:graphicFrame>
        <p:nvGraphicFramePr>
          <p:cNvPr id="48132" name="Object 37"/>
          <p:cNvGraphicFramePr>
            <a:graphicFrameLocks noChangeAspect="1"/>
          </p:cNvGraphicFramePr>
          <p:nvPr/>
        </p:nvGraphicFramePr>
        <p:xfrm>
          <a:off x="5008563" y="4608513"/>
          <a:ext cx="542925" cy="311150"/>
        </p:xfrm>
        <a:graphic>
          <a:graphicData uri="http://schemas.openxmlformats.org/presentationml/2006/ole">
            <p:oleObj spid="_x0000_s48132" name="Equation" r:id="rId5" imgW="419040" imgH="215640" progId="">
              <p:embed/>
            </p:oleObj>
          </a:graphicData>
        </a:graphic>
      </p:graphicFrame>
      <p:graphicFrame>
        <p:nvGraphicFramePr>
          <p:cNvPr id="48133" name="Object 38"/>
          <p:cNvGraphicFramePr>
            <a:graphicFrameLocks noChangeAspect="1"/>
          </p:cNvGraphicFramePr>
          <p:nvPr/>
        </p:nvGraphicFramePr>
        <p:xfrm>
          <a:off x="8675688" y="5710238"/>
          <a:ext cx="163512" cy="203200"/>
        </p:xfrm>
        <a:graphic>
          <a:graphicData uri="http://schemas.openxmlformats.org/presentationml/2006/ole">
            <p:oleObj spid="_x0000_s48133" name="Equation" r:id="rId6" imgW="126720" imgH="139680" progId="">
              <p:embed/>
            </p:oleObj>
          </a:graphicData>
        </a:graphic>
      </p:graphicFrame>
      <p:sp>
        <p:nvSpPr>
          <p:cNvPr id="48147" name="Line 40"/>
          <p:cNvSpPr>
            <a:spLocks noChangeShapeType="1"/>
          </p:cNvSpPr>
          <p:nvPr/>
        </p:nvSpPr>
        <p:spPr bwMode="auto">
          <a:xfrm>
            <a:off x="5630863" y="5489575"/>
            <a:ext cx="0" cy="314325"/>
          </a:xfrm>
          <a:prstGeom prst="line">
            <a:avLst/>
          </a:prstGeom>
          <a:noFill/>
          <a:ln w="9525">
            <a:solidFill>
              <a:schemeClr val="tx1"/>
            </a:solidFill>
            <a:prstDash val="dash"/>
            <a:round/>
            <a:headEnd/>
            <a:tailEnd/>
          </a:ln>
        </p:spPr>
        <p:txBody>
          <a:bodyPr wrap="none" anchor="ctr"/>
          <a:lstStyle/>
          <a:p>
            <a:endParaRPr lang="en-US"/>
          </a:p>
        </p:txBody>
      </p:sp>
      <p:sp>
        <p:nvSpPr>
          <p:cNvPr id="48148" name="Line 41"/>
          <p:cNvSpPr>
            <a:spLocks noChangeShapeType="1"/>
          </p:cNvSpPr>
          <p:nvPr/>
        </p:nvSpPr>
        <p:spPr bwMode="auto">
          <a:xfrm>
            <a:off x="4970463" y="5254625"/>
            <a:ext cx="762000" cy="0"/>
          </a:xfrm>
          <a:prstGeom prst="line">
            <a:avLst/>
          </a:prstGeom>
          <a:noFill/>
          <a:ln w="9525">
            <a:solidFill>
              <a:schemeClr val="tx1"/>
            </a:solidFill>
            <a:prstDash val="dash"/>
            <a:round/>
            <a:headEnd/>
            <a:tailEnd/>
          </a:ln>
        </p:spPr>
        <p:txBody>
          <a:bodyPr wrap="none" anchor="ctr"/>
          <a:lstStyle/>
          <a:p>
            <a:endParaRPr lang="en-US"/>
          </a:p>
        </p:txBody>
      </p:sp>
      <p:graphicFrame>
        <p:nvGraphicFramePr>
          <p:cNvPr id="48134" name="Object 42"/>
          <p:cNvGraphicFramePr>
            <a:graphicFrameLocks noChangeAspect="1"/>
          </p:cNvGraphicFramePr>
          <p:nvPr/>
        </p:nvGraphicFramePr>
        <p:xfrm>
          <a:off x="4749800" y="4913313"/>
          <a:ext cx="130175" cy="238125"/>
        </p:xfrm>
        <a:graphic>
          <a:graphicData uri="http://schemas.openxmlformats.org/presentationml/2006/ole">
            <p:oleObj spid="_x0000_s48134" name="Equation" r:id="rId7" imgW="101520" imgH="164880" progId="">
              <p:embed/>
            </p:oleObj>
          </a:graphicData>
        </a:graphic>
      </p:graphicFrame>
      <p:graphicFrame>
        <p:nvGraphicFramePr>
          <p:cNvPr id="48135" name="Object 43"/>
          <p:cNvGraphicFramePr>
            <a:graphicFrameLocks noChangeAspect="1"/>
          </p:cNvGraphicFramePr>
          <p:nvPr/>
        </p:nvGraphicFramePr>
        <p:xfrm>
          <a:off x="4556125" y="5499100"/>
          <a:ext cx="344488" cy="255588"/>
        </p:xfrm>
        <a:graphic>
          <a:graphicData uri="http://schemas.openxmlformats.org/presentationml/2006/ole">
            <p:oleObj spid="_x0000_s48135" name="Equation" r:id="rId8" imgW="266400" imgH="177480" progId="">
              <p:embed/>
            </p:oleObj>
          </a:graphicData>
        </a:graphic>
      </p:graphicFrame>
      <p:graphicFrame>
        <p:nvGraphicFramePr>
          <p:cNvPr id="48136" name="Object 44"/>
          <p:cNvGraphicFramePr>
            <a:graphicFrameLocks noChangeAspect="1"/>
          </p:cNvGraphicFramePr>
          <p:nvPr/>
        </p:nvGraphicFramePr>
        <p:xfrm>
          <a:off x="5570538" y="5846763"/>
          <a:ext cx="130175" cy="238125"/>
        </p:xfrm>
        <a:graphic>
          <a:graphicData uri="http://schemas.openxmlformats.org/presentationml/2006/ole">
            <p:oleObj spid="_x0000_s48136" name="Equation" r:id="rId9" imgW="101520" imgH="164880" progId="">
              <p:embed/>
            </p:oleObj>
          </a:graphicData>
        </a:graphic>
      </p:graphicFrame>
      <p:sp>
        <p:nvSpPr>
          <p:cNvPr id="48149" name="Line 45"/>
          <p:cNvSpPr>
            <a:spLocks noChangeShapeType="1"/>
          </p:cNvSpPr>
          <p:nvPr/>
        </p:nvSpPr>
        <p:spPr bwMode="auto">
          <a:xfrm flipV="1">
            <a:off x="4344988" y="5799138"/>
            <a:ext cx="4291012" cy="0"/>
          </a:xfrm>
          <a:prstGeom prst="line">
            <a:avLst/>
          </a:prstGeom>
          <a:noFill/>
          <a:ln w="9525">
            <a:solidFill>
              <a:schemeClr val="tx1"/>
            </a:solidFill>
            <a:round/>
            <a:headEnd/>
            <a:tailEnd type="triangle" w="med" len="med"/>
          </a:ln>
        </p:spPr>
        <p:txBody>
          <a:bodyPr wrap="none" anchor="ctr"/>
          <a:lstStyle/>
          <a:p>
            <a:endParaRPr lang="en-US"/>
          </a:p>
        </p:txBody>
      </p:sp>
      <p:sp>
        <p:nvSpPr>
          <p:cNvPr id="48150" name="Line 46"/>
          <p:cNvSpPr>
            <a:spLocks noChangeShapeType="1"/>
          </p:cNvSpPr>
          <p:nvPr/>
        </p:nvSpPr>
        <p:spPr bwMode="auto">
          <a:xfrm>
            <a:off x="4279900" y="5815013"/>
            <a:ext cx="685800" cy="0"/>
          </a:xfrm>
          <a:prstGeom prst="line">
            <a:avLst/>
          </a:prstGeom>
          <a:noFill/>
          <a:ln w="28575">
            <a:solidFill>
              <a:schemeClr val="tx1"/>
            </a:solidFill>
            <a:round/>
            <a:headEnd/>
            <a:tailEnd/>
          </a:ln>
        </p:spPr>
        <p:txBody>
          <a:bodyPr wrap="none" anchor="ctr"/>
          <a:lstStyle/>
          <a:p>
            <a:endParaRPr lang="en-US"/>
          </a:p>
        </p:txBody>
      </p:sp>
      <p:sp>
        <p:nvSpPr>
          <p:cNvPr id="48151" name="Line 47"/>
          <p:cNvSpPr>
            <a:spLocks noChangeShapeType="1"/>
          </p:cNvSpPr>
          <p:nvPr/>
        </p:nvSpPr>
        <p:spPr bwMode="auto">
          <a:xfrm>
            <a:off x="5634038" y="5253038"/>
            <a:ext cx="685800" cy="0"/>
          </a:xfrm>
          <a:prstGeom prst="line">
            <a:avLst/>
          </a:prstGeom>
          <a:noFill/>
          <a:ln w="28575">
            <a:solidFill>
              <a:schemeClr val="tx1"/>
            </a:solidFill>
            <a:round/>
            <a:headEnd/>
            <a:tailEnd/>
          </a:ln>
        </p:spPr>
        <p:txBody>
          <a:bodyPr wrap="none" anchor="ctr"/>
          <a:lstStyle/>
          <a:p>
            <a:endParaRPr lang="en-US"/>
          </a:p>
        </p:txBody>
      </p:sp>
      <p:sp>
        <p:nvSpPr>
          <p:cNvPr id="48152" name="Line 48"/>
          <p:cNvSpPr>
            <a:spLocks noChangeShapeType="1"/>
          </p:cNvSpPr>
          <p:nvPr/>
        </p:nvSpPr>
        <p:spPr bwMode="auto">
          <a:xfrm>
            <a:off x="6318250" y="5064125"/>
            <a:ext cx="0" cy="212725"/>
          </a:xfrm>
          <a:prstGeom prst="line">
            <a:avLst/>
          </a:prstGeom>
          <a:noFill/>
          <a:ln w="28575">
            <a:solidFill>
              <a:schemeClr val="tx1"/>
            </a:solidFill>
            <a:round/>
            <a:headEnd/>
            <a:tailEnd/>
          </a:ln>
        </p:spPr>
        <p:txBody>
          <a:bodyPr wrap="none" anchor="ctr"/>
          <a:lstStyle/>
          <a:p>
            <a:endParaRPr lang="en-US"/>
          </a:p>
        </p:txBody>
      </p:sp>
      <p:sp>
        <p:nvSpPr>
          <p:cNvPr id="48153" name="Line 49"/>
          <p:cNvSpPr>
            <a:spLocks noChangeShapeType="1"/>
          </p:cNvSpPr>
          <p:nvPr/>
        </p:nvSpPr>
        <p:spPr bwMode="auto">
          <a:xfrm>
            <a:off x="4968875" y="5060950"/>
            <a:ext cx="1422400" cy="0"/>
          </a:xfrm>
          <a:prstGeom prst="line">
            <a:avLst/>
          </a:prstGeom>
          <a:noFill/>
          <a:ln w="9525">
            <a:solidFill>
              <a:schemeClr val="tx1"/>
            </a:solidFill>
            <a:prstDash val="dash"/>
            <a:round/>
            <a:headEnd/>
            <a:tailEnd/>
          </a:ln>
        </p:spPr>
        <p:txBody>
          <a:bodyPr wrap="none" anchor="ctr"/>
          <a:lstStyle/>
          <a:p>
            <a:endParaRPr lang="en-US"/>
          </a:p>
        </p:txBody>
      </p:sp>
      <p:graphicFrame>
        <p:nvGraphicFramePr>
          <p:cNvPr id="48137" name="Object 50"/>
          <p:cNvGraphicFramePr>
            <a:graphicFrameLocks noChangeAspect="1"/>
          </p:cNvGraphicFramePr>
          <p:nvPr/>
        </p:nvGraphicFramePr>
        <p:xfrm>
          <a:off x="4527550" y="5156200"/>
          <a:ext cx="363538" cy="255588"/>
        </p:xfrm>
        <a:graphic>
          <a:graphicData uri="http://schemas.openxmlformats.org/presentationml/2006/ole">
            <p:oleObj spid="_x0000_s48137" name="Equation" r:id="rId10" imgW="279360" imgH="177480" progId="">
              <p:embed/>
            </p:oleObj>
          </a:graphicData>
        </a:graphic>
      </p:graphicFrame>
      <p:sp>
        <p:nvSpPr>
          <p:cNvPr id="48154" name="Line 51"/>
          <p:cNvSpPr>
            <a:spLocks noChangeShapeType="1"/>
          </p:cNvSpPr>
          <p:nvPr/>
        </p:nvSpPr>
        <p:spPr bwMode="auto">
          <a:xfrm>
            <a:off x="6321425" y="5265738"/>
            <a:ext cx="0" cy="568325"/>
          </a:xfrm>
          <a:prstGeom prst="line">
            <a:avLst/>
          </a:prstGeom>
          <a:noFill/>
          <a:ln w="9525">
            <a:solidFill>
              <a:schemeClr val="tx1"/>
            </a:solidFill>
            <a:prstDash val="dash"/>
            <a:round/>
            <a:headEnd/>
            <a:tailEnd/>
          </a:ln>
        </p:spPr>
        <p:txBody>
          <a:bodyPr wrap="none" anchor="ctr"/>
          <a:lstStyle/>
          <a:p>
            <a:endParaRPr lang="en-US"/>
          </a:p>
        </p:txBody>
      </p:sp>
      <p:graphicFrame>
        <p:nvGraphicFramePr>
          <p:cNvPr id="48138" name="Object 52"/>
          <p:cNvGraphicFramePr>
            <a:graphicFrameLocks noChangeAspect="1"/>
          </p:cNvGraphicFramePr>
          <p:nvPr/>
        </p:nvGraphicFramePr>
        <p:xfrm>
          <a:off x="6243638" y="5857875"/>
          <a:ext cx="163512" cy="238125"/>
        </p:xfrm>
        <a:graphic>
          <a:graphicData uri="http://schemas.openxmlformats.org/presentationml/2006/ole">
            <p:oleObj spid="_x0000_s48138" name="Equation" r:id="rId11" imgW="126720" imgH="164880" progId="">
              <p:embed/>
            </p:oleObj>
          </a:graphicData>
        </a:graphic>
      </p:graphicFrame>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Date Placeholder 6"/>
          <p:cNvSpPr>
            <a:spLocks noGrp="1"/>
          </p:cNvSpPr>
          <p:nvPr>
            <p:ph type="dt" sz="quarter" idx="10"/>
          </p:nvPr>
        </p:nvSpPr>
        <p:spPr/>
        <p:txBody>
          <a:bodyPr/>
          <a:lstStyle/>
          <a:p>
            <a:pPr>
              <a:defRPr/>
            </a:pPr>
            <a:r>
              <a:rPr lang="en-US"/>
              <a:t>		 </a:t>
            </a:r>
            <a:r>
              <a:rPr lang="en-US" sz="1200"/>
              <a:t> </a:t>
            </a:r>
            <a:fld id="{0EBA747C-A763-46AB-A6AC-A7285B2B0265}" type="slidenum">
              <a:rPr lang="en-US" sz="1200">
                <a:solidFill>
                  <a:srgbClr val="003399"/>
                </a:solidFill>
              </a:rPr>
              <a:pPr>
                <a:defRPr/>
              </a:pPr>
              <a:t>109</a:t>
            </a:fld>
            <a:endParaRPr lang="en-US" sz="1200">
              <a:solidFill>
                <a:srgbClr val="003399"/>
              </a:solidFill>
            </a:endParaRPr>
          </a:p>
        </p:txBody>
      </p:sp>
      <p:sp>
        <p:nvSpPr>
          <p:cNvPr id="49162" name="Rectangle 15"/>
          <p:cNvSpPr>
            <a:spLocks noGrp="1" noChangeArrowheads="1"/>
          </p:cNvSpPr>
          <p:nvPr>
            <p:ph type="title" sz="quarter"/>
          </p:nvPr>
        </p:nvSpPr>
        <p:spPr/>
        <p:txBody>
          <a:bodyPr/>
          <a:lstStyle/>
          <a:p>
            <a:r>
              <a:rPr lang="en-US" smtClean="0"/>
              <a:t>2. </a:t>
            </a:r>
            <a:r>
              <a:rPr lang="en-GB" smtClean="0"/>
              <a:t>Review of Probability Theory: R. V (8)</a:t>
            </a:r>
            <a:endParaRPr lang="en-US" smtClean="0"/>
          </a:p>
        </p:txBody>
      </p:sp>
      <p:graphicFrame>
        <p:nvGraphicFramePr>
          <p:cNvPr id="49154" name="Object 5"/>
          <p:cNvGraphicFramePr>
            <a:graphicFrameLocks noChangeAspect="1"/>
          </p:cNvGraphicFramePr>
          <p:nvPr>
            <p:ph sz="quarter" idx="1"/>
          </p:nvPr>
        </p:nvGraphicFramePr>
        <p:xfrm>
          <a:off x="3581400" y="1752600"/>
          <a:ext cx="1752600" cy="639763"/>
        </p:xfrm>
        <a:graphic>
          <a:graphicData uri="http://schemas.openxmlformats.org/presentationml/2006/ole">
            <p:oleObj spid="_x0000_s49154" name="Equation" r:id="rId3" imgW="1079280" imgH="393480" progId="">
              <p:embed/>
            </p:oleObj>
          </a:graphicData>
        </a:graphic>
      </p:graphicFrame>
      <p:graphicFrame>
        <p:nvGraphicFramePr>
          <p:cNvPr id="49155" name="Object 8"/>
          <p:cNvGraphicFramePr>
            <a:graphicFrameLocks noChangeAspect="1"/>
          </p:cNvGraphicFramePr>
          <p:nvPr>
            <p:ph sz="quarter" idx="2"/>
          </p:nvPr>
        </p:nvGraphicFramePr>
        <p:xfrm>
          <a:off x="2667000" y="2563813"/>
          <a:ext cx="3886200" cy="636587"/>
        </p:xfrm>
        <a:graphic>
          <a:graphicData uri="http://schemas.openxmlformats.org/presentationml/2006/ole">
            <p:oleObj spid="_x0000_s49155" name="Equation" r:id="rId4" imgW="2400120" imgH="393480" progId="">
              <p:embed/>
            </p:oleObj>
          </a:graphicData>
        </a:graphic>
      </p:graphicFrame>
      <p:graphicFrame>
        <p:nvGraphicFramePr>
          <p:cNvPr id="49156" name="Object 11"/>
          <p:cNvGraphicFramePr>
            <a:graphicFrameLocks noChangeAspect="1"/>
          </p:cNvGraphicFramePr>
          <p:nvPr>
            <p:ph sz="quarter" idx="3"/>
          </p:nvPr>
        </p:nvGraphicFramePr>
        <p:xfrm>
          <a:off x="1828800" y="4419600"/>
          <a:ext cx="2286000" cy="709613"/>
        </p:xfrm>
        <a:graphic>
          <a:graphicData uri="http://schemas.openxmlformats.org/presentationml/2006/ole">
            <p:oleObj spid="_x0000_s49156" name="Equation" r:id="rId5" imgW="1434960" imgH="444240" progId="">
              <p:embed/>
            </p:oleObj>
          </a:graphicData>
        </a:graphic>
      </p:graphicFrame>
      <p:sp>
        <p:nvSpPr>
          <p:cNvPr id="49163" name="Text Box 4"/>
          <p:cNvSpPr txBox="1">
            <a:spLocks noChangeArrowheads="1"/>
          </p:cNvSpPr>
          <p:nvPr/>
        </p:nvSpPr>
        <p:spPr bwMode="auto">
          <a:xfrm>
            <a:off x="457200" y="974725"/>
            <a:ext cx="8115300" cy="3292475"/>
          </a:xfrm>
          <a:prstGeom prst="rect">
            <a:avLst/>
          </a:prstGeom>
          <a:noFill/>
          <a:ln w="9525">
            <a:noFill/>
            <a:miter lim="800000"/>
            <a:headEnd/>
            <a:tailEnd/>
          </a:ln>
        </p:spPr>
        <p:txBody>
          <a:bodyPr wrap="none">
            <a:spAutoFit/>
          </a:bodyPr>
          <a:lstStyle/>
          <a:p>
            <a:pPr>
              <a:buFont typeface="Wingdings" pitchFamily="2" charset="2"/>
              <a:buChar char="q"/>
            </a:pPr>
            <a:r>
              <a:rPr lang="en-US" b="1"/>
              <a:t> Probability Density Function (p.d.f)</a:t>
            </a:r>
            <a:r>
              <a:rPr lang="en-US"/>
              <a:t>:</a:t>
            </a:r>
            <a:r>
              <a:rPr lang="en-US" b="1"/>
              <a:t> </a:t>
            </a:r>
            <a:r>
              <a:rPr lang="en-US"/>
              <a:t>The derivative of the distribution </a:t>
            </a:r>
          </a:p>
          <a:p>
            <a:pPr>
              <a:buFont typeface="Wingdings" pitchFamily="2" charset="2"/>
              <a:buNone/>
            </a:pPr>
            <a:r>
              <a:rPr lang="en-US"/>
              <a:t>function </a:t>
            </a:r>
            <a:r>
              <a:rPr lang="en-US" i="1"/>
              <a:t>F</a:t>
            </a:r>
            <a:r>
              <a:rPr lang="en-US" i="1" baseline="-25000"/>
              <a:t>X</a:t>
            </a:r>
            <a:r>
              <a:rPr lang="en-US"/>
              <a:t>(</a:t>
            </a:r>
            <a:r>
              <a:rPr lang="en-US" i="1"/>
              <a:t>x</a:t>
            </a:r>
            <a:r>
              <a:rPr lang="en-US"/>
              <a:t>) is called the </a:t>
            </a:r>
            <a:r>
              <a:rPr lang="en-US" b="1"/>
              <a:t>probability density function</a:t>
            </a:r>
            <a:r>
              <a:rPr lang="en-US"/>
              <a:t> </a:t>
            </a:r>
            <a:r>
              <a:rPr lang="en-US" i="1"/>
              <a:t>f</a:t>
            </a:r>
            <a:r>
              <a:rPr lang="en-US" i="1" baseline="-25000"/>
              <a:t>X</a:t>
            </a:r>
            <a:r>
              <a:rPr lang="en-US"/>
              <a:t>(</a:t>
            </a:r>
            <a:r>
              <a:rPr lang="en-US" i="1"/>
              <a:t>x</a:t>
            </a:r>
            <a:r>
              <a:rPr lang="en-US"/>
              <a:t>) of the r.v </a:t>
            </a:r>
            <a:r>
              <a:rPr lang="en-US" i="1"/>
              <a:t>X</a:t>
            </a:r>
            <a:r>
              <a:rPr lang="en-US"/>
              <a:t>. </a:t>
            </a:r>
          </a:p>
          <a:p>
            <a:pPr>
              <a:buFont typeface="Wingdings" pitchFamily="2" charset="2"/>
              <a:buNone/>
            </a:pPr>
            <a:r>
              <a:rPr lang="en-US"/>
              <a:t>Thus</a:t>
            </a:r>
          </a:p>
          <a:p>
            <a:pPr>
              <a:buFont typeface="Wingdings" pitchFamily="2" charset="2"/>
              <a:buNone/>
            </a:pPr>
            <a:endParaRPr lang="en-US"/>
          </a:p>
          <a:p>
            <a:pPr>
              <a:buFont typeface="Wingdings" pitchFamily="2" charset="2"/>
              <a:buNone/>
            </a:pPr>
            <a:endParaRPr lang="en-US" sz="1000"/>
          </a:p>
          <a:p>
            <a:pPr>
              <a:buFont typeface="Wingdings" pitchFamily="2" charset="2"/>
              <a:buNone/>
            </a:pPr>
            <a:r>
              <a:rPr lang="en-US"/>
              <a:t>Since</a:t>
            </a:r>
          </a:p>
          <a:p>
            <a:pPr>
              <a:buFont typeface="Wingdings" pitchFamily="2" charset="2"/>
              <a:buNone/>
            </a:pPr>
            <a:endParaRPr lang="en-US"/>
          </a:p>
          <a:p>
            <a:pPr>
              <a:buFont typeface="Wingdings" pitchFamily="2" charset="2"/>
              <a:buNone/>
            </a:pPr>
            <a:endParaRPr lang="en-US"/>
          </a:p>
          <a:p>
            <a:pPr>
              <a:buFont typeface="Wingdings" pitchFamily="2" charset="2"/>
              <a:buNone/>
            </a:pPr>
            <a:r>
              <a:rPr lang="en-US"/>
              <a:t>from the monotone-nondecreasing nature of </a:t>
            </a:r>
            <a:r>
              <a:rPr lang="en-US" i="1"/>
              <a:t>F</a:t>
            </a:r>
            <a:r>
              <a:rPr lang="en-US" i="1" baseline="-25000"/>
              <a:t>X</a:t>
            </a:r>
            <a:r>
              <a:rPr lang="en-US"/>
              <a:t>(</a:t>
            </a:r>
            <a:r>
              <a:rPr lang="en-US" i="1"/>
              <a:t>x</a:t>
            </a:r>
            <a:r>
              <a:rPr lang="en-US"/>
              <a:t>), it follows that </a:t>
            </a:r>
            <a:r>
              <a:rPr lang="en-US" i="1"/>
              <a:t>f</a:t>
            </a:r>
            <a:r>
              <a:rPr lang="en-US" i="1" baseline="-25000"/>
              <a:t>X</a:t>
            </a:r>
            <a:r>
              <a:rPr lang="en-US"/>
              <a:t>(</a:t>
            </a:r>
            <a:r>
              <a:rPr lang="en-US" i="1"/>
              <a:t>x</a:t>
            </a:r>
            <a:r>
              <a:rPr lang="en-US"/>
              <a:t>) </a:t>
            </a:r>
            <a:r>
              <a:rPr lang="en-US">
                <a:latin typeface="Times New Roman" pitchFamily="18" charset="0"/>
                <a:cs typeface="Times New Roman" pitchFamily="18" charset="0"/>
              </a:rPr>
              <a:t>≥ 0</a:t>
            </a:r>
          </a:p>
          <a:p>
            <a:pPr>
              <a:buFont typeface="Wingdings" pitchFamily="2" charset="2"/>
              <a:buNone/>
            </a:pPr>
            <a:r>
              <a:rPr lang="en-US"/>
              <a:t>for all </a:t>
            </a:r>
            <a:r>
              <a:rPr lang="en-US" i="1"/>
              <a:t>x</a:t>
            </a:r>
            <a:r>
              <a:rPr lang="en-US"/>
              <a:t>. </a:t>
            </a:r>
            <a:r>
              <a:rPr lang="en-US" i="1"/>
              <a:t>f</a:t>
            </a:r>
            <a:r>
              <a:rPr lang="en-US" i="1" baseline="-25000"/>
              <a:t>X</a:t>
            </a:r>
            <a:r>
              <a:rPr lang="en-US"/>
              <a:t>(</a:t>
            </a:r>
            <a:r>
              <a:rPr lang="en-US" i="1"/>
              <a:t>x</a:t>
            </a:r>
            <a:r>
              <a:rPr lang="en-US"/>
              <a:t>) will be a continuous function, if </a:t>
            </a:r>
            <a:r>
              <a:rPr lang="en-US" i="1"/>
              <a:t>X</a:t>
            </a:r>
            <a:r>
              <a:rPr lang="en-US"/>
              <a:t> is a continuous type r.v. </a:t>
            </a:r>
          </a:p>
          <a:p>
            <a:pPr>
              <a:buFont typeface="Wingdings" pitchFamily="2" charset="2"/>
              <a:buNone/>
            </a:pPr>
            <a:r>
              <a:rPr lang="en-US"/>
              <a:t>However, if </a:t>
            </a:r>
            <a:r>
              <a:rPr lang="en-US" i="1"/>
              <a:t>X</a:t>
            </a:r>
            <a:r>
              <a:rPr lang="en-US"/>
              <a:t> is a discrete type r.v, then its p.d.f has the general form </a:t>
            </a:r>
          </a:p>
        </p:txBody>
      </p:sp>
      <p:sp>
        <p:nvSpPr>
          <p:cNvPr id="49164" name="Line 19"/>
          <p:cNvSpPr>
            <a:spLocks noChangeShapeType="1"/>
          </p:cNvSpPr>
          <p:nvPr/>
        </p:nvSpPr>
        <p:spPr bwMode="auto">
          <a:xfrm>
            <a:off x="5105400" y="5383213"/>
            <a:ext cx="2419350" cy="0"/>
          </a:xfrm>
          <a:prstGeom prst="line">
            <a:avLst/>
          </a:prstGeom>
          <a:noFill/>
          <a:ln w="9525">
            <a:solidFill>
              <a:schemeClr val="tx1"/>
            </a:solidFill>
            <a:round/>
            <a:headEnd/>
            <a:tailEnd type="triangle" w="med" len="med"/>
          </a:ln>
        </p:spPr>
        <p:txBody>
          <a:bodyPr wrap="none" anchor="ctr"/>
          <a:lstStyle/>
          <a:p>
            <a:endParaRPr lang="en-US"/>
          </a:p>
        </p:txBody>
      </p:sp>
      <p:sp>
        <p:nvSpPr>
          <p:cNvPr id="49165" name="Line 20"/>
          <p:cNvSpPr>
            <a:spLocks noChangeShapeType="1"/>
          </p:cNvSpPr>
          <p:nvPr/>
        </p:nvSpPr>
        <p:spPr bwMode="auto">
          <a:xfrm flipV="1">
            <a:off x="5992813" y="4538663"/>
            <a:ext cx="0" cy="1014412"/>
          </a:xfrm>
          <a:prstGeom prst="line">
            <a:avLst/>
          </a:prstGeom>
          <a:noFill/>
          <a:ln w="9525">
            <a:solidFill>
              <a:schemeClr val="tx1"/>
            </a:solidFill>
            <a:round/>
            <a:headEnd/>
            <a:tailEnd type="triangle" w="med" len="med"/>
          </a:ln>
        </p:spPr>
        <p:txBody>
          <a:bodyPr wrap="none" anchor="ctr"/>
          <a:lstStyle/>
          <a:p>
            <a:endParaRPr lang="en-US"/>
          </a:p>
        </p:txBody>
      </p:sp>
      <p:graphicFrame>
        <p:nvGraphicFramePr>
          <p:cNvPr id="49157" name="Object 21"/>
          <p:cNvGraphicFramePr>
            <a:graphicFrameLocks noChangeAspect="1"/>
          </p:cNvGraphicFramePr>
          <p:nvPr/>
        </p:nvGraphicFramePr>
        <p:xfrm>
          <a:off x="6057900" y="4495800"/>
          <a:ext cx="558800" cy="287338"/>
        </p:xfrm>
        <a:graphic>
          <a:graphicData uri="http://schemas.openxmlformats.org/presentationml/2006/ole">
            <p:oleObj spid="_x0000_s49157" name="Equation" r:id="rId6" imgW="406080" imgH="215640" progId="">
              <p:embed/>
            </p:oleObj>
          </a:graphicData>
        </a:graphic>
      </p:graphicFrame>
      <p:sp>
        <p:nvSpPr>
          <p:cNvPr id="49166" name="Line 22"/>
          <p:cNvSpPr>
            <a:spLocks noChangeShapeType="1"/>
          </p:cNvSpPr>
          <p:nvPr/>
        </p:nvSpPr>
        <p:spPr bwMode="auto">
          <a:xfrm flipV="1">
            <a:off x="5495925" y="5097463"/>
            <a:ext cx="0" cy="285750"/>
          </a:xfrm>
          <a:prstGeom prst="line">
            <a:avLst/>
          </a:prstGeom>
          <a:noFill/>
          <a:ln w="9525">
            <a:solidFill>
              <a:schemeClr val="tx1"/>
            </a:solidFill>
            <a:round/>
            <a:headEnd/>
            <a:tailEnd type="triangle" w="med" len="med"/>
          </a:ln>
        </p:spPr>
        <p:txBody>
          <a:bodyPr wrap="none" anchor="ctr"/>
          <a:lstStyle/>
          <a:p>
            <a:endParaRPr lang="en-US"/>
          </a:p>
        </p:txBody>
      </p:sp>
      <p:sp>
        <p:nvSpPr>
          <p:cNvPr id="49167" name="Line 23"/>
          <p:cNvSpPr>
            <a:spLocks noChangeShapeType="1"/>
          </p:cNvSpPr>
          <p:nvPr/>
        </p:nvSpPr>
        <p:spPr bwMode="auto">
          <a:xfrm flipV="1">
            <a:off x="5738813" y="4941888"/>
            <a:ext cx="0" cy="430212"/>
          </a:xfrm>
          <a:prstGeom prst="line">
            <a:avLst/>
          </a:prstGeom>
          <a:noFill/>
          <a:ln w="9525">
            <a:solidFill>
              <a:schemeClr val="tx1"/>
            </a:solidFill>
            <a:round/>
            <a:headEnd/>
            <a:tailEnd type="triangle" w="med" len="med"/>
          </a:ln>
        </p:spPr>
        <p:txBody>
          <a:bodyPr wrap="none" anchor="ctr"/>
          <a:lstStyle/>
          <a:p>
            <a:endParaRPr lang="en-US"/>
          </a:p>
        </p:txBody>
      </p:sp>
      <p:sp>
        <p:nvSpPr>
          <p:cNvPr id="49168" name="Line 24"/>
          <p:cNvSpPr>
            <a:spLocks noChangeShapeType="1"/>
          </p:cNvSpPr>
          <p:nvPr/>
        </p:nvSpPr>
        <p:spPr bwMode="auto">
          <a:xfrm flipV="1">
            <a:off x="6265863" y="5119688"/>
            <a:ext cx="0" cy="276225"/>
          </a:xfrm>
          <a:prstGeom prst="line">
            <a:avLst/>
          </a:prstGeom>
          <a:noFill/>
          <a:ln w="9525">
            <a:solidFill>
              <a:schemeClr val="tx1"/>
            </a:solidFill>
            <a:round/>
            <a:headEnd/>
            <a:tailEnd type="triangle" w="med" len="med"/>
          </a:ln>
        </p:spPr>
        <p:txBody>
          <a:bodyPr wrap="none" anchor="ctr"/>
          <a:lstStyle/>
          <a:p>
            <a:endParaRPr lang="en-US"/>
          </a:p>
        </p:txBody>
      </p:sp>
      <p:sp>
        <p:nvSpPr>
          <p:cNvPr id="49169" name="Line 25"/>
          <p:cNvSpPr>
            <a:spLocks noChangeShapeType="1"/>
          </p:cNvSpPr>
          <p:nvPr/>
        </p:nvSpPr>
        <p:spPr bwMode="auto">
          <a:xfrm flipH="1" flipV="1">
            <a:off x="5999163" y="4954588"/>
            <a:ext cx="0" cy="428625"/>
          </a:xfrm>
          <a:prstGeom prst="line">
            <a:avLst/>
          </a:prstGeom>
          <a:noFill/>
          <a:ln w="9525">
            <a:solidFill>
              <a:schemeClr val="tx1"/>
            </a:solidFill>
            <a:round/>
            <a:headEnd/>
            <a:tailEnd type="triangle" w="med" len="med"/>
          </a:ln>
        </p:spPr>
        <p:txBody>
          <a:bodyPr wrap="none" anchor="ctr"/>
          <a:lstStyle/>
          <a:p>
            <a:endParaRPr lang="en-US"/>
          </a:p>
        </p:txBody>
      </p:sp>
      <p:sp>
        <p:nvSpPr>
          <p:cNvPr id="49170" name="Line 26"/>
          <p:cNvSpPr>
            <a:spLocks noChangeShapeType="1"/>
          </p:cNvSpPr>
          <p:nvPr/>
        </p:nvSpPr>
        <p:spPr bwMode="auto">
          <a:xfrm flipV="1">
            <a:off x="6502400" y="4854575"/>
            <a:ext cx="0" cy="530225"/>
          </a:xfrm>
          <a:prstGeom prst="line">
            <a:avLst/>
          </a:prstGeom>
          <a:noFill/>
          <a:ln w="9525">
            <a:solidFill>
              <a:schemeClr val="tx1"/>
            </a:solidFill>
            <a:round/>
            <a:headEnd/>
            <a:tailEnd type="triangle" w="med" len="med"/>
          </a:ln>
        </p:spPr>
        <p:txBody>
          <a:bodyPr wrap="none" anchor="ctr"/>
          <a:lstStyle/>
          <a:p>
            <a:endParaRPr lang="en-US"/>
          </a:p>
        </p:txBody>
      </p:sp>
      <p:sp>
        <p:nvSpPr>
          <p:cNvPr id="49171" name="Line 27"/>
          <p:cNvSpPr>
            <a:spLocks noChangeShapeType="1"/>
          </p:cNvSpPr>
          <p:nvPr/>
        </p:nvSpPr>
        <p:spPr bwMode="auto">
          <a:xfrm flipV="1">
            <a:off x="6740525" y="5008563"/>
            <a:ext cx="0" cy="374650"/>
          </a:xfrm>
          <a:prstGeom prst="line">
            <a:avLst/>
          </a:prstGeom>
          <a:noFill/>
          <a:ln w="9525">
            <a:solidFill>
              <a:schemeClr val="tx1"/>
            </a:solidFill>
            <a:round/>
            <a:headEnd/>
            <a:tailEnd type="triangle" w="med" len="med"/>
          </a:ln>
        </p:spPr>
        <p:txBody>
          <a:bodyPr wrap="none" anchor="ctr"/>
          <a:lstStyle/>
          <a:p>
            <a:endParaRPr lang="en-US"/>
          </a:p>
        </p:txBody>
      </p:sp>
      <p:sp>
        <p:nvSpPr>
          <p:cNvPr id="49172" name="Line 28"/>
          <p:cNvSpPr>
            <a:spLocks noChangeShapeType="1"/>
          </p:cNvSpPr>
          <p:nvPr/>
        </p:nvSpPr>
        <p:spPr bwMode="auto">
          <a:xfrm flipV="1">
            <a:off x="6994525" y="5121275"/>
            <a:ext cx="0" cy="274638"/>
          </a:xfrm>
          <a:prstGeom prst="line">
            <a:avLst/>
          </a:prstGeom>
          <a:noFill/>
          <a:ln w="9525">
            <a:solidFill>
              <a:schemeClr val="tx1"/>
            </a:solidFill>
            <a:round/>
            <a:headEnd/>
            <a:tailEnd type="triangle" w="med" len="med"/>
          </a:ln>
        </p:spPr>
        <p:txBody>
          <a:bodyPr wrap="none" anchor="ctr"/>
          <a:lstStyle/>
          <a:p>
            <a:endParaRPr lang="en-US"/>
          </a:p>
        </p:txBody>
      </p:sp>
      <p:graphicFrame>
        <p:nvGraphicFramePr>
          <p:cNvPr id="49158" name="Object 29"/>
          <p:cNvGraphicFramePr>
            <a:graphicFrameLocks noChangeAspect="1"/>
          </p:cNvGraphicFramePr>
          <p:nvPr/>
        </p:nvGraphicFramePr>
        <p:xfrm>
          <a:off x="7532688" y="5284788"/>
          <a:ext cx="239712" cy="261937"/>
        </p:xfrm>
        <a:graphic>
          <a:graphicData uri="http://schemas.openxmlformats.org/presentationml/2006/ole">
            <p:oleObj spid="_x0000_s49158" name="Equation" r:id="rId7" imgW="126720" imgH="139680" progId="">
              <p:embed/>
            </p:oleObj>
          </a:graphicData>
        </a:graphic>
      </p:graphicFrame>
      <p:graphicFrame>
        <p:nvGraphicFramePr>
          <p:cNvPr id="49159" name="Object 30"/>
          <p:cNvGraphicFramePr>
            <a:graphicFrameLocks noChangeAspect="1"/>
          </p:cNvGraphicFramePr>
          <p:nvPr/>
        </p:nvGraphicFramePr>
        <p:xfrm>
          <a:off x="6611938" y="5324475"/>
          <a:ext cx="288925" cy="427038"/>
        </p:xfrm>
        <a:graphic>
          <a:graphicData uri="http://schemas.openxmlformats.org/presentationml/2006/ole">
            <p:oleObj spid="_x0000_s49159" name="Equation" r:id="rId8" imgW="152280" imgH="228600" progId="">
              <p:embed/>
            </p:oleObj>
          </a:graphicData>
        </a:graphic>
      </p:graphicFrame>
      <p:graphicFrame>
        <p:nvGraphicFramePr>
          <p:cNvPr id="49160" name="Object 31"/>
          <p:cNvGraphicFramePr>
            <a:graphicFrameLocks noChangeAspect="1"/>
          </p:cNvGraphicFramePr>
          <p:nvPr/>
        </p:nvGraphicFramePr>
        <p:xfrm>
          <a:off x="6599238" y="4638675"/>
          <a:ext cx="311150" cy="427038"/>
        </p:xfrm>
        <a:graphic>
          <a:graphicData uri="http://schemas.openxmlformats.org/presentationml/2006/ole">
            <p:oleObj spid="_x0000_s49160" name="Equation" r:id="rId9" imgW="164880" imgH="228600" progId="">
              <p:embed/>
            </p:oleObj>
          </a:graphicData>
        </a:graphic>
      </p:graphicFrame>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Date Placeholder 3"/>
          <p:cNvSpPr>
            <a:spLocks noGrp="1"/>
          </p:cNvSpPr>
          <p:nvPr>
            <p:ph type="dt" sz="quarter" idx="10"/>
          </p:nvPr>
        </p:nvSpPr>
        <p:spPr/>
        <p:txBody>
          <a:bodyPr/>
          <a:lstStyle/>
          <a:p>
            <a:pPr>
              <a:defRPr/>
            </a:pPr>
            <a:r>
              <a:rPr lang="en-US"/>
              <a:t>		 </a:t>
            </a:r>
            <a:r>
              <a:rPr lang="en-US" sz="1200"/>
              <a:t> </a:t>
            </a:r>
            <a:fld id="{98DE0698-AC2D-4CCC-B4E5-050C1A989CF5}" type="slidenum">
              <a:rPr lang="en-US" sz="1200">
                <a:solidFill>
                  <a:srgbClr val="003399"/>
                </a:solidFill>
              </a:rPr>
              <a:pPr>
                <a:defRPr/>
              </a:pPr>
              <a:t>11</a:t>
            </a:fld>
            <a:endParaRPr lang="en-US" sz="1200">
              <a:solidFill>
                <a:srgbClr val="003399"/>
              </a:solidFill>
            </a:endParaRPr>
          </a:p>
        </p:txBody>
      </p:sp>
      <p:sp>
        <p:nvSpPr>
          <p:cNvPr id="173059" name="Rectangle 2"/>
          <p:cNvSpPr>
            <a:spLocks noGrp="1" noChangeArrowheads="1"/>
          </p:cNvSpPr>
          <p:nvPr>
            <p:ph type="title"/>
          </p:nvPr>
        </p:nvSpPr>
        <p:spPr/>
        <p:txBody>
          <a:bodyPr/>
          <a:lstStyle/>
          <a:p>
            <a:r>
              <a:rPr lang="en-US" smtClean="0"/>
              <a:t>Optimum Receiver Design (4)</a:t>
            </a:r>
          </a:p>
        </p:txBody>
      </p:sp>
      <p:sp>
        <p:nvSpPr>
          <p:cNvPr id="173060" name="Rectangle 3"/>
          <p:cNvSpPr>
            <a:spLocks noGrp="1" noChangeArrowheads="1"/>
          </p:cNvSpPr>
          <p:nvPr>
            <p:ph type="body" idx="1"/>
          </p:nvPr>
        </p:nvSpPr>
        <p:spPr>
          <a:xfrm>
            <a:off x="685800" y="914400"/>
            <a:ext cx="7772400" cy="5181600"/>
          </a:xfrm>
        </p:spPr>
        <p:txBody>
          <a:bodyPr/>
          <a:lstStyle/>
          <a:p>
            <a:r>
              <a:rPr lang="en-US" smtClean="0"/>
              <a:t>A typical </a:t>
            </a:r>
            <a:r>
              <a:rPr lang="en-US" b="1" smtClean="0"/>
              <a:t>receiver baseband processing chain</a:t>
            </a:r>
            <a:r>
              <a:rPr lang="en-US" smtClean="0"/>
              <a:t> example:</a:t>
            </a:r>
          </a:p>
        </p:txBody>
      </p:sp>
      <p:pic>
        <p:nvPicPr>
          <p:cNvPr id="173061" name="Picture 5"/>
          <p:cNvPicPr>
            <a:picLocks noChangeAspect="1" noChangeArrowheads="1"/>
          </p:cNvPicPr>
          <p:nvPr/>
        </p:nvPicPr>
        <p:blipFill>
          <a:blip r:embed="rId2" cstate="print"/>
          <a:srcRect/>
          <a:stretch>
            <a:fillRect/>
          </a:stretch>
        </p:blipFill>
        <p:spPr bwMode="auto">
          <a:xfrm>
            <a:off x="685800" y="1600200"/>
            <a:ext cx="7543800" cy="4354513"/>
          </a:xfrm>
          <a:prstGeom prst="rect">
            <a:avLst/>
          </a:prstGeom>
          <a:noFill/>
          <a:ln w="9525">
            <a:noFill/>
            <a:miter lim="800000"/>
            <a:headEnd/>
            <a:tailEnd/>
          </a:ln>
        </p:spPr>
      </p:pic>
      <p:sp>
        <p:nvSpPr>
          <p:cNvPr id="173062" name="Rectangle 7"/>
          <p:cNvSpPr>
            <a:spLocks noChangeArrowheads="1"/>
          </p:cNvSpPr>
          <p:nvPr/>
        </p:nvSpPr>
        <p:spPr bwMode="auto">
          <a:xfrm>
            <a:off x="4419600" y="5105400"/>
            <a:ext cx="1143000" cy="762000"/>
          </a:xfrm>
          <a:prstGeom prst="rect">
            <a:avLst/>
          </a:prstGeom>
          <a:noFill/>
          <a:ln w="38100">
            <a:solidFill>
              <a:srgbClr val="6666FF"/>
            </a:solidFill>
            <a:miter lim="800000"/>
            <a:headEnd/>
            <a:tailEnd/>
          </a:ln>
        </p:spPr>
        <p:txBody>
          <a:bodyPr wrap="none" anchor="ctr"/>
          <a:lstStyle/>
          <a:p>
            <a:endParaRPr lang="en-US"/>
          </a:p>
        </p:txBody>
      </p:sp>
      <p:sp>
        <p:nvSpPr>
          <p:cNvPr id="173063" name="Rectangle 8"/>
          <p:cNvSpPr>
            <a:spLocks noChangeArrowheads="1"/>
          </p:cNvSpPr>
          <p:nvPr/>
        </p:nvSpPr>
        <p:spPr bwMode="auto">
          <a:xfrm>
            <a:off x="7086600" y="2057400"/>
            <a:ext cx="1219200" cy="838200"/>
          </a:xfrm>
          <a:prstGeom prst="rect">
            <a:avLst/>
          </a:prstGeom>
          <a:noFill/>
          <a:ln w="38100">
            <a:solidFill>
              <a:srgbClr val="6666FF"/>
            </a:solidFill>
            <a:miter lim="800000"/>
            <a:headEnd/>
            <a:tailEnd/>
          </a:ln>
        </p:spPr>
        <p:txBody>
          <a:bodyPr wrap="none" anchor="ctr"/>
          <a:lstStyle/>
          <a:p>
            <a:endParaRPr lang="en-US"/>
          </a:p>
        </p:txBody>
      </p:sp>
    </p:spTree>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Date Placeholder 5"/>
          <p:cNvSpPr>
            <a:spLocks noGrp="1"/>
          </p:cNvSpPr>
          <p:nvPr>
            <p:ph type="dt" sz="quarter" idx="10"/>
          </p:nvPr>
        </p:nvSpPr>
        <p:spPr/>
        <p:txBody>
          <a:bodyPr/>
          <a:lstStyle/>
          <a:p>
            <a:pPr>
              <a:defRPr/>
            </a:pPr>
            <a:r>
              <a:rPr lang="en-US"/>
              <a:t>		 </a:t>
            </a:r>
            <a:r>
              <a:rPr lang="en-US" sz="1200"/>
              <a:t> </a:t>
            </a:r>
            <a:fld id="{631BFCCC-D098-470A-BB7C-EA4FFF817E99}" type="slidenum">
              <a:rPr lang="en-US" sz="1200">
                <a:solidFill>
                  <a:srgbClr val="003399"/>
                </a:solidFill>
              </a:rPr>
              <a:pPr>
                <a:defRPr/>
              </a:pPr>
              <a:t>110</a:t>
            </a:fld>
            <a:endParaRPr lang="en-US" sz="1200">
              <a:solidFill>
                <a:srgbClr val="003399"/>
              </a:solidFill>
            </a:endParaRPr>
          </a:p>
        </p:txBody>
      </p:sp>
      <p:sp>
        <p:nvSpPr>
          <p:cNvPr id="50186" name="Rectangle 27"/>
          <p:cNvSpPr>
            <a:spLocks noGrp="1" noChangeArrowheads="1"/>
          </p:cNvSpPr>
          <p:nvPr>
            <p:ph type="title"/>
          </p:nvPr>
        </p:nvSpPr>
        <p:spPr/>
        <p:txBody>
          <a:bodyPr/>
          <a:lstStyle/>
          <a:p>
            <a:r>
              <a:rPr lang="en-US" smtClean="0"/>
              <a:t>2. </a:t>
            </a:r>
            <a:r>
              <a:rPr lang="en-GB" smtClean="0"/>
              <a:t>Review of Probability Theory: R. V (9)</a:t>
            </a:r>
            <a:endParaRPr lang="en-US" smtClean="0"/>
          </a:p>
        </p:txBody>
      </p:sp>
      <p:graphicFrame>
        <p:nvGraphicFramePr>
          <p:cNvPr id="50178" name="Object 5"/>
          <p:cNvGraphicFramePr>
            <a:graphicFrameLocks noChangeAspect="1"/>
          </p:cNvGraphicFramePr>
          <p:nvPr>
            <p:ph sz="half" idx="1"/>
          </p:nvPr>
        </p:nvGraphicFramePr>
        <p:xfrm>
          <a:off x="3581400" y="3581400"/>
          <a:ext cx="1981200" cy="514350"/>
        </p:xfrm>
        <a:graphic>
          <a:graphicData uri="http://schemas.openxmlformats.org/presentationml/2006/ole">
            <p:oleObj spid="_x0000_s50178" name="Equation" r:id="rId3" imgW="1269720" imgH="330120" progId="">
              <p:embed/>
            </p:oleObj>
          </a:graphicData>
        </a:graphic>
      </p:graphicFrame>
      <p:graphicFrame>
        <p:nvGraphicFramePr>
          <p:cNvPr id="50179" name="Object 23"/>
          <p:cNvGraphicFramePr>
            <a:graphicFrameLocks noChangeAspect="1"/>
          </p:cNvGraphicFramePr>
          <p:nvPr>
            <p:ph sz="quarter" idx="2"/>
          </p:nvPr>
        </p:nvGraphicFramePr>
        <p:xfrm>
          <a:off x="3810000" y="4572000"/>
          <a:ext cx="1447800" cy="495300"/>
        </p:xfrm>
        <a:graphic>
          <a:graphicData uri="http://schemas.openxmlformats.org/presentationml/2006/ole">
            <p:oleObj spid="_x0000_s50179" name="Equation" r:id="rId4" imgW="965160" imgH="330120" progId="">
              <p:embed/>
            </p:oleObj>
          </a:graphicData>
        </a:graphic>
      </p:graphicFrame>
      <p:sp>
        <p:nvSpPr>
          <p:cNvPr id="50187" name="Text Box 4"/>
          <p:cNvSpPr txBox="1">
            <a:spLocks noChangeArrowheads="1"/>
          </p:cNvSpPr>
          <p:nvPr/>
        </p:nvSpPr>
        <p:spPr bwMode="auto">
          <a:xfrm>
            <a:off x="517525" y="852488"/>
            <a:ext cx="8169275" cy="4633912"/>
          </a:xfrm>
          <a:prstGeom prst="rect">
            <a:avLst/>
          </a:prstGeom>
          <a:noFill/>
          <a:ln w="9525">
            <a:noFill/>
            <a:miter lim="800000"/>
            <a:headEnd/>
            <a:tailEnd/>
          </a:ln>
        </p:spPr>
        <p:txBody>
          <a:bodyPr>
            <a:spAutoFit/>
          </a:bodyPr>
          <a:lstStyle/>
          <a:p>
            <a:r>
              <a:rPr lang="en-US"/>
              <a:t>where </a:t>
            </a:r>
            <a:r>
              <a:rPr lang="en-US" i="1"/>
              <a:t>x</a:t>
            </a:r>
            <a:r>
              <a:rPr lang="en-US" i="1" baseline="-25000"/>
              <a:t>i</a:t>
            </a:r>
            <a:r>
              <a:rPr lang="en-US"/>
              <a:t> represent the jump-discontinuity points in </a:t>
            </a:r>
            <a:r>
              <a:rPr lang="en-US" i="1"/>
              <a:t>F</a:t>
            </a:r>
            <a:r>
              <a:rPr lang="en-US" i="1" baseline="-25000"/>
              <a:t>X</a:t>
            </a:r>
            <a:r>
              <a:rPr lang="en-US"/>
              <a:t>(</a:t>
            </a:r>
            <a:r>
              <a:rPr lang="en-US" i="1"/>
              <a:t>x</a:t>
            </a:r>
            <a:r>
              <a:rPr lang="en-US"/>
              <a:t>). In the figure, </a:t>
            </a:r>
            <a:r>
              <a:rPr lang="en-US" i="1"/>
              <a:t>f</a:t>
            </a:r>
            <a:r>
              <a:rPr lang="en-US" i="1" baseline="-25000"/>
              <a:t>X</a:t>
            </a:r>
            <a:r>
              <a:rPr lang="en-US"/>
              <a:t>(</a:t>
            </a:r>
            <a:r>
              <a:rPr lang="en-US" i="1"/>
              <a:t>x</a:t>
            </a:r>
            <a:r>
              <a:rPr lang="en-US"/>
              <a:t>)  represents a collection of positive discrete masses, and it is known as the probability mass function (p.m.f ) in the discrete case. </a:t>
            </a:r>
          </a:p>
          <a:p>
            <a:endParaRPr lang="en-US"/>
          </a:p>
          <a:p>
            <a:endParaRPr lang="en-US"/>
          </a:p>
          <a:p>
            <a:endParaRPr lang="en-US"/>
          </a:p>
          <a:p>
            <a:endParaRPr lang="en-US"/>
          </a:p>
          <a:p>
            <a:endParaRPr lang="en-US"/>
          </a:p>
          <a:p>
            <a:r>
              <a:rPr lang="en-US"/>
              <a:t>We also obtain</a:t>
            </a:r>
          </a:p>
          <a:p>
            <a:endParaRPr lang="en-US"/>
          </a:p>
          <a:p>
            <a:endParaRPr lang="en-US"/>
          </a:p>
          <a:p>
            <a:r>
              <a:rPr lang="en-US"/>
              <a:t>Since </a:t>
            </a:r>
            <a:r>
              <a:rPr lang="en-US" i="1"/>
              <a:t>F</a:t>
            </a:r>
            <a:r>
              <a:rPr lang="en-US" i="1" baseline="-25000"/>
              <a:t>X</a:t>
            </a:r>
            <a:r>
              <a:rPr lang="en-US"/>
              <a:t>(+ </a:t>
            </a:r>
            <a:r>
              <a:rPr lang="en-US">
                <a:sym typeface="Symbol" pitchFamily="18" charset="2"/>
              </a:rPr>
              <a:t></a:t>
            </a:r>
            <a:r>
              <a:rPr lang="en-US"/>
              <a:t>) = 1, it yields</a:t>
            </a:r>
          </a:p>
          <a:p>
            <a:endParaRPr lang="en-US"/>
          </a:p>
          <a:p>
            <a:endParaRPr lang="en-US" sz="1000"/>
          </a:p>
          <a:p>
            <a:pPr>
              <a:lnSpc>
                <a:spcPct val="90000"/>
              </a:lnSpc>
              <a:spcBef>
                <a:spcPct val="50000"/>
              </a:spcBef>
            </a:pPr>
            <a:r>
              <a:rPr lang="en-US"/>
              <a:t>which justifies its name as the density function. Further, we also get</a:t>
            </a:r>
          </a:p>
        </p:txBody>
      </p:sp>
      <p:sp>
        <p:nvSpPr>
          <p:cNvPr id="50188" name="Line 9"/>
          <p:cNvSpPr>
            <a:spLocks noChangeShapeType="1"/>
          </p:cNvSpPr>
          <p:nvPr/>
        </p:nvSpPr>
        <p:spPr bwMode="auto">
          <a:xfrm>
            <a:off x="3657600" y="2987675"/>
            <a:ext cx="2281238" cy="0"/>
          </a:xfrm>
          <a:prstGeom prst="line">
            <a:avLst/>
          </a:prstGeom>
          <a:noFill/>
          <a:ln w="9525">
            <a:solidFill>
              <a:schemeClr val="tx1"/>
            </a:solidFill>
            <a:round/>
            <a:headEnd/>
            <a:tailEnd type="triangle" w="med" len="med"/>
          </a:ln>
        </p:spPr>
        <p:txBody>
          <a:bodyPr wrap="none" anchor="ctr"/>
          <a:lstStyle/>
          <a:p>
            <a:endParaRPr lang="en-US"/>
          </a:p>
        </p:txBody>
      </p:sp>
      <p:sp>
        <p:nvSpPr>
          <p:cNvPr id="50189" name="Line 10"/>
          <p:cNvSpPr>
            <a:spLocks noChangeShapeType="1"/>
          </p:cNvSpPr>
          <p:nvPr/>
        </p:nvSpPr>
        <p:spPr bwMode="auto">
          <a:xfrm flipV="1">
            <a:off x="4494213" y="2030413"/>
            <a:ext cx="0" cy="1150937"/>
          </a:xfrm>
          <a:prstGeom prst="line">
            <a:avLst/>
          </a:prstGeom>
          <a:noFill/>
          <a:ln w="9525">
            <a:solidFill>
              <a:schemeClr val="tx1"/>
            </a:solidFill>
            <a:round/>
            <a:headEnd/>
            <a:tailEnd type="triangle" w="med" len="med"/>
          </a:ln>
        </p:spPr>
        <p:txBody>
          <a:bodyPr wrap="none" anchor="ctr"/>
          <a:lstStyle/>
          <a:p>
            <a:endParaRPr lang="en-US"/>
          </a:p>
        </p:txBody>
      </p:sp>
      <p:graphicFrame>
        <p:nvGraphicFramePr>
          <p:cNvPr id="50180" name="Object 11"/>
          <p:cNvGraphicFramePr>
            <a:graphicFrameLocks noChangeAspect="1"/>
          </p:cNvGraphicFramePr>
          <p:nvPr/>
        </p:nvGraphicFramePr>
        <p:xfrm>
          <a:off x="4556125" y="1981200"/>
          <a:ext cx="525463" cy="327025"/>
        </p:xfrm>
        <a:graphic>
          <a:graphicData uri="http://schemas.openxmlformats.org/presentationml/2006/ole">
            <p:oleObj spid="_x0000_s50180" name="Equation" r:id="rId5" imgW="406080" imgH="215640" progId="">
              <p:embed/>
            </p:oleObj>
          </a:graphicData>
        </a:graphic>
      </p:graphicFrame>
      <p:sp>
        <p:nvSpPr>
          <p:cNvPr id="50190" name="Line 12"/>
          <p:cNvSpPr>
            <a:spLocks noChangeShapeType="1"/>
          </p:cNvSpPr>
          <p:nvPr/>
        </p:nvSpPr>
        <p:spPr bwMode="auto">
          <a:xfrm flipV="1">
            <a:off x="4025900" y="2663825"/>
            <a:ext cx="0" cy="323850"/>
          </a:xfrm>
          <a:prstGeom prst="line">
            <a:avLst/>
          </a:prstGeom>
          <a:noFill/>
          <a:ln w="9525">
            <a:solidFill>
              <a:schemeClr val="tx1"/>
            </a:solidFill>
            <a:round/>
            <a:headEnd/>
            <a:tailEnd type="triangle" w="med" len="med"/>
          </a:ln>
        </p:spPr>
        <p:txBody>
          <a:bodyPr wrap="none" anchor="ctr"/>
          <a:lstStyle/>
          <a:p>
            <a:endParaRPr lang="en-US"/>
          </a:p>
        </p:txBody>
      </p:sp>
      <p:sp>
        <p:nvSpPr>
          <p:cNvPr id="50191" name="Line 13"/>
          <p:cNvSpPr>
            <a:spLocks noChangeShapeType="1"/>
          </p:cNvSpPr>
          <p:nvPr/>
        </p:nvSpPr>
        <p:spPr bwMode="auto">
          <a:xfrm flipV="1">
            <a:off x="4256088" y="2487613"/>
            <a:ext cx="0" cy="488950"/>
          </a:xfrm>
          <a:prstGeom prst="line">
            <a:avLst/>
          </a:prstGeom>
          <a:noFill/>
          <a:ln w="9525">
            <a:solidFill>
              <a:schemeClr val="tx1"/>
            </a:solidFill>
            <a:round/>
            <a:headEnd/>
            <a:tailEnd type="triangle" w="med" len="med"/>
          </a:ln>
        </p:spPr>
        <p:txBody>
          <a:bodyPr wrap="none" anchor="ctr"/>
          <a:lstStyle/>
          <a:p>
            <a:endParaRPr lang="en-US"/>
          </a:p>
        </p:txBody>
      </p:sp>
      <p:sp>
        <p:nvSpPr>
          <p:cNvPr id="50192" name="Line 14"/>
          <p:cNvSpPr>
            <a:spLocks noChangeShapeType="1"/>
          </p:cNvSpPr>
          <p:nvPr/>
        </p:nvSpPr>
        <p:spPr bwMode="auto">
          <a:xfrm flipV="1">
            <a:off x="4751388" y="2689225"/>
            <a:ext cx="0" cy="312738"/>
          </a:xfrm>
          <a:prstGeom prst="line">
            <a:avLst/>
          </a:prstGeom>
          <a:noFill/>
          <a:ln w="9525">
            <a:solidFill>
              <a:schemeClr val="tx1"/>
            </a:solidFill>
            <a:round/>
            <a:headEnd/>
            <a:tailEnd type="triangle" w="med" len="med"/>
          </a:ln>
        </p:spPr>
        <p:txBody>
          <a:bodyPr wrap="none" anchor="ctr"/>
          <a:lstStyle/>
          <a:p>
            <a:endParaRPr lang="en-US"/>
          </a:p>
        </p:txBody>
      </p:sp>
      <p:sp>
        <p:nvSpPr>
          <p:cNvPr id="50193" name="Line 15"/>
          <p:cNvSpPr>
            <a:spLocks noChangeShapeType="1"/>
          </p:cNvSpPr>
          <p:nvPr/>
        </p:nvSpPr>
        <p:spPr bwMode="auto">
          <a:xfrm flipH="1" flipV="1">
            <a:off x="4500563" y="2500313"/>
            <a:ext cx="0" cy="487362"/>
          </a:xfrm>
          <a:prstGeom prst="line">
            <a:avLst/>
          </a:prstGeom>
          <a:noFill/>
          <a:ln w="9525">
            <a:solidFill>
              <a:schemeClr val="tx1"/>
            </a:solidFill>
            <a:round/>
            <a:headEnd/>
            <a:tailEnd type="triangle" w="med" len="med"/>
          </a:ln>
        </p:spPr>
        <p:txBody>
          <a:bodyPr wrap="none" anchor="ctr"/>
          <a:lstStyle/>
          <a:p>
            <a:endParaRPr lang="en-US"/>
          </a:p>
        </p:txBody>
      </p:sp>
      <p:sp>
        <p:nvSpPr>
          <p:cNvPr id="50194" name="Line 16"/>
          <p:cNvSpPr>
            <a:spLocks noChangeShapeType="1"/>
          </p:cNvSpPr>
          <p:nvPr/>
        </p:nvSpPr>
        <p:spPr bwMode="auto">
          <a:xfrm flipV="1">
            <a:off x="4975225" y="2387600"/>
            <a:ext cx="0" cy="601663"/>
          </a:xfrm>
          <a:prstGeom prst="line">
            <a:avLst/>
          </a:prstGeom>
          <a:noFill/>
          <a:ln w="9525">
            <a:solidFill>
              <a:schemeClr val="tx1"/>
            </a:solidFill>
            <a:round/>
            <a:headEnd/>
            <a:tailEnd type="triangle" w="med" len="med"/>
          </a:ln>
        </p:spPr>
        <p:txBody>
          <a:bodyPr wrap="none" anchor="ctr"/>
          <a:lstStyle/>
          <a:p>
            <a:endParaRPr lang="en-US"/>
          </a:p>
        </p:txBody>
      </p:sp>
      <p:sp>
        <p:nvSpPr>
          <p:cNvPr id="50195" name="Line 17"/>
          <p:cNvSpPr>
            <a:spLocks noChangeShapeType="1"/>
          </p:cNvSpPr>
          <p:nvPr/>
        </p:nvSpPr>
        <p:spPr bwMode="auto">
          <a:xfrm flipV="1">
            <a:off x="5199063" y="2563813"/>
            <a:ext cx="0" cy="423862"/>
          </a:xfrm>
          <a:prstGeom prst="line">
            <a:avLst/>
          </a:prstGeom>
          <a:noFill/>
          <a:ln w="9525">
            <a:solidFill>
              <a:schemeClr val="tx1"/>
            </a:solidFill>
            <a:round/>
            <a:headEnd/>
            <a:tailEnd type="triangle" w="med" len="med"/>
          </a:ln>
        </p:spPr>
        <p:txBody>
          <a:bodyPr wrap="none" anchor="ctr"/>
          <a:lstStyle/>
          <a:p>
            <a:endParaRPr lang="en-US"/>
          </a:p>
        </p:txBody>
      </p:sp>
      <p:sp>
        <p:nvSpPr>
          <p:cNvPr id="50196" name="Line 18"/>
          <p:cNvSpPr>
            <a:spLocks noChangeShapeType="1"/>
          </p:cNvSpPr>
          <p:nvPr/>
        </p:nvSpPr>
        <p:spPr bwMode="auto">
          <a:xfrm flipV="1">
            <a:off x="5438775" y="2690813"/>
            <a:ext cx="0" cy="311150"/>
          </a:xfrm>
          <a:prstGeom prst="line">
            <a:avLst/>
          </a:prstGeom>
          <a:noFill/>
          <a:ln w="9525">
            <a:solidFill>
              <a:schemeClr val="tx1"/>
            </a:solidFill>
            <a:round/>
            <a:headEnd/>
            <a:tailEnd type="triangle" w="med" len="med"/>
          </a:ln>
        </p:spPr>
        <p:txBody>
          <a:bodyPr wrap="none" anchor="ctr"/>
          <a:lstStyle/>
          <a:p>
            <a:endParaRPr lang="en-US"/>
          </a:p>
        </p:txBody>
      </p:sp>
      <p:graphicFrame>
        <p:nvGraphicFramePr>
          <p:cNvPr id="50181" name="Object 19"/>
          <p:cNvGraphicFramePr>
            <a:graphicFrameLocks noChangeAspect="1"/>
          </p:cNvGraphicFramePr>
          <p:nvPr/>
        </p:nvGraphicFramePr>
        <p:xfrm>
          <a:off x="5945188" y="2876550"/>
          <a:ext cx="227012" cy="296863"/>
        </p:xfrm>
        <a:graphic>
          <a:graphicData uri="http://schemas.openxmlformats.org/presentationml/2006/ole">
            <p:oleObj spid="_x0000_s50181" name="Equation" r:id="rId6" imgW="126720" imgH="139680" progId="">
              <p:embed/>
            </p:oleObj>
          </a:graphicData>
        </a:graphic>
      </p:graphicFrame>
      <p:graphicFrame>
        <p:nvGraphicFramePr>
          <p:cNvPr id="50182" name="Object 20"/>
          <p:cNvGraphicFramePr>
            <a:graphicFrameLocks noChangeAspect="1"/>
          </p:cNvGraphicFramePr>
          <p:nvPr/>
        </p:nvGraphicFramePr>
        <p:xfrm>
          <a:off x="5078413" y="2921000"/>
          <a:ext cx="271462" cy="484188"/>
        </p:xfrm>
        <a:graphic>
          <a:graphicData uri="http://schemas.openxmlformats.org/presentationml/2006/ole">
            <p:oleObj spid="_x0000_s50182" name="Equation" r:id="rId7" imgW="152280" imgH="228600" progId="">
              <p:embed/>
            </p:oleObj>
          </a:graphicData>
        </a:graphic>
      </p:graphicFrame>
      <p:graphicFrame>
        <p:nvGraphicFramePr>
          <p:cNvPr id="50183" name="Object 21"/>
          <p:cNvGraphicFramePr>
            <a:graphicFrameLocks noChangeAspect="1"/>
          </p:cNvGraphicFramePr>
          <p:nvPr/>
        </p:nvGraphicFramePr>
        <p:xfrm>
          <a:off x="5065713" y="2143125"/>
          <a:ext cx="293687" cy="484188"/>
        </p:xfrm>
        <a:graphic>
          <a:graphicData uri="http://schemas.openxmlformats.org/presentationml/2006/ole">
            <p:oleObj spid="_x0000_s50183" name="Equation" r:id="rId8" imgW="164880" imgH="228600" progId="">
              <p:embed/>
            </p:oleObj>
          </a:graphicData>
        </a:graphic>
      </p:graphicFrame>
      <p:graphicFrame>
        <p:nvGraphicFramePr>
          <p:cNvPr id="50184" name="Object 26"/>
          <p:cNvGraphicFramePr>
            <a:graphicFrameLocks noChangeAspect="1"/>
          </p:cNvGraphicFramePr>
          <p:nvPr>
            <p:ph sz="quarter" idx="3"/>
          </p:nvPr>
        </p:nvGraphicFramePr>
        <p:xfrm>
          <a:off x="2133600" y="5486400"/>
          <a:ext cx="5181600" cy="573088"/>
        </p:xfrm>
        <a:graphic>
          <a:graphicData uri="http://schemas.openxmlformats.org/presentationml/2006/ole">
            <p:oleObj spid="_x0000_s50184" name="Equation" r:id="rId9" imgW="3213000" imgH="355320" progId="">
              <p:embed/>
            </p:oleObj>
          </a:graphicData>
        </a:graphic>
      </p:graphicFrame>
    </p:spTree>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Date Placeholder 3"/>
          <p:cNvSpPr>
            <a:spLocks noGrp="1"/>
          </p:cNvSpPr>
          <p:nvPr>
            <p:ph type="dt" sz="quarter" idx="10"/>
          </p:nvPr>
        </p:nvSpPr>
        <p:spPr/>
        <p:txBody>
          <a:bodyPr/>
          <a:lstStyle/>
          <a:p>
            <a:pPr>
              <a:defRPr/>
            </a:pPr>
            <a:r>
              <a:rPr lang="en-US"/>
              <a:t>		 </a:t>
            </a:r>
            <a:r>
              <a:rPr lang="en-US" sz="1200"/>
              <a:t> </a:t>
            </a:r>
            <a:fld id="{13139A60-CD7F-4185-9EE8-DBB06144EFD4}" type="slidenum">
              <a:rPr lang="en-US" sz="1200">
                <a:solidFill>
                  <a:srgbClr val="003399"/>
                </a:solidFill>
              </a:rPr>
              <a:pPr>
                <a:defRPr/>
              </a:pPr>
              <a:t>111</a:t>
            </a:fld>
            <a:endParaRPr lang="en-US" sz="1200">
              <a:solidFill>
                <a:srgbClr val="003399"/>
              </a:solidFill>
            </a:endParaRPr>
          </a:p>
        </p:txBody>
      </p:sp>
      <p:sp>
        <p:nvSpPr>
          <p:cNvPr id="51213" name="Rectangle 6"/>
          <p:cNvSpPr>
            <a:spLocks noGrp="1" noChangeArrowheads="1"/>
          </p:cNvSpPr>
          <p:nvPr>
            <p:ph type="title"/>
          </p:nvPr>
        </p:nvSpPr>
        <p:spPr/>
        <p:txBody>
          <a:bodyPr/>
          <a:lstStyle/>
          <a:p>
            <a:r>
              <a:rPr lang="en-US" smtClean="0"/>
              <a:t>2. </a:t>
            </a:r>
            <a:r>
              <a:rPr lang="en-GB" smtClean="0"/>
              <a:t>Review of Probability Theory: R. V (10)</a:t>
            </a:r>
            <a:endParaRPr lang="en-US" smtClean="0"/>
          </a:p>
        </p:txBody>
      </p:sp>
      <p:sp>
        <p:nvSpPr>
          <p:cNvPr id="51214" name="Text Box 4"/>
          <p:cNvSpPr txBox="1">
            <a:spLocks noChangeArrowheads="1"/>
          </p:cNvSpPr>
          <p:nvPr/>
        </p:nvSpPr>
        <p:spPr bwMode="auto">
          <a:xfrm>
            <a:off x="441325" y="898525"/>
            <a:ext cx="8289925" cy="701675"/>
          </a:xfrm>
          <a:prstGeom prst="rect">
            <a:avLst/>
          </a:prstGeom>
          <a:noFill/>
          <a:ln w="9525">
            <a:noFill/>
            <a:miter lim="800000"/>
            <a:headEnd/>
            <a:tailEnd/>
          </a:ln>
        </p:spPr>
        <p:txBody>
          <a:bodyPr wrap="none">
            <a:spAutoFit/>
          </a:bodyPr>
          <a:lstStyle/>
          <a:p>
            <a:r>
              <a:rPr lang="en-US"/>
              <a:t>Thus the area under  </a:t>
            </a:r>
            <a:r>
              <a:rPr lang="en-US" i="1"/>
              <a:t>f</a:t>
            </a:r>
            <a:r>
              <a:rPr lang="en-US" i="1" baseline="-25000"/>
              <a:t>X</a:t>
            </a:r>
            <a:r>
              <a:rPr lang="en-US"/>
              <a:t>(</a:t>
            </a:r>
            <a:r>
              <a:rPr lang="en-US" i="1"/>
              <a:t>x</a:t>
            </a:r>
            <a:r>
              <a:rPr lang="en-US"/>
              <a:t>) in the interval (</a:t>
            </a:r>
            <a:r>
              <a:rPr lang="en-US" i="1"/>
              <a:t>x</a:t>
            </a:r>
            <a:r>
              <a:rPr lang="en-US" baseline="-25000"/>
              <a:t>1</a:t>
            </a:r>
            <a:r>
              <a:rPr lang="en-US"/>
              <a:t>, </a:t>
            </a:r>
            <a:r>
              <a:rPr lang="en-US" i="1"/>
              <a:t>x</a:t>
            </a:r>
            <a:r>
              <a:rPr lang="en-US" baseline="-25000"/>
              <a:t>2</a:t>
            </a:r>
            <a:r>
              <a:rPr lang="en-US"/>
              <a:t>)  represents the probability in</a:t>
            </a:r>
          </a:p>
          <a:p>
            <a:r>
              <a:rPr lang="en-US"/>
              <a:t>the equation</a:t>
            </a:r>
          </a:p>
        </p:txBody>
      </p:sp>
      <p:graphicFrame>
        <p:nvGraphicFramePr>
          <p:cNvPr id="51202" name="Object 5"/>
          <p:cNvGraphicFramePr>
            <a:graphicFrameLocks noChangeAspect="1"/>
          </p:cNvGraphicFramePr>
          <p:nvPr>
            <p:ph idx="1"/>
          </p:nvPr>
        </p:nvGraphicFramePr>
        <p:xfrm>
          <a:off x="1981200" y="1576388"/>
          <a:ext cx="5029200" cy="557212"/>
        </p:xfrm>
        <a:graphic>
          <a:graphicData uri="http://schemas.openxmlformats.org/presentationml/2006/ole">
            <p:oleObj spid="_x0000_s51202" name="Equation" r:id="rId3" imgW="3213000" imgH="355320" progId="">
              <p:embed/>
            </p:oleObj>
          </a:graphicData>
        </a:graphic>
      </p:graphicFrame>
      <p:grpSp>
        <p:nvGrpSpPr>
          <p:cNvPr id="51215" name="Group 8"/>
          <p:cNvGrpSpPr>
            <a:grpSpLocks/>
          </p:cNvGrpSpPr>
          <p:nvPr/>
        </p:nvGrpSpPr>
        <p:grpSpPr bwMode="auto">
          <a:xfrm>
            <a:off x="1050925" y="2249488"/>
            <a:ext cx="3140075" cy="1408112"/>
            <a:chOff x="566" y="1638"/>
            <a:chExt cx="2241" cy="1146"/>
          </a:xfrm>
        </p:grpSpPr>
        <p:sp>
          <p:nvSpPr>
            <p:cNvPr id="51224" name="Line 9"/>
            <p:cNvSpPr>
              <a:spLocks noChangeShapeType="1"/>
            </p:cNvSpPr>
            <p:nvPr/>
          </p:nvSpPr>
          <p:spPr bwMode="auto">
            <a:xfrm>
              <a:off x="566" y="2373"/>
              <a:ext cx="2089" cy="0"/>
            </a:xfrm>
            <a:prstGeom prst="line">
              <a:avLst/>
            </a:prstGeom>
            <a:noFill/>
            <a:ln w="9525">
              <a:solidFill>
                <a:schemeClr val="tx1"/>
              </a:solidFill>
              <a:round/>
              <a:headEnd/>
              <a:tailEnd type="triangle" w="med" len="med"/>
            </a:ln>
          </p:spPr>
          <p:txBody>
            <a:bodyPr wrap="none" anchor="ctr"/>
            <a:lstStyle/>
            <a:p>
              <a:endParaRPr lang="en-US"/>
            </a:p>
          </p:txBody>
        </p:sp>
        <p:sp>
          <p:nvSpPr>
            <p:cNvPr id="51225" name="Line 10"/>
            <p:cNvSpPr>
              <a:spLocks noChangeShapeType="1"/>
            </p:cNvSpPr>
            <p:nvPr/>
          </p:nvSpPr>
          <p:spPr bwMode="auto">
            <a:xfrm flipV="1">
              <a:off x="1506" y="1673"/>
              <a:ext cx="0" cy="833"/>
            </a:xfrm>
            <a:prstGeom prst="line">
              <a:avLst/>
            </a:prstGeom>
            <a:noFill/>
            <a:ln w="9525">
              <a:solidFill>
                <a:schemeClr val="tx1"/>
              </a:solidFill>
              <a:round/>
              <a:headEnd/>
              <a:tailEnd type="triangle" w="med" len="med"/>
            </a:ln>
          </p:spPr>
          <p:txBody>
            <a:bodyPr wrap="none" anchor="ctr"/>
            <a:lstStyle/>
            <a:p>
              <a:endParaRPr lang="en-US"/>
            </a:p>
          </p:txBody>
        </p:sp>
        <p:sp>
          <p:nvSpPr>
            <p:cNvPr id="51226" name="Freeform 11"/>
            <p:cNvSpPr>
              <a:spLocks/>
            </p:cNvSpPr>
            <p:nvPr/>
          </p:nvSpPr>
          <p:spPr bwMode="auto">
            <a:xfrm>
              <a:off x="664" y="1963"/>
              <a:ext cx="1746" cy="375"/>
            </a:xfrm>
            <a:custGeom>
              <a:avLst/>
              <a:gdLst>
                <a:gd name="T0" fmla="*/ 0 w 2448"/>
                <a:gd name="T1" fmla="*/ 140 h 432"/>
                <a:gd name="T2" fmla="*/ 16 w 2448"/>
                <a:gd name="T3" fmla="*/ 123 h 432"/>
                <a:gd name="T4" fmla="*/ 22 w 2448"/>
                <a:gd name="T5" fmla="*/ 109 h 432"/>
                <a:gd name="T6" fmla="*/ 41 w 2448"/>
                <a:gd name="T7" fmla="*/ 92 h 432"/>
                <a:gd name="T8" fmla="*/ 68 w 2448"/>
                <a:gd name="T9" fmla="*/ 77 h 432"/>
                <a:gd name="T10" fmla="*/ 77 w 2448"/>
                <a:gd name="T11" fmla="*/ 62 h 432"/>
                <a:gd name="T12" fmla="*/ 86 w 2448"/>
                <a:gd name="T13" fmla="*/ 47 h 432"/>
                <a:gd name="T14" fmla="*/ 100 w 2448"/>
                <a:gd name="T15" fmla="*/ 31 h 432"/>
                <a:gd name="T16" fmla="*/ 125 w 2448"/>
                <a:gd name="T17" fmla="*/ 31 h 432"/>
                <a:gd name="T18" fmla="*/ 135 w 2448"/>
                <a:gd name="T19" fmla="*/ 15 h 432"/>
                <a:gd name="T20" fmla="*/ 148 w 2448"/>
                <a:gd name="T21" fmla="*/ 15 h 432"/>
                <a:gd name="T22" fmla="*/ 164 w 2448"/>
                <a:gd name="T23" fmla="*/ 0 h 43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448"/>
                <a:gd name="T37" fmla="*/ 0 h 432"/>
                <a:gd name="T38" fmla="*/ 2448 w 2448"/>
                <a:gd name="T39" fmla="*/ 432 h 43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448" h="432">
                  <a:moveTo>
                    <a:pt x="0" y="432"/>
                  </a:moveTo>
                  <a:cubicBezTo>
                    <a:pt x="92" y="416"/>
                    <a:pt x="184" y="400"/>
                    <a:pt x="240" y="384"/>
                  </a:cubicBezTo>
                  <a:cubicBezTo>
                    <a:pt x="296" y="368"/>
                    <a:pt x="272" y="352"/>
                    <a:pt x="336" y="336"/>
                  </a:cubicBezTo>
                  <a:cubicBezTo>
                    <a:pt x="400" y="320"/>
                    <a:pt x="512" y="304"/>
                    <a:pt x="624" y="288"/>
                  </a:cubicBezTo>
                  <a:cubicBezTo>
                    <a:pt x="736" y="272"/>
                    <a:pt x="920" y="256"/>
                    <a:pt x="1008" y="240"/>
                  </a:cubicBezTo>
                  <a:cubicBezTo>
                    <a:pt x="1096" y="224"/>
                    <a:pt x="1104" y="208"/>
                    <a:pt x="1152" y="192"/>
                  </a:cubicBezTo>
                  <a:cubicBezTo>
                    <a:pt x="1200" y="176"/>
                    <a:pt x="1240" y="160"/>
                    <a:pt x="1296" y="144"/>
                  </a:cubicBezTo>
                  <a:cubicBezTo>
                    <a:pt x="1352" y="128"/>
                    <a:pt x="1392" y="104"/>
                    <a:pt x="1488" y="96"/>
                  </a:cubicBezTo>
                  <a:cubicBezTo>
                    <a:pt x="1584" y="88"/>
                    <a:pt x="1784" y="104"/>
                    <a:pt x="1872" y="96"/>
                  </a:cubicBezTo>
                  <a:cubicBezTo>
                    <a:pt x="1960" y="88"/>
                    <a:pt x="1960" y="56"/>
                    <a:pt x="2016" y="48"/>
                  </a:cubicBezTo>
                  <a:cubicBezTo>
                    <a:pt x="2072" y="40"/>
                    <a:pt x="2136" y="56"/>
                    <a:pt x="2208" y="48"/>
                  </a:cubicBezTo>
                  <a:cubicBezTo>
                    <a:pt x="2280" y="40"/>
                    <a:pt x="2364" y="20"/>
                    <a:pt x="2448" y="0"/>
                  </a:cubicBezTo>
                </a:path>
              </a:pathLst>
            </a:custGeom>
            <a:noFill/>
            <a:ln w="28575">
              <a:solidFill>
                <a:schemeClr val="tx1"/>
              </a:solidFill>
              <a:round/>
              <a:headEnd/>
              <a:tailEnd/>
            </a:ln>
          </p:spPr>
          <p:txBody>
            <a:bodyPr wrap="none" anchor="ctr"/>
            <a:lstStyle/>
            <a:p>
              <a:endParaRPr lang="en-US"/>
            </a:p>
          </p:txBody>
        </p:sp>
        <p:graphicFrame>
          <p:nvGraphicFramePr>
            <p:cNvPr id="51207" name="Object 12"/>
            <p:cNvGraphicFramePr>
              <a:graphicFrameLocks noChangeAspect="1"/>
            </p:cNvGraphicFramePr>
            <p:nvPr/>
          </p:nvGraphicFramePr>
          <p:xfrm>
            <a:off x="1538" y="1638"/>
            <a:ext cx="321" cy="215"/>
          </p:xfrm>
          <a:graphic>
            <a:graphicData uri="http://schemas.openxmlformats.org/presentationml/2006/ole">
              <p:oleObj spid="_x0000_s51207" name="Equation" r:id="rId4" imgW="419040" imgH="215640" progId="">
                <p:embed/>
              </p:oleObj>
            </a:graphicData>
          </a:graphic>
        </p:graphicFrame>
        <p:graphicFrame>
          <p:nvGraphicFramePr>
            <p:cNvPr id="51208" name="Object 13"/>
            <p:cNvGraphicFramePr>
              <a:graphicFrameLocks noChangeAspect="1"/>
            </p:cNvGraphicFramePr>
            <p:nvPr/>
          </p:nvGraphicFramePr>
          <p:xfrm>
            <a:off x="2656" y="2311"/>
            <a:ext cx="151" cy="181"/>
          </p:xfrm>
          <a:graphic>
            <a:graphicData uri="http://schemas.openxmlformats.org/presentationml/2006/ole">
              <p:oleObj spid="_x0000_s51208" name="Equation" r:id="rId5" imgW="126720" imgH="139680" progId="">
                <p:embed/>
              </p:oleObj>
            </a:graphicData>
          </a:graphic>
        </p:graphicFrame>
        <p:sp>
          <p:nvSpPr>
            <p:cNvPr id="51227" name="Line 14"/>
            <p:cNvSpPr>
              <a:spLocks noChangeShapeType="1"/>
            </p:cNvSpPr>
            <p:nvPr/>
          </p:nvSpPr>
          <p:spPr bwMode="auto">
            <a:xfrm flipV="1">
              <a:off x="1506" y="1936"/>
              <a:ext cx="1109" cy="13"/>
            </a:xfrm>
            <a:prstGeom prst="line">
              <a:avLst/>
            </a:prstGeom>
            <a:noFill/>
            <a:ln w="9525">
              <a:solidFill>
                <a:schemeClr val="tx1"/>
              </a:solidFill>
              <a:prstDash val="dash"/>
              <a:round/>
              <a:headEnd/>
              <a:tailEnd/>
            </a:ln>
          </p:spPr>
          <p:txBody>
            <a:bodyPr wrap="none" anchor="ctr"/>
            <a:lstStyle/>
            <a:p>
              <a:endParaRPr lang="en-US"/>
            </a:p>
          </p:txBody>
        </p:sp>
        <p:graphicFrame>
          <p:nvGraphicFramePr>
            <p:cNvPr id="51209" name="Object 15"/>
            <p:cNvGraphicFramePr>
              <a:graphicFrameLocks noChangeAspect="1"/>
            </p:cNvGraphicFramePr>
            <p:nvPr/>
          </p:nvGraphicFramePr>
          <p:xfrm>
            <a:off x="1396" y="1857"/>
            <a:ext cx="141" cy="149"/>
          </p:xfrm>
          <a:graphic>
            <a:graphicData uri="http://schemas.openxmlformats.org/presentationml/2006/ole">
              <p:oleObj spid="_x0000_s51209" name="Equation" r:id="rId6" imgW="101520" imgH="164880" progId="">
                <p:embed/>
              </p:oleObj>
            </a:graphicData>
          </a:graphic>
        </p:graphicFrame>
        <p:sp>
          <p:nvSpPr>
            <p:cNvPr id="51228" name="Text Box 16"/>
            <p:cNvSpPr txBox="1">
              <a:spLocks noChangeArrowheads="1"/>
            </p:cNvSpPr>
            <p:nvPr/>
          </p:nvSpPr>
          <p:spPr bwMode="auto">
            <a:xfrm>
              <a:off x="1345" y="2486"/>
              <a:ext cx="313" cy="298"/>
            </a:xfrm>
            <a:prstGeom prst="rect">
              <a:avLst/>
            </a:prstGeom>
            <a:noFill/>
            <a:ln w="9525">
              <a:noFill/>
              <a:miter lim="800000"/>
              <a:headEnd/>
              <a:tailEnd/>
            </a:ln>
          </p:spPr>
          <p:txBody>
            <a:bodyPr wrap="none" anchor="ctr">
              <a:spAutoFit/>
            </a:bodyPr>
            <a:lstStyle/>
            <a:p>
              <a:pPr algn="ctr">
                <a:spcBef>
                  <a:spcPct val="50000"/>
                </a:spcBef>
              </a:pPr>
              <a:r>
                <a:rPr lang="en-US" sz="1800">
                  <a:latin typeface="Times New Roman" pitchFamily="18" charset="0"/>
                </a:rPr>
                <a:t>(a)</a:t>
              </a:r>
              <a:endParaRPr lang="en-US" sz="2400">
                <a:latin typeface="Times New Roman" pitchFamily="18" charset="0"/>
              </a:endParaRPr>
            </a:p>
          </p:txBody>
        </p:sp>
        <p:sp>
          <p:nvSpPr>
            <p:cNvPr id="51229" name="Line 17"/>
            <p:cNvSpPr>
              <a:spLocks noChangeShapeType="1"/>
            </p:cNvSpPr>
            <p:nvPr/>
          </p:nvSpPr>
          <p:spPr bwMode="auto">
            <a:xfrm>
              <a:off x="1901" y="2054"/>
              <a:ext cx="0" cy="327"/>
            </a:xfrm>
            <a:prstGeom prst="line">
              <a:avLst/>
            </a:prstGeom>
            <a:noFill/>
            <a:ln w="9525">
              <a:solidFill>
                <a:schemeClr val="tx1"/>
              </a:solidFill>
              <a:round/>
              <a:headEnd/>
              <a:tailEnd/>
            </a:ln>
          </p:spPr>
          <p:txBody>
            <a:bodyPr wrap="none" anchor="ctr"/>
            <a:lstStyle/>
            <a:p>
              <a:endParaRPr lang="en-US"/>
            </a:p>
          </p:txBody>
        </p:sp>
        <p:sp>
          <p:nvSpPr>
            <p:cNvPr id="51230" name="Line 18"/>
            <p:cNvSpPr>
              <a:spLocks noChangeShapeType="1"/>
            </p:cNvSpPr>
            <p:nvPr/>
          </p:nvSpPr>
          <p:spPr bwMode="auto">
            <a:xfrm>
              <a:off x="2054" y="2016"/>
              <a:ext cx="1" cy="371"/>
            </a:xfrm>
            <a:prstGeom prst="line">
              <a:avLst/>
            </a:prstGeom>
            <a:noFill/>
            <a:ln w="9525">
              <a:solidFill>
                <a:schemeClr val="tx1"/>
              </a:solidFill>
              <a:round/>
              <a:headEnd/>
              <a:tailEnd/>
            </a:ln>
          </p:spPr>
          <p:txBody>
            <a:bodyPr wrap="none" anchor="ctr"/>
            <a:lstStyle/>
            <a:p>
              <a:endParaRPr lang="en-US"/>
            </a:p>
          </p:txBody>
        </p:sp>
        <p:graphicFrame>
          <p:nvGraphicFramePr>
            <p:cNvPr id="51210" name="Object 19"/>
            <p:cNvGraphicFramePr>
              <a:graphicFrameLocks noChangeAspect="1"/>
            </p:cNvGraphicFramePr>
            <p:nvPr/>
          </p:nvGraphicFramePr>
          <p:xfrm>
            <a:off x="1798" y="2310"/>
            <a:ext cx="181" cy="278"/>
          </p:xfrm>
          <a:graphic>
            <a:graphicData uri="http://schemas.openxmlformats.org/presentationml/2006/ole">
              <p:oleObj spid="_x0000_s51210" name="Equation" r:id="rId7" imgW="152280" imgH="215640" progId="">
                <p:embed/>
              </p:oleObj>
            </a:graphicData>
          </a:graphic>
        </p:graphicFrame>
        <p:graphicFrame>
          <p:nvGraphicFramePr>
            <p:cNvPr id="51211" name="Object 20"/>
            <p:cNvGraphicFramePr>
              <a:graphicFrameLocks noChangeAspect="1"/>
            </p:cNvGraphicFramePr>
            <p:nvPr/>
          </p:nvGraphicFramePr>
          <p:xfrm>
            <a:off x="1972" y="2311"/>
            <a:ext cx="211" cy="278"/>
          </p:xfrm>
          <a:graphic>
            <a:graphicData uri="http://schemas.openxmlformats.org/presentationml/2006/ole">
              <p:oleObj spid="_x0000_s51211" name="Equation" r:id="rId8" imgW="177480" imgH="215640" progId="">
                <p:embed/>
              </p:oleObj>
            </a:graphicData>
          </a:graphic>
        </p:graphicFrame>
      </p:grpSp>
      <p:grpSp>
        <p:nvGrpSpPr>
          <p:cNvPr id="51216" name="Group 21"/>
          <p:cNvGrpSpPr>
            <a:grpSpLocks/>
          </p:cNvGrpSpPr>
          <p:nvPr/>
        </p:nvGrpSpPr>
        <p:grpSpPr bwMode="auto">
          <a:xfrm>
            <a:off x="4870450" y="2317750"/>
            <a:ext cx="3282950" cy="1416050"/>
            <a:chOff x="3068" y="1700"/>
            <a:chExt cx="2345" cy="1079"/>
          </a:xfrm>
        </p:grpSpPr>
        <p:sp>
          <p:nvSpPr>
            <p:cNvPr id="51219" name="Line 22"/>
            <p:cNvSpPr>
              <a:spLocks noChangeShapeType="1"/>
            </p:cNvSpPr>
            <p:nvPr/>
          </p:nvSpPr>
          <p:spPr bwMode="auto">
            <a:xfrm>
              <a:off x="3068" y="2366"/>
              <a:ext cx="2200" cy="0"/>
            </a:xfrm>
            <a:prstGeom prst="line">
              <a:avLst/>
            </a:prstGeom>
            <a:noFill/>
            <a:ln w="9525">
              <a:solidFill>
                <a:schemeClr val="tx1"/>
              </a:solidFill>
              <a:round/>
              <a:headEnd/>
              <a:tailEnd type="triangle" w="med" len="med"/>
            </a:ln>
          </p:spPr>
          <p:txBody>
            <a:bodyPr wrap="none" anchor="ctr"/>
            <a:lstStyle/>
            <a:p>
              <a:endParaRPr lang="en-US"/>
            </a:p>
          </p:txBody>
        </p:sp>
        <p:sp>
          <p:nvSpPr>
            <p:cNvPr id="51220" name="Line 23"/>
            <p:cNvSpPr>
              <a:spLocks noChangeShapeType="1"/>
            </p:cNvSpPr>
            <p:nvPr/>
          </p:nvSpPr>
          <p:spPr bwMode="auto">
            <a:xfrm flipV="1">
              <a:off x="4046" y="1735"/>
              <a:ext cx="0" cy="793"/>
            </a:xfrm>
            <a:prstGeom prst="line">
              <a:avLst/>
            </a:prstGeom>
            <a:noFill/>
            <a:ln w="9525">
              <a:solidFill>
                <a:schemeClr val="tx1"/>
              </a:solidFill>
              <a:round/>
              <a:headEnd/>
              <a:tailEnd type="triangle" w="med" len="med"/>
            </a:ln>
          </p:spPr>
          <p:txBody>
            <a:bodyPr wrap="none" anchor="ctr"/>
            <a:lstStyle/>
            <a:p>
              <a:endParaRPr lang="en-US"/>
            </a:p>
          </p:txBody>
        </p:sp>
        <p:sp>
          <p:nvSpPr>
            <p:cNvPr id="51221" name="AutoShape 24"/>
            <p:cNvSpPr>
              <a:spLocks noChangeArrowheads="1"/>
            </p:cNvSpPr>
            <p:nvPr/>
          </p:nvSpPr>
          <p:spPr bwMode="auto">
            <a:xfrm>
              <a:off x="4366" y="2150"/>
              <a:ext cx="145" cy="216"/>
            </a:xfrm>
            <a:prstGeom prst="flowChartManualInput">
              <a:avLst/>
            </a:prstGeom>
            <a:solidFill>
              <a:schemeClr val="accent1"/>
            </a:solidFill>
            <a:ln w="9525">
              <a:solidFill>
                <a:schemeClr val="tx1"/>
              </a:solidFill>
              <a:miter lim="800000"/>
              <a:headEnd/>
              <a:tailEnd/>
            </a:ln>
          </p:spPr>
          <p:txBody>
            <a:bodyPr wrap="none" anchor="ctr"/>
            <a:lstStyle/>
            <a:p>
              <a:endParaRPr lang="en-US"/>
            </a:p>
          </p:txBody>
        </p:sp>
        <p:sp>
          <p:nvSpPr>
            <p:cNvPr id="51222" name="Freeform 25"/>
            <p:cNvSpPr>
              <a:spLocks/>
            </p:cNvSpPr>
            <p:nvPr/>
          </p:nvSpPr>
          <p:spPr bwMode="auto">
            <a:xfrm>
              <a:off x="3176" y="2064"/>
              <a:ext cx="1876" cy="266"/>
            </a:xfrm>
            <a:custGeom>
              <a:avLst/>
              <a:gdLst>
                <a:gd name="T0" fmla="*/ 0 w 2496"/>
                <a:gd name="T1" fmla="*/ 123 h 296"/>
                <a:gd name="T2" fmla="*/ 15 w 2496"/>
                <a:gd name="T3" fmla="*/ 123 h 296"/>
                <a:gd name="T4" fmla="*/ 29 w 2496"/>
                <a:gd name="T5" fmla="*/ 102 h 296"/>
                <a:gd name="T6" fmla="*/ 39 w 2496"/>
                <a:gd name="T7" fmla="*/ 82 h 296"/>
                <a:gd name="T8" fmla="*/ 53 w 2496"/>
                <a:gd name="T9" fmla="*/ 40 h 296"/>
                <a:gd name="T10" fmla="*/ 74 w 2496"/>
                <a:gd name="T11" fmla="*/ 60 h 296"/>
                <a:gd name="T12" fmla="*/ 93 w 2496"/>
                <a:gd name="T13" fmla="*/ 102 h 296"/>
                <a:gd name="T14" fmla="*/ 107 w 2496"/>
                <a:gd name="T15" fmla="*/ 82 h 296"/>
                <a:gd name="T16" fmla="*/ 127 w 2496"/>
                <a:gd name="T17" fmla="*/ 60 h 296"/>
                <a:gd name="T18" fmla="*/ 142 w 2496"/>
                <a:gd name="T19" fmla="*/ 102 h 296"/>
                <a:gd name="T20" fmla="*/ 162 w 2496"/>
                <a:gd name="T21" fmla="*/ 60 h 296"/>
                <a:gd name="T22" fmla="*/ 181 w 2496"/>
                <a:gd name="T23" fmla="*/ 40 h 296"/>
                <a:gd name="T24" fmla="*/ 195 w 2496"/>
                <a:gd name="T25" fmla="*/ 0 h 296"/>
                <a:gd name="T26" fmla="*/ 215 w 2496"/>
                <a:gd name="T27" fmla="*/ 40 h 296"/>
                <a:gd name="T28" fmla="*/ 235 w 2496"/>
                <a:gd name="T29" fmla="*/ 102 h 296"/>
                <a:gd name="T30" fmla="*/ 254 w 2496"/>
                <a:gd name="T31" fmla="*/ 123 h 29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496"/>
                <a:gd name="T49" fmla="*/ 0 h 296"/>
                <a:gd name="T50" fmla="*/ 2496 w 2496"/>
                <a:gd name="T51" fmla="*/ 296 h 29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496" h="296">
                  <a:moveTo>
                    <a:pt x="0" y="288"/>
                  </a:moveTo>
                  <a:cubicBezTo>
                    <a:pt x="48" y="292"/>
                    <a:pt x="96" y="296"/>
                    <a:pt x="144" y="288"/>
                  </a:cubicBezTo>
                  <a:cubicBezTo>
                    <a:pt x="192" y="280"/>
                    <a:pt x="248" y="256"/>
                    <a:pt x="288" y="240"/>
                  </a:cubicBezTo>
                  <a:cubicBezTo>
                    <a:pt x="328" y="224"/>
                    <a:pt x="344" y="216"/>
                    <a:pt x="384" y="192"/>
                  </a:cubicBezTo>
                  <a:cubicBezTo>
                    <a:pt x="424" y="168"/>
                    <a:pt x="472" y="104"/>
                    <a:pt x="528" y="96"/>
                  </a:cubicBezTo>
                  <a:cubicBezTo>
                    <a:pt x="584" y="88"/>
                    <a:pt x="656" y="120"/>
                    <a:pt x="720" y="144"/>
                  </a:cubicBezTo>
                  <a:cubicBezTo>
                    <a:pt x="784" y="168"/>
                    <a:pt x="856" y="232"/>
                    <a:pt x="912" y="240"/>
                  </a:cubicBezTo>
                  <a:cubicBezTo>
                    <a:pt x="968" y="248"/>
                    <a:pt x="1000" y="208"/>
                    <a:pt x="1056" y="192"/>
                  </a:cubicBezTo>
                  <a:cubicBezTo>
                    <a:pt x="1112" y="176"/>
                    <a:pt x="1192" y="136"/>
                    <a:pt x="1248" y="144"/>
                  </a:cubicBezTo>
                  <a:cubicBezTo>
                    <a:pt x="1304" y="152"/>
                    <a:pt x="1336" y="240"/>
                    <a:pt x="1392" y="240"/>
                  </a:cubicBezTo>
                  <a:cubicBezTo>
                    <a:pt x="1448" y="240"/>
                    <a:pt x="1520" y="168"/>
                    <a:pt x="1584" y="144"/>
                  </a:cubicBezTo>
                  <a:cubicBezTo>
                    <a:pt x="1648" y="120"/>
                    <a:pt x="1720" y="120"/>
                    <a:pt x="1776" y="96"/>
                  </a:cubicBezTo>
                  <a:cubicBezTo>
                    <a:pt x="1832" y="72"/>
                    <a:pt x="1864" y="0"/>
                    <a:pt x="1920" y="0"/>
                  </a:cubicBezTo>
                  <a:cubicBezTo>
                    <a:pt x="1976" y="0"/>
                    <a:pt x="2048" y="56"/>
                    <a:pt x="2112" y="96"/>
                  </a:cubicBezTo>
                  <a:cubicBezTo>
                    <a:pt x="2176" y="136"/>
                    <a:pt x="2240" y="208"/>
                    <a:pt x="2304" y="240"/>
                  </a:cubicBezTo>
                  <a:cubicBezTo>
                    <a:pt x="2368" y="272"/>
                    <a:pt x="2464" y="280"/>
                    <a:pt x="2496" y="288"/>
                  </a:cubicBezTo>
                </a:path>
              </a:pathLst>
            </a:custGeom>
            <a:noFill/>
            <a:ln w="28575">
              <a:solidFill>
                <a:schemeClr val="tx1"/>
              </a:solidFill>
              <a:round/>
              <a:headEnd/>
              <a:tailEnd/>
            </a:ln>
          </p:spPr>
          <p:txBody>
            <a:bodyPr wrap="none" anchor="ctr"/>
            <a:lstStyle/>
            <a:p>
              <a:endParaRPr lang="en-US"/>
            </a:p>
          </p:txBody>
        </p:sp>
        <p:graphicFrame>
          <p:nvGraphicFramePr>
            <p:cNvPr id="51203" name="Object 26"/>
            <p:cNvGraphicFramePr>
              <a:graphicFrameLocks noChangeAspect="1"/>
            </p:cNvGraphicFramePr>
            <p:nvPr/>
          </p:nvGraphicFramePr>
          <p:xfrm>
            <a:off x="4076" y="1700"/>
            <a:ext cx="314" cy="209"/>
          </p:xfrm>
          <a:graphic>
            <a:graphicData uri="http://schemas.openxmlformats.org/presentationml/2006/ole">
              <p:oleObj spid="_x0000_s51203" name="Equation" r:id="rId9" imgW="406080" imgH="215640" progId="">
                <p:embed/>
              </p:oleObj>
            </a:graphicData>
          </a:graphic>
        </p:graphicFrame>
        <p:sp>
          <p:nvSpPr>
            <p:cNvPr id="51223" name="Text Box 27"/>
            <p:cNvSpPr txBox="1">
              <a:spLocks noChangeArrowheads="1"/>
            </p:cNvSpPr>
            <p:nvPr/>
          </p:nvSpPr>
          <p:spPr bwMode="auto">
            <a:xfrm>
              <a:off x="3874" y="2499"/>
              <a:ext cx="322" cy="280"/>
            </a:xfrm>
            <a:prstGeom prst="rect">
              <a:avLst/>
            </a:prstGeom>
            <a:noFill/>
            <a:ln w="9525">
              <a:noFill/>
              <a:miter lim="800000"/>
              <a:headEnd/>
              <a:tailEnd/>
            </a:ln>
          </p:spPr>
          <p:txBody>
            <a:bodyPr wrap="none" anchor="ctr">
              <a:spAutoFit/>
            </a:bodyPr>
            <a:lstStyle/>
            <a:p>
              <a:pPr algn="ctr">
                <a:spcBef>
                  <a:spcPct val="50000"/>
                </a:spcBef>
              </a:pPr>
              <a:r>
                <a:rPr lang="en-US" sz="1800">
                  <a:latin typeface="Times New Roman" pitchFamily="18" charset="0"/>
                </a:rPr>
                <a:t>(b)</a:t>
              </a:r>
              <a:endParaRPr lang="en-US" sz="2400">
                <a:latin typeface="Times New Roman" pitchFamily="18" charset="0"/>
              </a:endParaRPr>
            </a:p>
          </p:txBody>
        </p:sp>
        <p:graphicFrame>
          <p:nvGraphicFramePr>
            <p:cNvPr id="51204" name="Object 28"/>
            <p:cNvGraphicFramePr>
              <a:graphicFrameLocks noChangeAspect="1"/>
            </p:cNvGraphicFramePr>
            <p:nvPr/>
          </p:nvGraphicFramePr>
          <p:xfrm>
            <a:off x="5262" y="2291"/>
            <a:ext cx="151" cy="181"/>
          </p:xfrm>
          <a:graphic>
            <a:graphicData uri="http://schemas.openxmlformats.org/presentationml/2006/ole">
              <p:oleObj spid="_x0000_s51204" name="Equation" r:id="rId10" imgW="126720" imgH="139680" progId="">
                <p:embed/>
              </p:oleObj>
            </a:graphicData>
          </a:graphic>
        </p:graphicFrame>
        <p:graphicFrame>
          <p:nvGraphicFramePr>
            <p:cNvPr id="51205" name="Object 29"/>
            <p:cNvGraphicFramePr>
              <a:graphicFrameLocks noChangeAspect="1"/>
            </p:cNvGraphicFramePr>
            <p:nvPr/>
          </p:nvGraphicFramePr>
          <p:xfrm>
            <a:off x="4281" y="2300"/>
            <a:ext cx="181" cy="278"/>
          </p:xfrm>
          <a:graphic>
            <a:graphicData uri="http://schemas.openxmlformats.org/presentationml/2006/ole">
              <p:oleObj spid="_x0000_s51205" name="Equation" r:id="rId11" imgW="152280" imgH="215640" progId="">
                <p:embed/>
              </p:oleObj>
            </a:graphicData>
          </a:graphic>
        </p:graphicFrame>
        <p:graphicFrame>
          <p:nvGraphicFramePr>
            <p:cNvPr id="51206" name="Object 30"/>
            <p:cNvGraphicFramePr>
              <a:graphicFrameLocks noChangeAspect="1"/>
            </p:cNvGraphicFramePr>
            <p:nvPr/>
          </p:nvGraphicFramePr>
          <p:xfrm>
            <a:off x="4446" y="2302"/>
            <a:ext cx="211" cy="278"/>
          </p:xfrm>
          <a:graphic>
            <a:graphicData uri="http://schemas.openxmlformats.org/presentationml/2006/ole">
              <p:oleObj spid="_x0000_s51206" name="Equation" r:id="rId12" imgW="177480" imgH="215640" progId="">
                <p:embed/>
              </p:oleObj>
            </a:graphicData>
          </a:graphic>
        </p:graphicFrame>
      </p:grpSp>
      <p:sp>
        <p:nvSpPr>
          <p:cNvPr id="51217" name="Text Box 31"/>
          <p:cNvSpPr txBox="1">
            <a:spLocks noChangeArrowheads="1"/>
          </p:cNvSpPr>
          <p:nvPr/>
        </p:nvSpPr>
        <p:spPr bwMode="auto">
          <a:xfrm>
            <a:off x="533400" y="3870325"/>
            <a:ext cx="8013700" cy="1006475"/>
          </a:xfrm>
          <a:prstGeom prst="rect">
            <a:avLst/>
          </a:prstGeom>
          <a:noFill/>
          <a:ln w="9525">
            <a:noFill/>
            <a:miter lim="800000"/>
            <a:headEnd/>
            <a:tailEnd/>
          </a:ln>
        </p:spPr>
        <p:txBody>
          <a:bodyPr wrap="none">
            <a:spAutoFit/>
          </a:bodyPr>
          <a:lstStyle/>
          <a:p>
            <a:r>
              <a:rPr lang="en-US"/>
              <a:t>Often, r.vs are referred by their specific density functions - both in the </a:t>
            </a:r>
          </a:p>
          <a:p>
            <a:r>
              <a:rPr lang="en-US"/>
              <a:t>continuous and discrete cases - and in what follows we shall list a number </a:t>
            </a:r>
          </a:p>
          <a:p>
            <a:r>
              <a:rPr lang="en-US"/>
              <a:t>of them in each category.</a:t>
            </a:r>
          </a:p>
        </p:txBody>
      </p:sp>
      <p:sp>
        <p:nvSpPr>
          <p:cNvPr id="51218" name="Text Box 32"/>
          <p:cNvSpPr txBox="1">
            <a:spLocks noChangeArrowheads="1"/>
          </p:cNvSpPr>
          <p:nvPr/>
        </p:nvSpPr>
        <p:spPr bwMode="auto">
          <a:xfrm>
            <a:off x="533400" y="5165725"/>
            <a:ext cx="6778625" cy="396875"/>
          </a:xfrm>
          <a:prstGeom prst="rect">
            <a:avLst/>
          </a:prstGeom>
          <a:noFill/>
          <a:ln w="9525">
            <a:noFill/>
            <a:miter lim="800000"/>
            <a:headEnd/>
            <a:tailEnd/>
          </a:ln>
        </p:spPr>
        <p:txBody>
          <a:bodyPr wrap="none">
            <a:spAutoFit/>
          </a:bodyPr>
          <a:lstStyle/>
          <a:p>
            <a:r>
              <a:rPr lang="en-US" u="sng"/>
              <a:t>Example</a:t>
            </a:r>
            <a:r>
              <a:rPr lang="en-US"/>
              <a:t>: Transmitting a 3-digit message over a noisy channel</a:t>
            </a:r>
          </a:p>
        </p:txBody>
      </p:sp>
    </p:spTree>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Date Placeholder 5"/>
          <p:cNvSpPr>
            <a:spLocks noGrp="1"/>
          </p:cNvSpPr>
          <p:nvPr>
            <p:ph type="dt" sz="quarter" idx="10"/>
          </p:nvPr>
        </p:nvSpPr>
        <p:spPr/>
        <p:txBody>
          <a:bodyPr/>
          <a:lstStyle/>
          <a:p>
            <a:pPr>
              <a:defRPr/>
            </a:pPr>
            <a:r>
              <a:rPr lang="en-US"/>
              <a:t>		 </a:t>
            </a:r>
            <a:r>
              <a:rPr lang="en-US" sz="1200"/>
              <a:t> </a:t>
            </a:r>
            <a:fld id="{4A8E4997-29ED-4BCD-83DD-195BD163586C}" type="slidenum">
              <a:rPr lang="en-US" sz="1200">
                <a:solidFill>
                  <a:srgbClr val="003399"/>
                </a:solidFill>
              </a:rPr>
              <a:pPr>
                <a:defRPr/>
              </a:pPr>
              <a:t>112</a:t>
            </a:fld>
            <a:endParaRPr lang="en-US" sz="1200">
              <a:solidFill>
                <a:srgbClr val="003399"/>
              </a:solidFill>
            </a:endParaRPr>
          </a:p>
        </p:txBody>
      </p:sp>
      <p:sp>
        <p:nvSpPr>
          <p:cNvPr id="52233" name="Rectangle 12"/>
          <p:cNvSpPr>
            <a:spLocks noGrp="1" noChangeArrowheads="1"/>
          </p:cNvSpPr>
          <p:nvPr>
            <p:ph type="title"/>
          </p:nvPr>
        </p:nvSpPr>
        <p:spPr/>
        <p:txBody>
          <a:bodyPr/>
          <a:lstStyle/>
          <a:p>
            <a:r>
              <a:rPr lang="en-US" smtClean="0"/>
              <a:t>2. </a:t>
            </a:r>
            <a:r>
              <a:rPr lang="en-GB" smtClean="0"/>
              <a:t>Review of Probability Theory: R. V (11)</a:t>
            </a:r>
            <a:endParaRPr lang="en-US" smtClean="0"/>
          </a:p>
        </p:txBody>
      </p:sp>
      <p:graphicFrame>
        <p:nvGraphicFramePr>
          <p:cNvPr id="52226" name="Object 5"/>
          <p:cNvGraphicFramePr>
            <a:graphicFrameLocks noChangeAspect="1"/>
          </p:cNvGraphicFramePr>
          <p:nvPr>
            <p:ph sz="half" idx="1"/>
          </p:nvPr>
        </p:nvGraphicFramePr>
        <p:xfrm>
          <a:off x="3048000" y="1828800"/>
          <a:ext cx="2971800" cy="754063"/>
        </p:xfrm>
        <a:graphic>
          <a:graphicData uri="http://schemas.openxmlformats.org/presentationml/2006/ole">
            <p:oleObj spid="_x0000_s52226" name="Equation" r:id="rId3" imgW="1752480" imgH="444240" progId="">
              <p:embed/>
            </p:oleObj>
          </a:graphicData>
        </a:graphic>
      </p:graphicFrame>
      <p:graphicFrame>
        <p:nvGraphicFramePr>
          <p:cNvPr id="52227" name="Object 8"/>
          <p:cNvGraphicFramePr>
            <a:graphicFrameLocks noChangeAspect="1"/>
          </p:cNvGraphicFramePr>
          <p:nvPr>
            <p:ph sz="quarter" idx="2"/>
          </p:nvPr>
        </p:nvGraphicFramePr>
        <p:xfrm>
          <a:off x="2362200" y="3276600"/>
          <a:ext cx="4648200" cy="736600"/>
        </p:xfrm>
        <a:graphic>
          <a:graphicData uri="http://schemas.openxmlformats.org/presentationml/2006/ole">
            <p:oleObj spid="_x0000_s52227" name="Equation" r:id="rId4" imgW="2882880" imgH="457200" progId="">
              <p:embed/>
            </p:oleObj>
          </a:graphicData>
        </a:graphic>
      </p:graphicFrame>
      <p:sp>
        <p:nvSpPr>
          <p:cNvPr id="52234" name="Text Box 4"/>
          <p:cNvSpPr txBox="1">
            <a:spLocks noChangeArrowheads="1"/>
          </p:cNvSpPr>
          <p:nvPr/>
        </p:nvSpPr>
        <p:spPr bwMode="auto">
          <a:xfrm>
            <a:off x="441325" y="914400"/>
            <a:ext cx="8169275" cy="4587875"/>
          </a:xfrm>
          <a:prstGeom prst="rect">
            <a:avLst/>
          </a:prstGeom>
          <a:noFill/>
          <a:ln w="9525">
            <a:noFill/>
            <a:miter lim="800000"/>
            <a:headEnd/>
            <a:tailEnd/>
          </a:ln>
        </p:spPr>
        <p:txBody>
          <a:bodyPr>
            <a:spAutoFit/>
          </a:bodyPr>
          <a:lstStyle/>
          <a:p>
            <a:pPr marL="347663" indent="-347663">
              <a:buFont typeface="Wingdings" pitchFamily="2" charset="2"/>
              <a:buChar char="q"/>
            </a:pPr>
            <a:r>
              <a:rPr lang="en-US" b="1"/>
              <a:t>Continuous-type Random Variables</a:t>
            </a:r>
          </a:p>
          <a:p>
            <a:pPr marL="347663" indent="-347663">
              <a:buFont typeface="Wingdings" pitchFamily="2" charset="2"/>
              <a:buChar char="q"/>
            </a:pPr>
            <a:endParaRPr lang="en-US" sz="1000" b="1"/>
          </a:p>
          <a:p>
            <a:pPr marL="347663" indent="-347663">
              <a:buFont typeface="Wingdings" pitchFamily="2" charset="2"/>
              <a:buNone/>
            </a:pPr>
            <a:r>
              <a:rPr lang="en-US"/>
              <a:t>	1.</a:t>
            </a:r>
            <a:r>
              <a:rPr lang="en-US" i="1"/>
              <a:t> </a:t>
            </a:r>
            <a:r>
              <a:rPr lang="en-US" i="1" u="sng"/>
              <a:t>Normal (Gaussian):</a:t>
            </a:r>
            <a:r>
              <a:rPr lang="en-US"/>
              <a:t> </a:t>
            </a:r>
            <a:r>
              <a:rPr lang="en-US" i="1"/>
              <a:t>X </a:t>
            </a:r>
            <a:r>
              <a:rPr lang="en-US"/>
              <a:t>is said to be normal or Gaussian r.v, if</a:t>
            </a:r>
          </a:p>
          <a:p>
            <a:pPr marL="347663" indent="-347663">
              <a:buFont typeface="Wingdings" pitchFamily="2" charset="2"/>
              <a:buChar char="q"/>
            </a:pPr>
            <a:endParaRPr lang="en-US"/>
          </a:p>
          <a:p>
            <a:pPr marL="347663" indent="-347663">
              <a:buFont typeface="Wingdings" pitchFamily="2" charset="2"/>
              <a:buChar char="q"/>
            </a:pPr>
            <a:endParaRPr lang="en-US"/>
          </a:p>
          <a:p>
            <a:pPr marL="347663" indent="-347663">
              <a:buFont typeface="Wingdings" pitchFamily="2" charset="2"/>
              <a:buChar char="q"/>
            </a:pPr>
            <a:endParaRPr lang="en-US" sz="1000"/>
          </a:p>
          <a:p>
            <a:pPr marL="347663" indent="-347663">
              <a:spcBef>
                <a:spcPct val="50000"/>
              </a:spcBef>
            </a:pPr>
            <a:r>
              <a:rPr lang="en-US"/>
              <a:t>	This is a bell shaped curve, symmetric around the parameter </a:t>
            </a:r>
            <a:r>
              <a:rPr lang="en-US" i="1">
                <a:sym typeface="Symbol" pitchFamily="18" charset="2"/>
              </a:rPr>
              <a:t></a:t>
            </a:r>
            <a:r>
              <a:rPr lang="en-US"/>
              <a:t>  and its distribution function is given by</a:t>
            </a:r>
          </a:p>
          <a:p>
            <a:pPr marL="347663" indent="-347663">
              <a:spcBef>
                <a:spcPct val="50000"/>
              </a:spcBef>
            </a:pPr>
            <a:endParaRPr lang="en-US"/>
          </a:p>
          <a:p>
            <a:pPr marL="347663" indent="-347663">
              <a:spcBef>
                <a:spcPct val="50000"/>
              </a:spcBef>
            </a:pPr>
            <a:endParaRPr lang="en-US" sz="1000"/>
          </a:p>
          <a:p>
            <a:pPr marL="347663" indent="-347663">
              <a:spcBef>
                <a:spcPct val="50000"/>
              </a:spcBef>
            </a:pPr>
            <a:r>
              <a:rPr lang="en-US"/>
              <a:t>	where                                        is often tabulated. Since </a:t>
            </a:r>
            <a:r>
              <a:rPr lang="en-US" i="1"/>
              <a:t>f</a:t>
            </a:r>
            <a:r>
              <a:rPr lang="en-US" i="1" baseline="-25000"/>
              <a:t>X</a:t>
            </a:r>
            <a:r>
              <a:rPr lang="en-US"/>
              <a:t>(</a:t>
            </a:r>
            <a:r>
              <a:rPr lang="en-US" i="1"/>
              <a:t>x</a:t>
            </a:r>
            <a:r>
              <a:rPr lang="en-US"/>
              <a:t>) depends on</a:t>
            </a:r>
          </a:p>
          <a:p>
            <a:pPr marL="347663" indent="-347663">
              <a:spcBef>
                <a:spcPct val="50000"/>
              </a:spcBef>
            </a:pPr>
            <a:r>
              <a:rPr lang="en-US"/>
              <a:t> 	two parameters </a:t>
            </a:r>
            <a:r>
              <a:rPr lang="en-US" i="1">
                <a:sym typeface="Symbol" pitchFamily="18" charset="2"/>
              </a:rPr>
              <a:t> </a:t>
            </a:r>
            <a:r>
              <a:rPr lang="en-US"/>
              <a:t> and  </a:t>
            </a:r>
            <a:r>
              <a:rPr lang="en-US" i="1">
                <a:sym typeface="Symbol" pitchFamily="18" charset="2"/>
              </a:rPr>
              <a:t></a:t>
            </a:r>
            <a:r>
              <a:rPr lang="en-US" baseline="30000">
                <a:sym typeface="Symbol" pitchFamily="18" charset="2"/>
              </a:rPr>
              <a:t>2</a:t>
            </a:r>
            <a:r>
              <a:rPr lang="en-US">
                <a:sym typeface="Symbol" pitchFamily="18" charset="2"/>
              </a:rPr>
              <a:t>,</a:t>
            </a:r>
            <a:r>
              <a:rPr lang="en-US"/>
              <a:t> the notation  </a:t>
            </a:r>
            <a:r>
              <a:rPr lang="en-US" i="1"/>
              <a:t>X</a:t>
            </a:r>
            <a:r>
              <a:rPr lang="en-US"/>
              <a:t> </a:t>
            </a:r>
            <a:r>
              <a:rPr lang="en-US">
                <a:sym typeface="Symbol" pitchFamily="18" charset="2"/>
              </a:rPr>
              <a:t></a:t>
            </a:r>
            <a:r>
              <a:rPr lang="en-US"/>
              <a:t> </a:t>
            </a:r>
            <a:r>
              <a:rPr lang="en-US" i="1"/>
              <a:t>N</a:t>
            </a:r>
            <a:r>
              <a:rPr lang="en-US"/>
              <a:t>(</a:t>
            </a:r>
            <a:r>
              <a:rPr lang="en-US" i="1">
                <a:sym typeface="Symbol" pitchFamily="18" charset="2"/>
              </a:rPr>
              <a:t>, </a:t>
            </a:r>
            <a:r>
              <a:rPr lang="en-US" baseline="30000">
                <a:sym typeface="Symbol" pitchFamily="18" charset="2"/>
              </a:rPr>
              <a:t>2</a:t>
            </a:r>
            <a:r>
              <a:rPr lang="en-US"/>
              <a:t>)  will be used to represent </a:t>
            </a:r>
            <a:r>
              <a:rPr lang="en-US" i="1"/>
              <a:t>f</a:t>
            </a:r>
            <a:r>
              <a:rPr lang="en-US" i="1" baseline="-25000"/>
              <a:t>X</a:t>
            </a:r>
            <a:r>
              <a:rPr lang="en-US"/>
              <a:t>(</a:t>
            </a:r>
            <a:r>
              <a:rPr lang="en-US" i="1"/>
              <a:t>x</a:t>
            </a:r>
            <a:r>
              <a:rPr lang="en-US"/>
              <a:t>).</a:t>
            </a:r>
          </a:p>
          <a:p>
            <a:pPr marL="347663" indent="-347663">
              <a:buFont typeface="Wingdings" pitchFamily="2" charset="2"/>
              <a:buAutoNum type="arabicPeriod"/>
            </a:pPr>
            <a:endParaRPr lang="en-US"/>
          </a:p>
        </p:txBody>
      </p:sp>
      <p:graphicFrame>
        <p:nvGraphicFramePr>
          <p:cNvPr id="52228" name="Object 11"/>
          <p:cNvGraphicFramePr>
            <a:graphicFrameLocks noChangeAspect="1"/>
          </p:cNvGraphicFramePr>
          <p:nvPr>
            <p:ph sz="quarter" idx="3"/>
          </p:nvPr>
        </p:nvGraphicFramePr>
        <p:xfrm>
          <a:off x="1600200" y="3948113"/>
          <a:ext cx="2463800" cy="700087"/>
        </p:xfrm>
        <a:graphic>
          <a:graphicData uri="http://schemas.openxmlformats.org/presentationml/2006/ole">
            <p:oleObj spid="_x0000_s52228" name="Equation" r:id="rId5" imgW="1473120" imgH="419040" progId="">
              <p:embed/>
            </p:oleObj>
          </a:graphicData>
        </a:graphic>
      </p:graphicFrame>
      <p:sp>
        <p:nvSpPr>
          <p:cNvPr id="52235" name="Line 15"/>
          <p:cNvSpPr>
            <a:spLocks noChangeShapeType="1"/>
          </p:cNvSpPr>
          <p:nvPr/>
        </p:nvSpPr>
        <p:spPr bwMode="auto">
          <a:xfrm>
            <a:off x="3084513" y="5899150"/>
            <a:ext cx="3332162" cy="0"/>
          </a:xfrm>
          <a:prstGeom prst="line">
            <a:avLst/>
          </a:prstGeom>
          <a:noFill/>
          <a:ln w="9525">
            <a:solidFill>
              <a:schemeClr val="tx1"/>
            </a:solidFill>
            <a:round/>
            <a:headEnd/>
            <a:tailEnd type="triangle" w="med" len="med"/>
          </a:ln>
        </p:spPr>
        <p:txBody>
          <a:bodyPr wrap="none" anchor="ctr"/>
          <a:lstStyle/>
          <a:p>
            <a:endParaRPr lang="en-US"/>
          </a:p>
        </p:txBody>
      </p:sp>
      <p:sp>
        <p:nvSpPr>
          <p:cNvPr id="52236" name="Line 16"/>
          <p:cNvSpPr>
            <a:spLocks noChangeShapeType="1"/>
          </p:cNvSpPr>
          <p:nvPr/>
        </p:nvSpPr>
        <p:spPr bwMode="auto">
          <a:xfrm flipH="1" flipV="1">
            <a:off x="4144963" y="5033963"/>
            <a:ext cx="0" cy="1017587"/>
          </a:xfrm>
          <a:prstGeom prst="line">
            <a:avLst/>
          </a:prstGeom>
          <a:noFill/>
          <a:ln w="9525">
            <a:solidFill>
              <a:schemeClr val="tx1"/>
            </a:solidFill>
            <a:round/>
            <a:headEnd/>
            <a:tailEnd type="triangle" w="med" len="med"/>
          </a:ln>
        </p:spPr>
        <p:txBody>
          <a:bodyPr wrap="none" anchor="ctr"/>
          <a:lstStyle/>
          <a:p>
            <a:endParaRPr lang="en-US"/>
          </a:p>
        </p:txBody>
      </p:sp>
      <p:grpSp>
        <p:nvGrpSpPr>
          <p:cNvPr id="52237" name="Group 17"/>
          <p:cNvGrpSpPr>
            <a:grpSpLocks/>
          </p:cNvGrpSpPr>
          <p:nvPr/>
        </p:nvGrpSpPr>
        <p:grpSpPr bwMode="auto">
          <a:xfrm>
            <a:off x="3352800" y="5334000"/>
            <a:ext cx="2651125" cy="515938"/>
            <a:chOff x="2957" y="3328"/>
            <a:chExt cx="2412" cy="398"/>
          </a:xfrm>
        </p:grpSpPr>
        <p:sp>
          <p:nvSpPr>
            <p:cNvPr id="52239" name="Freeform 18"/>
            <p:cNvSpPr>
              <a:spLocks/>
            </p:cNvSpPr>
            <p:nvPr/>
          </p:nvSpPr>
          <p:spPr bwMode="auto">
            <a:xfrm>
              <a:off x="2957" y="3328"/>
              <a:ext cx="1216" cy="397"/>
            </a:xfrm>
            <a:custGeom>
              <a:avLst/>
              <a:gdLst>
                <a:gd name="T0" fmla="*/ 0 w 1216"/>
                <a:gd name="T1" fmla="*/ 397 h 397"/>
                <a:gd name="T2" fmla="*/ 416 w 1216"/>
                <a:gd name="T3" fmla="*/ 378 h 397"/>
                <a:gd name="T4" fmla="*/ 685 w 1216"/>
                <a:gd name="T5" fmla="*/ 314 h 397"/>
                <a:gd name="T6" fmla="*/ 953 w 1216"/>
                <a:gd name="T7" fmla="*/ 115 h 397"/>
                <a:gd name="T8" fmla="*/ 1043 w 1216"/>
                <a:gd name="T9" fmla="*/ 45 h 397"/>
                <a:gd name="T10" fmla="*/ 1126 w 1216"/>
                <a:gd name="T11" fmla="*/ 13 h 397"/>
                <a:gd name="T12" fmla="*/ 1216 w 1216"/>
                <a:gd name="T13" fmla="*/ 0 h 397"/>
                <a:gd name="T14" fmla="*/ 0 60000 65536"/>
                <a:gd name="T15" fmla="*/ 0 60000 65536"/>
                <a:gd name="T16" fmla="*/ 0 60000 65536"/>
                <a:gd name="T17" fmla="*/ 0 60000 65536"/>
                <a:gd name="T18" fmla="*/ 0 60000 65536"/>
                <a:gd name="T19" fmla="*/ 0 60000 65536"/>
                <a:gd name="T20" fmla="*/ 0 60000 65536"/>
                <a:gd name="T21" fmla="*/ 0 w 1216"/>
                <a:gd name="T22" fmla="*/ 0 h 397"/>
                <a:gd name="T23" fmla="*/ 1216 w 1216"/>
                <a:gd name="T24" fmla="*/ 397 h 39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16" h="397">
                  <a:moveTo>
                    <a:pt x="0" y="397"/>
                  </a:moveTo>
                  <a:cubicBezTo>
                    <a:pt x="151" y="394"/>
                    <a:pt x="302" y="392"/>
                    <a:pt x="416" y="378"/>
                  </a:cubicBezTo>
                  <a:cubicBezTo>
                    <a:pt x="530" y="364"/>
                    <a:pt x="596" y="358"/>
                    <a:pt x="685" y="314"/>
                  </a:cubicBezTo>
                  <a:cubicBezTo>
                    <a:pt x="774" y="270"/>
                    <a:pt x="893" y="160"/>
                    <a:pt x="953" y="115"/>
                  </a:cubicBezTo>
                  <a:cubicBezTo>
                    <a:pt x="1013" y="70"/>
                    <a:pt x="1014" y="62"/>
                    <a:pt x="1043" y="45"/>
                  </a:cubicBezTo>
                  <a:cubicBezTo>
                    <a:pt x="1072" y="28"/>
                    <a:pt x="1097" y="20"/>
                    <a:pt x="1126" y="13"/>
                  </a:cubicBezTo>
                  <a:cubicBezTo>
                    <a:pt x="1155" y="6"/>
                    <a:pt x="1201" y="2"/>
                    <a:pt x="1216" y="0"/>
                  </a:cubicBezTo>
                </a:path>
              </a:pathLst>
            </a:custGeom>
            <a:noFill/>
            <a:ln w="28575" cap="flat" cmpd="sng">
              <a:solidFill>
                <a:schemeClr val="tx1"/>
              </a:solidFill>
              <a:prstDash val="solid"/>
              <a:round/>
              <a:headEnd/>
              <a:tailEnd/>
            </a:ln>
          </p:spPr>
          <p:txBody>
            <a:bodyPr wrap="none" anchor="ctr"/>
            <a:lstStyle/>
            <a:p>
              <a:endParaRPr lang="en-US"/>
            </a:p>
          </p:txBody>
        </p:sp>
        <p:sp>
          <p:nvSpPr>
            <p:cNvPr id="52240" name="Freeform 19"/>
            <p:cNvSpPr>
              <a:spLocks/>
            </p:cNvSpPr>
            <p:nvPr/>
          </p:nvSpPr>
          <p:spPr bwMode="auto">
            <a:xfrm flipH="1">
              <a:off x="4153" y="3329"/>
              <a:ext cx="1216" cy="397"/>
            </a:xfrm>
            <a:custGeom>
              <a:avLst/>
              <a:gdLst>
                <a:gd name="T0" fmla="*/ 0 w 1216"/>
                <a:gd name="T1" fmla="*/ 397 h 397"/>
                <a:gd name="T2" fmla="*/ 416 w 1216"/>
                <a:gd name="T3" fmla="*/ 378 h 397"/>
                <a:gd name="T4" fmla="*/ 685 w 1216"/>
                <a:gd name="T5" fmla="*/ 314 h 397"/>
                <a:gd name="T6" fmla="*/ 953 w 1216"/>
                <a:gd name="T7" fmla="*/ 115 h 397"/>
                <a:gd name="T8" fmla="*/ 1043 w 1216"/>
                <a:gd name="T9" fmla="*/ 45 h 397"/>
                <a:gd name="T10" fmla="*/ 1126 w 1216"/>
                <a:gd name="T11" fmla="*/ 13 h 397"/>
                <a:gd name="T12" fmla="*/ 1216 w 1216"/>
                <a:gd name="T13" fmla="*/ 0 h 397"/>
                <a:gd name="T14" fmla="*/ 0 60000 65536"/>
                <a:gd name="T15" fmla="*/ 0 60000 65536"/>
                <a:gd name="T16" fmla="*/ 0 60000 65536"/>
                <a:gd name="T17" fmla="*/ 0 60000 65536"/>
                <a:gd name="T18" fmla="*/ 0 60000 65536"/>
                <a:gd name="T19" fmla="*/ 0 60000 65536"/>
                <a:gd name="T20" fmla="*/ 0 60000 65536"/>
                <a:gd name="T21" fmla="*/ 0 w 1216"/>
                <a:gd name="T22" fmla="*/ 0 h 397"/>
                <a:gd name="T23" fmla="*/ 1216 w 1216"/>
                <a:gd name="T24" fmla="*/ 397 h 39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16" h="397">
                  <a:moveTo>
                    <a:pt x="0" y="397"/>
                  </a:moveTo>
                  <a:cubicBezTo>
                    <a:pt x="151" y="394"/>
                    <a:pt x="302" y="392"/>
                    <a:pt x="416" y="378"/>
                  </a:cubicBezTo>
                  <a:cubicBezTo>
                    <a:pt x="530" y="364"/>
                    <a:pt x="596" y="358"/>
                    <a:pt x="685" y="314"/>
                  </a:cubicBezTo>
                  <a:cubicBezTo>
                    <a:pt x="774" y="270"/>
                    <a:pt x="893" y="160"/>
                    <a:pt x="953" y="115"/>
                  </a:cubicBezTo>
                  <a:cubicBezTo>
                    <a:pt x="1013" y="70"/>
                    <a:pt x="1014" y="62"/>
                    <a:pt x="1043" y="45"/>
                  </a:cubicBezTo>
                  <a:cubicBezTo>
                    <a:pt x="1072" y="28"/>
                    <a:pt x="1097" y="20"/>
                    <a:pt x="1126" y="13"/>
                  </a:cubicBezTo>
                  <a:cubicBezTo>
                    <a:pt x="1155" y="6"/>
                    <a:pt x="1201" y="2"/>
                    <a:pt x="1216" y="0"/>
                  </a:cubicBezTo>
                </a:path>
              </a:pathLst>
            </a:custGeom>
            <a:noFill/>
            <a:ln w="28575" cap="flat" cmpd="sng">
              <a:solidFill>
                <a:schemeClr val="tx1"/>
              </a:solidFill>
              <a:prstDash val="solid"/>
              <a:round/>
              <a:headEnd/>
              <a:tailEnd/>
            </a:ln>
          </p:spPr>
          <p:txBody>
            <a:bodyPr wrap="none" anchor="ctr"/>
            <a:lstStyle/>
            <a:p>
              <a:endParaRPr lang="en-US"/>
            </a:p>
          </p:txBody>
        </p:sp>
      </p:grpSp>
      <p:sp>
        <p:nvSpPr>
          <p:cNvPr id="52238" name="Line 20"/>
          <p:cNvSpPr>
            <a:spLocks noChangeShapeType="1"/>
          </p:cNvSpPr>
          <p:nvPr/>
        </p:nvSpPr>
        <p:spPr bwMode="auto">
          <a:xfrm flipV="1">
            <a:off x="4662488" y="5327650"/>
            <a:ext cx="0" cy="576263"/>
          </a:xfrm>
          <a:prstGeom prst="line">
            <a:avLst/>
          </a:prstGeom>
          <a:noFill/>
          <a:ln w="9525">
            <a:solidFill>
              <a:schemeClr val="tx1"/>
            </a:solidFill>
            <a:prstDash val="dash"/>
            <a:round/>
            <a:headEnd/>
            <a:tailEnd/>
          </a:ln>
        </p:spPr>
        <p:txBody>
          <a:bodyPr wrap="none" anchor="ctr"/>
          <a:lstStyle/>
          <a:p>
            <a:endParaRPr lang="en-US"/>
          </a:p>
        </p:txBody>
      </p:sp>
      <p:graphicFrame>
        <p:nvGraphicFramePr>
          <p:cNvPr id="52229" name="Object 21"/>
          <p:cNvGraphicFramePr>
            <a:graphicFrameLocks noChangeAspect="1"/>
          </p:cNvGraphicFramePr>
          <p:nvPr/>
        </p:nvGraphicFramePr>
        <p:xfrm>
          <a:off x="4197350" y="4953000"/>
          <a:ext cx="476250" cy="292100"/>
        </p:xfrm>
        <a:graphic>
          <a:graphicData uri="http://schemas.openxmlformats.org/presentationml/2006/ole">
            <p:oleObj spid="_x0000_s52229" name="Equation" r:id="rId6" imgW="406080" imgH="215640" progId="">
              <p:embed/>
            </p:oleObj>
          </a:graphicData>
        </a:graphic>
      </p:graphicFrame>
      <p:graphicFrame>
        <p:nvGraphicFramePr>
          <p:cNvPr id="52230" name="Object 22"/>
          <p:cNvGraphicFramePr>
            <a:graphicFrameLocks noChangeAspect="1"/>
          </p:cNvGraphicFramePr>
          <p:nvPr/>
        </p:nvGraphicFramePr>
        <p:xfrm>
          <a:off x="6481763" y="5810250"/>
          <a:ext cx="147637" cy="190500"/>
        </p:xfrm>
        <a:graphic>
          <a:graphicData uri="http://schemas.openxmlformats.org/presentationml/2006/ole">
            <p:oleObj spid="_x0000_s52230" name="Equation" r:id="rId7" imgW="126720" imgH="139680" progId="">
              <p:embed/>
            </p:oleObj>
          </a:graphicData>
        </a:graphic>
      </p:graphicFrame>
      <p:graphicFrame>
        <p:nvGraphicFramePr>
          <p:cNvPr id="52231" name="Object 23"/>
          <p:cNvGraphicFramePr>
            <a:graphicFrameLocks noChangeAspect="1"/>
          </p:cNvGraphicFramePr>
          <p:nvPr/>
        </p:nvGraphicFramePr>
        <p:xfrm>
          <a:off x="4579938" y="5934075"/>
          <a:ext cx="177800" cy="223838"/>
        </p:xfrm>
        <a:graphic>
          <a:graphicData uri="http://schemas.openxmlformats.org/presentationml/2006/ole">
            <p:oleObj spid="_x0000_s52231" name="Equation" r:id="rId8" imgW="152280" imgH="164880" progId="">
              <p:embed/>
            </p:oleObj>
          </a:graphicData>
        </a:graphic>
      </p:graphicFrame>
    </p:spTree>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Date Placeholder 5"/>
          <p:cNvSpPr>
            <a:spLocks noGrp="1"/>
          </p:cNvSpPr>
          <p:nvPr>
            <p:ph type="dt" sz="quarter" idx="10"/>
          </p:nvPr>
        </p:nvSpPr>
        <p:spPr/>
        <p:txBody>
          <a:bodyPr/>
          <a:lstStyle/>
          <a:p>
            <a:pPr>
              <a:defRPr/>
            </a:pPr>
            <a:r>
              <a:rPr lang="en-US"/>
              <a:t>		 </a:t>
            </a:r>
            <a:r>
              <a:rPr lang="en-US" sz="1200"/>
              <a:t> </a:t>
            </a:r>
            <a:fld id="{B3F67717-145D-474A-BF68-1FC29E4E2B88}" type="slidenum">
              <a:rPr lang="en-US" sz="1200">
                <a:solidFill>
                  <a:srgbClr val="003399"/>
                </a:solidFill>
              </a:rPr>
              <a:pPr>
                <a:defRPr/>
              </a:pPr>
              <a:t>113</a:t>
            </a:fld>
            <a:endParaRPr lang="en-US" sz="1200">
              <a:solidFill>
                <a:srgbClr val="003399"/>
              </a:solidFill>
            </a:endParaRPr>
          </a:p>
        </p:txBody>
      </p:sp>
      <p:sp>
        <p:nvSpPr>
          <p:cNvPr id="53262" name="Rectangle 67"/>
          <p:cNvSpPr>
            <a:spLocks noGrp="1" noChangeArrowheads="1"/>
          </p:cNvSpPr>
          <p:nvPr>
            <p:ph type="title"/>
          </p:nvPr>
        </p:nvSpPr>
        <p:spPr/>
        <p:txBody>
          <a:bodyPr/>
          <a:lstStyle/>
          <a:p>
            <a:r>
              <a:rPr lang="en-US" smtClean="0"/>
              <a:t>2. </a:t>
            </a:r>
            <a:r>
              <a:rPr lang="en-GB" smtClean="0"/>
              <a:t>Review of Probability Theory: R. V (12)</a:t>
            </a:r>
            <a:endParaRPr lang="en-US" smtClean="0"/>
          </a:p>
        </p:txBody>
      </p:sp>
      <p:graphicFrame>
        <p:nvGraphicFramePr>
          <p:cNvPr id="53250" name="Object 6"/>
          <p:cNvGraphicFramePr>
            <a:graphicFrameLocks noChangeAspect="1"/>
          </p:cNvGraphicFramePr>
          <p:nvPr>
            <p:ph sz="half" idx="1"/>
          </p:nvPr>
        </p:nvGraphicFramePr>
        <p:xfrm>
          <a:off x="1435100" y="1371600"/>
          <a:ext cx="2832100" cy="971550"/>
        </p:xfrm>
        <a:graphic>
          <a:graphicData uri="http://schemas.openxmlformats.org/presentationml/2006/ole">
            <p:oleObj spid="_x0000_s53250" name="Equation" r:id="rId3" imgW="1701720" imgH="583920" progId="">
              <p:embed/>
            </p:oleObj>
          </a:graphicData>
        </a:graphic>
      </p:graphicFrame>
      <p:sp>
        <p:nvSpPr>
          <p:cNvPr id="53263" name="Text Box 4"/>
          <p:cNvSpPr txBox="1">
            <a:spLocks noChangeArrowheads="1"/>
          </p:cNvSpPr>
          <p:nvPr/>
        </p:nvSpPr>
        <p:spPr bwMode="auto">
          <a:xfrm>
            <a:off x="746125" y="822325"/>
            <a:ext cx="184150" cy="396875"/>
          </a:xfrm>
          <a:prstGeom prst="rect">
            <a:avLst/>
          </a:prstGeom>
          <a:noFill/>
          <a:ln w="9525">
            <a:noFill/>
            <a:miter lim="800000"/>
            <a:headEnd/>
            <a:tailEnd/>
          </a:ln>
        </p:spPr>
        <p:txBody>
          <a:bodyPr wrap="none">
            <a:spAutoFit/>
          </a:bodyPr>
          <a:lstStyle/>
          <a:p>
            <a:endParaRPr lang="en-US"/>
          </a:p>
        </p:txBody>
      </p:sp>
      <p:sp>
        <p:nvSpPr>
          <p:cNvPr id="53264" name="Text Box 5"/>
          <p:cNvSpPr txBox="1">
            <a:spLocks noChangeArrowheads="1"/>
          </p:cNvSpPr>
          <p:nvPr/>
        </p:nvSpPr>
        <p:spPr bwMode="auto">
          <a:xfrm>
            <a:off x="822325" y="922338"/>
            <a:ext cx="3624263" cy="396875"/>
          </a:xfrm>
          <a:prstGeom prst="rect">
            <a:avLst/>
          </a:prstGeom>
          <a:noFill/>
          <a:ln w="9525">
            <a:noFill/>
            <a:miter lim="800000"/>
            <a:headEnd/>
            <a:tailEnd/>
          </a:ln>
        </p:spPr>
        <p:txBody>
          <a:bodyPr wrap="none">
            <a:spAutoFit/>
          </a:bodyPr>
          <a:lstStyle/>
          <a:p>
            <a:r>
              <a:rPr lang="en-US"/>
              <a:t>2. </a:t>
            </a:r>
            <a:r>
              <a:rPr lang="en-US" i="1" u="sng"/>
              <a:t>Uniform</a:t>
            </a:r>
            <a:r>
              <a:rPr lang="en-US"/>
              <a:t>:   </a:t>
            </a:r>
            <a:r>
              <a:rPr lang="en-US" i="1"/>
              <a:t>X</a:t>
            </a:r>
            <a:r>
              <a:rPr lang="en-US"/>
              <a:t> </a:t>
            </a:r>
            <a:r>
              <a:rPr lang="en-US">
                <a:sym typeface="Symbol" pitchFamily="18" charset="2"/>
              </a:rPr>
              <a:t></a:t>
            </a:r>
            <a:r>
              <a:rPr lang="en-US"/>
              <a:t> </a:t>
            </a:r>
            <a:r>
              <a:rPr lang="en-US" i="1"/>
              <a:t>U</a:t>
            </a:r>
            <a:r>
              <a:rPr lang="en-US"/>
              <a:t>(</a:t>
            </a:r>
            <a:r>
              <a:rPr lang="en-US" i="1"/>
              <a:t>a</a:t>
            </a:r>
            <a:r>
              <a:rPr lang="en-US"/>
              <a:t>,</a:t>
            </a:r>
            <a:r>
              <a:rPr lang="en-US" i="1"/>
              <a:t>b</a:t>
            </a:r>
            <a:r>
              <a:rPr lang="en-US"/>
              <a:t>), </a:t>
            </a:r>
            <a:r>
              <a:rPr lang="en-US" i="1"/>
              <a:t>a </a:t>
            </a:r>
            <a:r>
              <a:rPr lang="en-US"/>
              <a:t>&lt; </a:t>
            </a:r>
            <a:r>
              <a:rPr lang="en-US" i="1"/>
              <a:t>b</a:t>
            </a:r>
            <a:r>
              <a:rPr lang="en-US"/>
              <a:t>, if</a:t>
            </a:r>
          </a:p>
        </p:txBody>
      </p:sp>
      <p:sp>
        <p:nvSpPr>
          <p:cNvPr id="53265" name="Line 10"/>
          <p:cNvSpPr>
            <a:spLocks noChangeShapeType="1"/>
          </p:cNvSpPr>
          <p:nvPr/>
        </p:nvSpPr>
        <p:spPr bwMode="auto">
          <a:xfrm>
            <a:off x="4954588" y="2233613"/>
            <a:ext cx="3251200" cy="0"/>
          </a:xfrm>
          <a:prstGeom prst="line">
            <a:avLst/>
          </a:prstGeom>
          <a:noFill/>
          <a:ln w="9525">
            <a:solidFill>
              <a:schemeClr val="tx1"/>
            </a:solidFill>
            <a:round/>
            <a:headEnd/>
            <a:tailEnd type="triangle" w="med" len="med"/>
          </a:ln>
        </p:spPr>
        <p:txBody>
          <a:bodyPr wrap="none" anchor="ctr"/>
          <a:lstStyle/>
          <a:p>
            <a:endParaRPr lang="en-US"/>
          </a:p>
        </p:txBody>
      </p:sp>
      <p:sp>
        <p:nvSpPr>
          <p:cNvPr id="53266" name="Line 11"/>
          <p:cNvSpPr>
            <a:spLocks noChangeShapeType="1"/>
          </p:cNvSpPr>
          <p:nvPr/>
        </p:nvSpPr>
        <p:spPr bwMode="auto">
          <a:xfrm flipV="1">
            <a:off x="5656263" y="1430338"/>
            <a:ext cx="0" cy="1027112"/>
          </a:xfrm>
          <a:prstGeom prst="line">
            <a:avLst/>
          </a:prstGeom>
          <a:noFill/>
          <a:ln w="9525">
            <a:solidFill>
              <a:schemeClr val="tx1"/>
            </a:solidFill>
            <a:round/>
            <a:headEnd/>
            <a:tailEnd type="triangle" w="med" len="med"/>
          </a:ln>
        </p:spPr>
        <p:txBody>
          <a:bodyPr wrap="none" anchor="ctr"/>
          <a:lstStyle/>
          <a:p>
            <a:endParaRPr lang="en-US"/>
          </a:p>
        </p:txBody>
      </p:sp>
      <p:sp>
        <p:nvSpPr>
          <p:cNvPr id="53267" name="Line 12"/>
          <p:cNvSpPr>
            <a:spLocks noChangeShapeType="1"/>
          </p:cNvSpPr>
          <p:nvPr/>
        </p:nvSpPr>
        <p:spPr bwMode="auto">
          <a:xfrm flipV="1">
            <a:off x="6254750" y="1857375"/>
            <a:ext cx="0" cy="365125"/>
          </a:xfrm>
          <a:prstGeom prst="line">
            <a:avLst/>
          </a:prstGeom>
          <a:noFill/>
          <a:ln w="28575">
            <a:solidFill>
              <a:schemeClr val="tx1"/>
            </a:solidFill>
            <a:round/>
            <a:headEnd/>
            <a:tailEnd/>
          </a:ln>
        </p:spPr>
        <p:txBody>
          <a:bodyPr wrap="none" anchor="ctr"/>
          <a:lstStyle/>
          <a:p>
            <a:endParaRPr lang="en-US"/>
          </a:p>
        </p:txBody>
      </p:sp>
      <p:sp>
        <p:nvSpPr>
          <p:cNvPr id="53268" name="Line 13"/>
          <p:cNvSpPr>
            <a:spLocks noChangeShapeType="1"/>
          </p:cNvSpPr>
          <p:nvPr/>
        </p:nvSpPr>
        <p:spPr bwMode="auto">
          <a:xfrm>
            <a:off x="6254750" y="1857375"/>
            <a:ext cx="803275" cy="0"/>
          </a:xfrm>
          <a:prstGeom prst="line">
            <a:avLst/>
          </a:prstGeom>
          <a:noFill/>
          <a:ln w="28575">
            <a:solidFill>
              <a:schemeClr val="tx1"/>
            </a:solidFill>
            <a:round/>
            <a:headEnd/>
            <a:tailEnd/>
          </a:ln>
        </p:spPr>
        <p:txBody>
          <a:bodyPr wrap="none" anchor="ctr"/>
          <a:lstStyle/>
          <a:p>
            <a:endParaRPr lang="en-US"/>
          </a:p>
        </p:txBody>
      </p:sp>
      <p:sp>
        <p:nvSpPr>
          <p:cNvPr id="53269" name="Line 14"/>
          <p:cNvSpPr>
            <a:spLocks noChangeShapeType="1"/>
          </p:cNvSpPr>
          <p:nvPr/>
        </p:nvSpPr>
        <p:spPr bwMode="auto">
          <a:xfrm flipV="1">
            <a:off x="7045325" y="1857375"/>
            <a:ext cx="0" cy="365125"/>
          </a:xfrm>
          <a:prstGeom prst="line">
            <a:avLst/>
          </a:prstGeom>
          <a:noFill/>
          <a:ln w="28575">
            <a:solidFill>
              <a:schemeClr val="tx1"/>
            </a:solidFill>
            <a:round/>
            <a:headEnd/>
            <a:tailEnd/>
          </a:ln>
        </p:spPr>
        <p:txBody>
          <a:bodyPr wrap="none" anchor="ctr"/>
          <a:lstStyle/>
          <a:p>
            <a:endParaRPr lang="en-US"/>
          </a:p>
        </p:txBody>
      </p:sp>
      <p:graphicFrame>
        <p:nvGraphicFramePr>
          <p:cNvPr id="53251" name="Object 15"/>
          <p:cNvGraphicFramePr>
            <a:graphicFrameLocks noChangeAspect="1"/>
          </p:cNvGraphicFramePr>
          <p:nvPr/>
        </p:nvGraphicFramePr>
        <p:xfrm>
          <a:off x="5708650" y="1385888"/>
          <a:ext cx="504825" cy="285750"/>
        </p:xfrm>
        <a:graphic>
          <a:graphicData uri="http://schemas.openxmlformats.org/presentationml/2006/ole">
            <p:oleObj spid="_x0000_s53251" name="Equation" r:id="rId4" imgW="406080" imgH="215640" progId="">
              <p:embed/>
            </p:oleObj>
          </a:graphicData>
        </a:graphic>
      </p:graphicFrame>
      <p:graphicFrame>
        <p:nvGraphicFramePr>
          <p:cNvPr id="53252" name="Object 16"/>
          <p:cNvGraphicFramePr>
            <a:graphicFrameLocks noChangeAspect="1"/>
          </p:cNvGraphicFramePr>
          <p:nvPr/>
        </p:nvGraphicFramePr>
        <p:xfrm>
          <a:off x="8242300" y="2144713"/>
          <a:ext cx="215900" cy="209550"/>
        </p:xfrm>
        <a:graphic>
          <a:graphicData uri="http://schemas.openxmlformats.org/presentationml/2006/ole">
            <p:oleObj spid="_x0000_s53252" name="Equation" r:id="rId5" imgW="126720" imgH="139680" progId="">
              <p:embed/>
            </p:oleObj>
          </a:graphicData>
        </a:graphic>
      </p:graphicFrame>
      <p:graphicFrame>
        <p:nvGraphicFramePr>
          <p:cNvPr id="53253" name="Object 17"/>
          <p:cNvGraphicFramePr>
            <a:graphicFrameLocks noChangeAspect="1"/>
          </p:cNvGraphicFramePr>
          <p:nvPr/>
        </p:nvGraphicFramePr>
        <p:xfrm>
          <a:off x="6159500" y="2297113"/>
          <a:ext cx="215900" cy="209550"/>
        </p:xfrm>
        <a:graphic>
          <a:graphicData uri="http://schemas.openxmlformats.org/presentationml/2006/ole">
            <p:oleObj spid="_x0000_s53253" name="Equation" r:id="rId6" imgW="126720" imgH="139680" progId="">
              <p:embed/>
            </p:oleObj>
          </a:graphicData>
        </a:graphic>
      </p:graphicFrame>
      <p:graphicFrame>
        <p:nvGraphicFramePr>
          <p:cNvPr id="53254" name="Object 18"/>
          <p:cNvGraphicFramePr>
            <a:graphicFrameLocks noChangeAspect="1"/>
          </p:cNvGraphicFramePr>
          <p:nvPr/>
        </p:nvGraphicFramePr>
        <p:xfrm>
          <a:off x="6967538" y="2259013"/>
          <a:ext cx="215900" cy="265112"/>
        </p:xfrm>
        <a:graphic>
          <a:graphicData uri="http://schemas.openxmlformats.org/presentationml/2006/ole">
            <p:oleObj spid="_x0000_s53254" name="Equation" r:id="rId7" imgW="126720" imgH="177480" progId="">
              <p:embed/>
            </p:oleObj>
          </a:graphicData>
        </a:graphic>
      </p:graphicFrame>
      <p:graphicFrame>
        <p:nvGraphicFramePr>
          <p:cNvPr id="53255" name="Object 19"/>
          <p:cNvGraphicFramePr>
            <a:graphicFrameLocks noChangeAspect="1"/>
          </p:cNvGraphicFramePr>
          <p:nvPr/>
        </p:nvGraphicFramePr>
        <p:xfrm>
          <a:off x="4967288" y="1612900"/>
          <a:ext cx="542925" cy="496888"/>
        </p:xfrm>
        <a:graphic>
          <a:graphicData uri="http://schemas.openxmlformats.org/presentationml/2006/ole">
            <p:oleObj spid="_x0000_s53255" name="Equation" r:id="rId8" imgW="368280" imgH="393480" progId="">
              <p:embed/>
            </p:oleObj>
          </a:graphicData>
        </a:graphic>
      </p:graphicFrame>
      <p:sp>
        <p:nvSpPr>
          <p:cNvPr id="53270" name="Line 20"/>
          <p:cNvSpPr>
            <a:spLocks noChangeShapeType="1"/>
          </p:cNvSpPr>
          <p:nvPr/>
        </p:nvSpPr>
        <p:spPr bwMode="auto">
          <a:xfrm>
            <a:off x="5665788" y="1866900"/>
            <a:ext cx="588962" cy="0"/>
          </a:xfrm>
          <a:prstGeom prst="line">
            <a:avLst/>
          </a:prstGeom>
          <a:noFill/>
          <a:ln w="9525">
            <a:solidFill>
              <a:schemeClr val="tx1"/>
            </a:solidFill>
            <a:prstDash val="dash"/>
            <a:round/>
            <a:headEnd/>
            <a:tailEnd/>
          </a:ln>
        </p:spPr>
        <p:txBody>
          <a:bodyPr wrap="none" anchor="ctr"/>
          <a:lstStyle/>
          <a:p>
            <a:endParaRPr lang="en-US"/>
          </a:p>
        </p:txBody>
      </p:sp>
      <p:sp>
        <p:nvSpPr>
          <p:cNvPr id="53271" name="Text Box 22"/>
          <p:cNvSpPr txBox="1">
            <a:spLocks noChangeArrowheads="1"/>
          </p:cNvSpPr>
          <p:nvPr/>
        </p:nvSpPr>
        <p:spPr bwMode="auto">
          <a:xfrm>
            <a:off x="838200" y="2514600"/>
            <a:ext cx="3144838" cy="396875"/>
          </a:xfrm>
          <a:prstGeom prst="rect">
            <a:avLst/>
          </a:prstGeom>
          <a:noFill/>
          <a:ln w="9525">
            <a:noFill/>
            <a:miter lim="800000"/>
            <a:headEnd/>
            <a:tailEnd/>
          </a:ln>
        </p:spPr>
        <p:txBody>
          <a:bodyPr wrap="none">
            <a:spAutoFit/>
          </a:bodyPr>
          <a:lstStyle/>
          <a:p>
            <a:r>
              <a:rPr lang="en-US"/>
              <a:t>3. </a:t>
            </a:r>
            <a:r>
              <a:rPr lang="en-US" i="1" u="sng"/>
              <a:t>Exponential</a:t>
            </a:r>
            <a:r>
              <a:rPr lang="en-US"/>
              <a:t>:  </a:t>
            </a:r>
            <a:r>
              <a:rPr lang="en-US" i="1"/>
              <a:t>X</a:t>
            </a:r>
            <a:r>
              <a:rPr lang="en-US"/>
              <a:t> </a:t>
            </a:r>
            <a:r>
              <a:rPr lang="en-US">
                <a:sym typeface="Symbol" pitchFamily="18" charset="2"/>
              </a:rPr>
              <a:t></a:t>
            </a:r>
            <a:r>
              <a:rPr lang="en-US"/>
              <a:t> </a:t>
            </a:r>
            <a:r>
              <a:rPr lang="en-US" i="1">
                <a:sym typeface="Symbol" pitchFamily="18" charset="2"/>
              </a:rPr>
              <a:t></a:t>
            </a:r>
            <a:r>
              <a:rPr lang="en-US" i="1"/>
              <a:t> </a:t>
            </a:r>
            <a:r>
              <a:rPr lang="en-US"/>
              <a:t>(</a:t>
            </a:r>
            <a:r>
              <a:rPr lang="en-US" i="1">
                <a:sym typeface="Symbol" pitchFamily="18" charset="2"/>
              </a:rPr>
              <a:t></a:t>
            </a:r>
            <a:r>
              <a:rPr lang="en-US"/>
              <a:t>), if </a:t>
            </a:r>
          </a:p>
        </p:txBody>
      </p:sp>
      <p:sp>
        <p:nvSpPr>
          <p:cNvPr id="53272" name="Line 27"/>
          <p:cNvSpPr>
            <a:spLocks noChangeShapeType="1"/>
          </p:cNvSpPr>
          <p:nvPr/>
        </p:nvSpPr>
        <p:spPr bwMode="auto">
          <a:xfrm flipV="1">
            <a:off x="4992688" y="3817938"/>
            <a:ext cx="2703512" cy="1587"/>
          </a:xfrm>
          <a:prstGeom prst="line">
            <a:avLst/>
          </a:prstGeom>
          <a:noFill/>
          <a:ln w="9525">
            <a:solidFill>
              <a:schemeClr val="tx1"/>
            </a:solidFill>
            <a:round/>
            <a:headEnd/>
            <a:tailEnd type="triangle" w="med" len="med"/>
          </a:ln>
        </p:spPr>
        <p:txBody>
          <a:bodyPr wrap="none" anchor="ctr"/>
          <a:lstStyle/>
          <a:p>
            <a:endParaRPr lang="en-US"/>
          </a:p>
        </p:txBody>
      </p:sp>
      <p:sp>
        <p:nvSpPr>
          <p:cNvPr id="53273" name="Line 28"/>
          <p:cNvSpPr>
            <a:spLocks noChangeShapeType="1"/>
          </p:cNvSpPr>
          <p:nvPr/>
        </p:nvSpPr>
        <p:spPr bwMode="auto">
          <a:xfrm flipV="1">
            <a:off x="5694363" y="3016250"/>
            <a:ext cx="0" cy="1027113"/>
          </a:xfrm>
          <a:prstGeom prst="line">
            <a:avLst/>
          </a:prstGeom>
          <a:noFill/>
          <a:ln w="9525">
            <a:solidFill>
              <a:schemeClr val="tx1"/>
            </a:solidFill>
            <a:round/>
            <a:headEnd/>
            <a:tailEnd type="triangle" w="med" len="med"/>
          </a:ln>
        </p:spPr>
        <p:txBody>
          <a:bodyPr wrap="none" anchor="ctr"/>
          <a:lstStyle/>
          <a:p>
            <a:endParaRPr lang="en-US"/>
          </a:p>
        </p:txBody>
      </p:sp>
      <p:graphicFrame>
        <p:nvGraphicFramePr>
          <p:cNvPr id="53256" name="Object 29"/>
          <p:cNvGraphicFramePr>
            <a:graphicFrameLocks noChangeAspect="1"/>
          </p:cNvGraphicFramePr>
          <p:nvPr/>
        </p:nvGraphicFramePr>
        <p:xfrm>
          <a:off x="5746750" y="2971800"/>
          <a:ext cx="504825" cy="285750"/>
        </p:xfrm>
        <a:graphic>
          <a:graphicData uri="http://schemas.openxmlformats.org/presentationml/2006/ole">
            <p:oleObj spid="_x0000_s53256" name="Equation" r:id="rId9" imgW="406080" imgH="215640" progId="">
              <p:embed/>
            </p:oleObj>
          </a:graphicData>
        </a:graphic>
      </p:graphicFrame>
      <p:graphicFrame>
        <p:nvGraphicFramePr>
          <p:cNvPr id="53257" name="Object 30"/>
          <p:cNvGraphicFramePr>
            <a:graphicFrameLocks noChangeAspect="1"/>
          </p:cNvGraphicFramePr>
          <p:nvPr/>
        </p:nvGraphicFramePr>
        <p:xfrm>
          <a:off x="7708900" y="3730625"/>
          <a:ext cx="215900" cy="209550"/>
        </p:xfrm>
        <a:graphic>
          <a:graphicData uri="http://schemas.openxmlformats.org/presentationml/2006/ole">
            <p:oleObj spid="_x0000_s53257" name="Equation" r:id="rId10" imgW="126720" imgH="139680" progId="">
              <p:embed/>
            </p:oleObj>
          </a:graphicData>
        </a:graphic>
      </p:graphicFrame>
      <p:sp>
        <p:nvSpPr>
          <p:cNvPr id="53274" name="Freeform 32"/>
          <p:cNvSpPr>
            <a:spLocks/>
          </p:cNvSpPr>
          <p:nvPr/>
        </p:nvSpPr>
        <p:spPr bwMode="auto">
          <a:xfrm>
            <a:off x="5691188" y="3289300"/>
            <a:ext cx="1646237" cy="508000"/>
          </a:xfrm>
          <a:custGeom>
            <a:avLst/>
            <a:gdLst>
              <a:gd name="T0" fmla="*/ 0 w 1037"/>
              <a:gd name="T1" fmla="*/ 0 h 320"/>
              <a:gd name="T2" fmla="*/ 2147483647 w 1037"/>
              <a:gd name="T3" fmla="*/ 2147483647 h 320"/>
              <a:gd name="T4" fmla="*/ 2147483647 w 1037"/>
              <a:gd name="T5" fmla="*/ 2147483647 h 320"/>
              <a:gd name="T6" fmla="*/ 2147483647 w 1037"/>
              <a:gd name="T7" fmla="*/ 2147483647 h 320"/>
              <a:gd name="T8" fmla="*/ 2147483647 w 1037"/>
              <a:gd name="T9" fmla="*/ 2147483647 h 320"/>
              <a:gd name="T10" fmla="*/ 2147483647 w 1037"/>
              <a:gd name="T11" fmla="*/ 2147483647 h 320"/>
              <a:gd name="T12" fmla="*/ 2147483647 w 1037"/>
              <a:gd name="T13" fmla="*/ 2147483647 h 320"/>
              <a:gd name="T14" fmla="*/ 2147483647 w 1037"/>
              <a:gd name="T15" fmla="*/ 2147483647 h 320"/>
              <a:gd name="T16" fmla="*/ 0 60000 65536"/>
              <a:gd name="T17" fmla="*/ 0 60000 65536"/>
              <a:gd name="T18" fmla="*/ 0 60000 65536"/>
              <a:gd name="T19" fmla="*/ 0 60000 65536"/>
              <a:gd name="T20" fmla="*/ 0 60000 65536"/>
              <a:gd name="T21" fmla="*/ 0 60000 65536"/>
              <a:gd name="T22" fmla="*/ 0 60000 65536"/>
              <a:gd name="T23" fmla="*/ 0 60000 65536"/>
              <a:gd name="T24" fmla="*/ 0 w 1037"/>
              <a:gd name="T25" fmla="*/ 0 h 320"/>
              <a:gd name="T26" fmla="*/ 1037 w 1037"/>
              <a:gd name="T27" fmla="*/ 320 h 32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37" h="320">
                <a:moveTo>
                  <a:pt x="0" y="0"/>
                </a:moveTo>
                <a:cubicBezTo>
                  <a:pt x="60" y="53"/>
                  <a:pt x="121" y="107"/>
                  <a:pt x="160" y="140"/>
                </a:cubicBezTo>
                <a:cubicBezTo>
                  <a:pt x="199" y="173"/>
                  <a:pt x="208" y="180"/>
                  <a:pt x="237" y="198"/>
                </a:cubicBezTo>
                <a:cubicBezTo>
                  <a:pt x="266" y="216"/>
                  <a:pt x="298" y="234"/>
                  <a:pt x="333" y="249"/>
                </a:cubicBezTo>
                <a:cubicBezTo>
                  <a:pt x="368" y="264"/>
                  <a:pt x="408" y="280"/>
                  <a:pt x="448" y="288"/>
                </a:cubicBezTo>
                <a:cubicBezTo>
                  <a:pt x="488" y="296"/>
                  <a:pt x="518" y="296"/>
                  <a:pt x="576" y="300"/>
                </a:cubicBezTo>
                <a:cubicBezTo>
                  <a:pt x="634" y="304"/>
                  <a:pt x="717" y="310"/>
                  <a:pt x="794" y="313"/>
                </a:cubicBezTo>
                <a:cubicBezTo>
                  <a:pt x="871" y="316"/>
                  <a:pt x="997" y="319"/>
                  <a:pt x="1037" y="320"/>
                </a:cubicBezTo>
              </a:path>
            </a:pathLst>
          </a:custGeom>
          <a:noFill/>
          <a:ln w="28575" cap="flat" cmpd="sng">
            <a:solidFill>
              <a:schemeClr val="tx1"/>
            </a:solidFill>
            <a:prstDash val="solid"/>
            <a:round/>
            <a:headEnd/>
            <a:tailEnd/>
          </a:ln>
        </p:spPr>
        <p:txBody>
          <a:bodyPr wrap="none" anchor="ctr"/>
          <a:lstStyle/>
          <a:p>
            <a:endParaRPr lang="en-US"/>
          </a:p>
        </p:txBody>
      </p:sp>
      <p:sp>
        <p:nvSpPr>
          <p:cNvPr id="53275" name="Text Box 33"/>
          <p:cNvSpPr txBox="1">
            <a:spLocks noChangeArrowheads="1"/>
          </p:cNvSpPr>
          <p:nvPr/>
        </p:nvSpPr>
        <p:spPr bwMode="auto">
          <a:xfrm>
            <a:off x="838200" y="4191000"/>
            <a:ext cx="4243388" cy="396875"/>
          </a:xfrm>
          <a:prstGeom prst="rect">
            <a:avLst/>
          </a:prstGeom>
          <a:noFill/>
          <a:ln w="9525">
            <a:noFill/>
            <a:miter lim="800000"/>
            <a:headEnd/>
            <a:tailEnd/>
          </a:ln>
        </p:spPr>
        <p:txBody>
          <a:bodyPr wrap="none">
            <a:spAutoFit/>
          </a:bodyPr>
          <a:lstStyle/>
          <a:p>
            <a:r>
              <a:rPr lang="en-US"/>
              <a:t>4. </a:t>
            </a:r>
            <a:r>
              <a:rPr lang="en-US" i="1" u="sng"/>
              <a:t>Gamma</a:t>
            </a:r>
            <a:r>
              <a:rPr lang="en-US"/>
              <a:t>: </a:t>
            </a:r>
            <a:r>
              <a:rPr lang="en-US" i="1"/>
              <a:t>X</a:t>
            </a:r>
            <a:r>
              <a:rPr lang="en-US"/>
              <a:t> </a:t>
            </a:r>
            <a:r>
              <a:rPr lang="en-US">
                <a:sym typeface="Symbol" pitchFamily="18" charset="2"/>
              </a:rPr>
              <a:t> </a:t>
            </a:r>
            <a:r>
              <a:rPr lang="en-US" i="1">
                <a:sym typeface="Symbol" pitchFamily="18" charset="2"/>
              </a:rPr>
              <a:t>G</a:t>
            </a:r>
            <a:r>
              <a:rPr lang="en-US">
                <a:sym typeface="Symbol" pitchFamily="18" charset="2"/>
              </a:rPr>
              <a:t>(</a:t>
            </a:r>
            <a:r>
              <a:rPr lang="en-US" i="1">
                <a:sym typeface="Symbol" pitchFamily="18" charset="2"/>
              </a:rPr>
              <a:t></a:t>
            </a:r>
            <a:r>
              <a:rPr lang="en-US">
                <a:sym typeface="Symbol" pitchFamily="18" charset="2"/>
              </a:rPr>
              <a:t>, </a:t>
            </a:r>
            <a:r>
              <a:rPr lang="en-US" i="1">
                <a:sym typeface="Symbol" pitchFamily="18" charset="2"/>
              </a:rPr>
              <a:t></a:t>
            </a:r>
            <a:r>
              <a:rPr lang="en-US">
                <a:sym typeface="Symbol" pitchFamily="18" charset="2"/>
              </a:rPr>
              <a:t>), if </a:t>
            </a:r>
            <a:r>
              <a:rPr lang="en-US" i="1">
                <a:sym typeface="Symbol" pitchFamily="18" charset="2"/>
              </a:rPr>
              <a:t> &gt; </a:t>
            </a:r>
            <a:r>
              <a:rPr lang="en-US">
                <a:sym typeface="Symbol" pitchFamily="18" charset="2"/>
              </a:rPr>
              <a:t>0, </a:t>
            </a:r>
            <a:r>
              <a:rPr lang="en-US" i="1">
                <a:sym typeface="Symbol" pitchFamily="18" charset="2"/>
              </a:rPr>
              <a:t> &gt; </a:t>
            </a:r>
            <a:r>
              <a:rPr lang="en-US">
                <a:sym typeface="Symbol" pitchFamily="18" charset="2"/>
              </a:rPr>
              <a:t>0</a:t>
            </a:r>
          </a:p>
        </p:txBody>
      </p:sp>
      <p:graphicFrame>
        <p:nvGraphicFramePr>
          <p:cNvPr id="53258" name="Object 66"/>
          <p:cNvGraphicFramePr>
            <a:graphicFrameLocks noChangeAspect="1"/>
          </p:cNvGraphicFramePr>
          <p:nvPr>
            <p:ph sz="quarter" idx="3"/>
          </p:nvPr>
        </p:nvGraphicFramePr>
        <p:xfrm>
          <a:off x="1447800" y="4648200"/>
          <a:ext cx="3124200" cy="1006475"/>
        </p:xfrm>
        <a:graphic>
          <a:graphicData uri="http://schemas.openxmlformats.org/presentationml/2006/ole">
            <p:oleObj spid="_x0000_s53258" name="Equation" r:id="rId11" imgW="1968480" imgH="634680" progId="">
              <p:embed/>
            </p:oleObj>
          </a:graphicData>
        </a:graphic>
      </p:graphicFrame>
      <p:sp>
        <p:nvSpPr>
          <p:cNvPr id="53276" name="Line 70"/>
          <p:cNvSpPr>
            <a:spLocks noChangeShapeType="1"/>
          </p:cNvSpPr>
          <p:nvPr/>
        </p:nvSpPr>
        <p:spPr bwMode="auto">
          <a:xfrm>
            <a:off x="5410200" y="5722938"/>
            <a:ext cx="2286000" cy="9525"/>
          </a:xfrm>
          <a:prstGeom prst="line">
            <a:avLst/>
          </a:prstGeom>
          <a:noFill/>
          <a:ln w="9525">
            <a:solidFill>
              <a:schemeClr val="tx1"/>
            </a:solidFill>
            <a:round/>
            <a:headEnd/>
            <a:tailEnd type="triangle" w="med" len="med"/>
          </a:ln>
        </p:spPr>
        <p:txBody>
          <a:bodyPr wrap="none" anchor="ctr"/>
          <a:lstStyle/>
          <a:p>
            <a:endParaRPr lang="en-US"/>
          </a:p>
        </p:txBody>
      </p:sp>
      <p:sp>
        <p:nvSpPr>
          <p:cNvPr id="53277" name="Line 71"/>
          <p:cNvSpPr>
            <a:spLocks noChangeShapeType="1"/>
          </p:cNvSpPr>
          <p:nvPr/>
        </p:nvSpPr>
        <p:spPr bwMode="auto">
          <a:xfrm flipH="1" flipV="1">
            <a:off x="5748338" y="4629150"/>
            <a:ext cx="1587" cy="1171575"/>
          </a:xfrm>
          <a:prstGeom prst="line">
            <a:avLst/>
          </a:prstGeom>
          <a:noFill/>
          <a:ln w="9525">
            <a:solidFill>
              <a:schemeClr val="tx1"/>
            </a:solidFill>
            <a:round/>
            <a:headEnd/>
            <a:tailEnd type="triangle" w="med" len="med"/>
          </a:ln>
        </p:spPr>
        <p:txBody>
          <a:bodyPr wrap="none" anchor="ctr"/>
          <a:lstStyle/>
          <a:p>
            <a:endParaRPr lang="en-US"/>
          </a:p>
        </p:txBody>
      </p:sp>
      <p:graphicFrame>
        <p:nvGraphicFramePr>
          <p:cNvPr id="53259" name="Object 72"/>
          <p:cNvGraphicFramePr>
            <a:graphicFrameLocks noChangeAspect="1"/>
          </p:cNvGraphicFramePr>
          <p:nvPr/>
        </p:nvGraphicFramePr>
        <p:xfrm>
          <a:off x="5794375" y="4568825"/>
          <a:ext cx="582613" cy="277813"/>
        </p:xfrm>
        <a:graphic>
          <a:graphicData uri="http://schemas.openxmlformats.org/presentationml/2006/ole">
            <p:oleObj spid="_x0000_s53259" name="Equation" r:id="rId12" imgW="406080" imgH="215640" progId="">
              <p:embed/>
            </p:oleObj>
          </a:graphicData>
        </a:graphic>
      </p:graphicFrame>
      <p:sp>
        <p:nvSpPr>
          <p:cNvPr id="53278" name="Freeform 74"/>
          <p:cNvSpPr>
            <a:spLocks/>
          </p:cNvSpPr>
          <p:nvPr/>
        </p:nvSpPr>
        <p:spPr bwMode="auto">
          <a:xfrm>
            <a:off x="5749925" y="5099050"/>
            <a:ext cx="1516063" cy="587375"/>
          </a:xfrm>
          <a:custGeom>
            <a:avLst/>
            <a:gdLst>
              <a:gd name="T0" fmla="*/ 0 w 890"/>
              <a:gd name="T1" fmla="*/ 2147483647 h 335"/>
              <a:gd name="T2" fmla="*/ 2147483647 w 890"/>
              <a:gd name="T3" fmla="*/ 2147483647 h 335"/>
              <a:gd name="T4" fmla="*/ 2147483647 w 890"/>
              <a:gd name="T5" fmla="*/ 2147483647 h 335"/>
              <a:gd name="T6" fmla="*/ 2147483647 w 890"/>
              <a:gd name="T7" fmla="*/ 2147483647 h 335"/>
              <a:gd name="T8" fmla="*/ 2147483647 w 890"/>
              <a:gd name="T9" fmla="*/ 2147483647 h 335"/>
              <a:gd name="T10" fmla="*/ 2147483647 w 890"/>
              <a:gd name="T11" fmla="*/ 2147483647 h 335"/>
              <a:gd name="T12" fmla="*/ 2147483647 w 890"/>
              <a:gd name="T13" fmla="*/ 2147483647 h 335"/>
              <a:gd name="T14" fmla="*/ 2147483647 w 890"/>
              <a:gd name="T15" fmla="*/ 2147483647 h 335"/>
              <a:gd name="T16" fmla="*/ 2147483647 w 890"/>
              <a:gd name="T17" fmla="*/ 2147483647 h 335"/>
              <a:gd name="T18" fmla="*/ 2147483647 w 890"/>
              <a:gd name="T19" fmla="*/ 2147483647 h 335"/>
              <a:gd name="T20" fmla="*/ 2147483647 w 890"/>
              <a:gd name="T21" fmla="*/ 2147483647 h 335"/>
              <a:gd name="T22" fmla="*/ 2147483647 w 890"/>
              <a:gd name="T23" fmla="*/ 2147483647 h 33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90"/>
              <a:gd name="T37" fmla="*/ 0 h 335"/>
              <a:gd name="T38" fmla="*/ 890 w 890"/>
              <a:gd name="T39" fmla="*/ 335 h 33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90" h="335">
                <a:moveTo>
                  <a:pt x="0" y="333"/>
                </a:moveTo>
                <a:cubicBezTo>
                  <a:pt x="13" y="252"/>
                  <a:pt x="27" y="171"/>
                  <a:pt x="45" y="122"/>
                </a:cubicBezTo>
                <a:cubicBezTo>
                  <a:pt x="63" y="73"/>
                  <a:pt x="90" y="59"/>
                  <a:pt x="109" y="39"/>
                </a:cubicBezTo>
                <a:cubicBezTo>
                  <a:pt x="128" y="19"/>
                  <a:pt x="142" y="2"/>
                  <a:pt x="160" y="1"/>
                </a:cubicBezTo>
                <a:cubicBezTo>
                  <a:pt x="178" y="0"/>
                  <a:pt x="197" y="11"/>
                  <a:pt x="218" y="33"/>
                </a:cubicBezTo>
                <a:cubicBezTo>
                  <a:pt x="239" y="55"/>
                  <a:pt x="272" y="111"/>
                  <a:pt x="288" y="135"/>
                </a:cubicBezTo>
                <a:cubicBezTo>
                  <a:pt x="304" y="159"/>
                  <a:pt x="298" y="163"/>
                  <a:pt x="314" y="180"/>
                </a:cubicBezTo>
                <a:cubicBezTo>
                  <a:pt x="330" y="197"/>
                  <a:pt x="356" y="220"/>
                  <a:pt x="384" y="237"/>
                </a:cubicBezTo>
                <a:cubicBezTo>
                  <a:pt x="412" y="254"/>
                  <a:pt x="438" y="267"/>
                  <a:pt x="480" y="282"/>
                </a:cubicBezTo>
                <a:cubicBezTo>
                  <a:pt x="522" y="297"/>
                  <a:pt x="589" y="319"/>
                  <a:pt x="634" y="327"/>
                </a:cubicBezTo>
                <a:cubicBezTo>
                  <a:pt x="679" y="335"/>
                  <a:pt x="706" y="326"/>
                  <a:pt x="749" y="327"/>
                </a:cubicBezTo>
                <a:cubicBezTo>
                  <a:pt x="792" y="328"/>
                  <a:pt x="841" y="330"/>
                  <a:pt x="890" y="333"/>
                </a:cubicBezTo>
              </a:path>
            </a:pathLst>
          </a:custGeom>
          <a:noFill/>
          <a:ln w="28575" cap="flat" cmpd="sng">
            <a:solidFill>
              <a:schemeClr val="tx1"/>
            </a:solidFill>
            <a:prstDash val="solid"/>
            <a:round/>
            <a:headEnd/>
            <a:tailEnd/>
          </a:ln>
        </p:spPr>
        <p:txBody>
          <a:bodyPr wrap="none" anchor="ctr"/>
          <a:lstStyle/>
          <a:p>
            <a:endParaRPr lang="en-US"/>
          </a:p>
        </p:txBody>
      </p:sp>
      <p:sp>
        <p:nvSpPr>
          <p:cNvPr id="53279" name="Text Box 75"/>
          <p:cNvSpPr txBox="1">
            <a:spLocks noChangeArrowheads="1"/>
          </p:cNvSpPr>
          <p:nvPr/>
        </p:nvSpPr>
        <p:spPr bwMode="auto">
          <a:xfrm>
            <a:off x="1066800" y="5638800"/>
            <a:ext cx="3606800" cy="396875"/>
          </a:xfrm>
          <a:prstGeom prst="rect">
            <a:avLst/>
          </a:prstGeom>
          <a:noFill/>
          <a:ln w="9525">
            <a:noFill/>
            <a:miter lim="800000"/>
            <a:headEnd/>
            <a:tailEnd/>
          </a:ln>
        </p:spPr>
        <p:txBody>
          <a:bodyPr wrap="none">
            <a:spAutoFit/>
          </a:bodyPr>
          <a:lstStyle/>
          <a:p>
            <a:r>
              <a:rPr lang="en-US"/>
              <a:t>If </a:t>
            </a:r>
            <a:r>
              <a:rPr lang="en-US" i="1">
                <a:sym typeface="Symbol" pitchFamily="18" charset="2"/>
              </a:rPr>
              <a:t> = n </a:t>
            </a:r>
            <a:r>
              <a:rPr lang="en-US">
                <a:sym typeface="Symbol" pitchFamily="18" charset="2"/>
              </a:rPr>
              <a:t>an integer, (</a:t>
            </a:r>
            <a:r>
              <a:rPr lang="en-US" i="1">
                <a:sym typeface="Symbol" pitchFamily="18" charset="2"/>
              </a:rPr>
              <a:t>n</a:t>
            </a:r>
            <a:r>
              <a:rPr lang="en-US">
                <a:sym typeface="Symbol" pitchFamily="18" charset="2"/>
              </a:rPr>
              <a:t>) = (</a:t>
            </a:r>
            <a:r>
              <a:rPr lang="en-US" i="1">
                <a:sym typeface="Symbol" pitchFamily="18" charset="2"/>
              </a:rPr>
              <a:t>n</a:t>
            </a:r>
            <a:r>
              <a:rPr lang="en-US">
                <a:sym typeface="Symbol" pitchFamily="18" charset="2"/>
              </a:rPr>
              <a:t>-1)!</a:t>
            </a:r>
          </a:p>
        </p:txBody>
      </p:sp>
      <p:graphicFrame>
        <p:nvGraphicFramePr>
          <p:cNvPr id="53260" name="Object 77"/>
          <p:cNvGraphicFramePr>
            <a:graphicFrameLocks noGrp="1" noChangeAspect="1"/>
          </p:cNvGraphicFramePr>
          <p:nvPr>
            <p:ph sz="quarter" idx="2"/>
          </p:nvPr>
        </p:nvGraphicFramePr>
        <p:xfrm>
          <a:off x="1447800" y="2971800"/>
          <a:ext cx="2514600" cy="941388"/>
        </p:xfrm>
        <a:graphic>
          <a:graphicData uri="http://schemas.openxmlformats.org/presentationml/2006/ole">
            <p:oleObj spid="_x0000_s53260" name="Equation" r:id="rId13" imgW="1562040" imgH="583920" progId="">
              <p:embed/>
            </p:oleObj>
          </a:graphicData>
        </a:graphic>
      </p:graphicFrame>
    </p:spTree>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Date Placeholder 5"/>
          <p:cNvSpPr>
            <a:spLocks noGrp="1"/>
          </p:cNvSpPr>
          <p:nvPr>
            <p:ph type="dt" sz="quarter" idx="10"/>
          </p:nvPr>
        </p:nvSpPr>
        <p:spPr/>
        <p:txBody>
          <a:bodyPr/>
          <a:lstStyle/>
          <a:p>
            <a:pPr>
              <a:defRPr/>
            </a:pPr>
            <a:r>
              <a:rPr lang="en-US"/>
              <a:t>		 </a:t>
            </a:r>
            <a:r>
              <a:rPr lang="en-US" sz="1200"/>
              <a:t> </a:t>
            </a:r>
            <a:fld id="{C82C0063-D8E5-4480-A7FD-39AB31494732}" type="slidenum">
              <a:rPr lang="en-US" sz="1200">
                <a:solidFill>
                  <a:srgbClr val="003399"/>
                </a:solidFill>
              </a:rPr>
              <a:pPr>
                <a:defRPr/>
              </a:pPr>
              <a:t>114</a:t>
            </a:fld>
            <a:endParaRPr lang="en-US" sz="1200">
              <a:solidFill>
                <a:srgbClr val="003399"/>
              </a:solidFill>
            </a:endParaRPr>
          </a:p>
        </p:txBody>
      </p:sp>
      <p:sp>
        <p:nvSpPr>
          <p:cNvPr id="54284" name="Rectangle 23"/>
          <p:cNvSpPr>
            <a:spLocks noGrp="1" noChangeArrowheads="1"/>
          </p:cNvSpPr>
          <p:nvPr>
            <p:ph type="title"/>
          </p:nvPr>
        </p:nvSpPr>
        <p:spPr/>
        <p:txBody>
          <a:bodyPr/>
          <a:lstStyle/>
          <a:p>
            <a:r>
              <a:rPr lang="en-US" smtClean="0"/>
              <a:t>2. </a:t>
            </a:r>
            <a:r>
              <a:rPr lang="en-GB" smtClean="0"/>
              <a:t>Review of Probability Theory: R. V (13)</a:t>
            </a:r>
            <a:endParaRPr lang="en-US" smtClean="0"/>
          </a:p>
        </p:txBody>
      </p:sp>
      <p:graphicFrame>
        <p:nvGraphicFramePr>
          <p:cNvPr id="54274" name="Object 5"/>
          <p:cNvGraphicFramePr>
            <a:graphicFrameLocks noChangeAspect="1"/>
          </p:cNvGraphicFramePr>
          <p:nvPr>
            <p:ph sz="half" idx="1"/>
          </p:nvPr>
        </p:nvGraphicFramePr>
        <p:xfrm>
          <a:off x="914400" y="1371600"/>
          <a:ext cx="4254500" cy="1052513"/>
        </p:xfrm>
        <a:graphic>
          <a:graphicData uri="http://schemas.openxmlformats.org/presentationml/2006/ole">
            <p:oleObj spid="_x0000_s54274" name="Equation" r:id="rId3" imgW="2565360" imgH="634680" progId="">
              <p:embed/>
            </p:oleObj>
          </a:graphicData>
        </a:graphic>
      </p:graphicFrame>
      <p:graphicFrame>
        <p:nvGraphicFramePr>
          <p:cNvPr id="54275" name="Object 18"/>
          <p:cNvGraphicFramePr>
            <a:graphicFrameLocks noChangeAspect="1"/>
          </p:cNvGraphicFramePr>
          <p:nvPr>
            <p:ph sz="quarter" idx="2"/>
          </p:nvPr>
        </p:nvGraphicFramePr>
        <p:xfrm>
          <a:off x="3352800" y="2895600"/>
          <a:ext cx="2895600" cy="561975"/>
        </p:xfrm>
        <a:graphic>
          <a:graphicData uri="http://schemas.openxmlformats.org/presentationml/2006/ole">
            <p:oleObj spid="_x0000_s54275" name="Equation" r:id="rId4" imgW="1701720" imgH="330120" progId="">
              <p:embed/>
            </p:oleObj>
          </a:graphicData>
        </a:graphic>
      </p:graphicFrame>
      <p:sp>
        <p:nvSpPr>
          <p:cNvPr id="54285" name="Text Box 4"/>
          <p:cNvSpPr txBox="1">
            <a:spLocks noChangeArrowheads="1"/>
          </p:cNvSpPr>
          <p:nvPr/>
        </p:nvSpPr>
        <p:spPr bwMode="auto">
          <a:xfrm>
            <a:off x="762000" y="914400"/>
            <a:ext cx="3883025" cy="396875"/>
          </a:xfrm>
          <a:prstGeom prst="rect">
            <a:avLst/>
          </a:prstGeom>
          <a:noFill/>
          <a:ln w="9525">
            <a:noFill/>
            <a:miter lim="800000"/>
            <a:headEnd/>
            <a:tailEnd/>
          </a:ln>
        </p:spPr>
        <p:txBody>
          <a:bodyPr wrap="none">
            <a:spAutoFit/>
          </a:bodyPr>
          <a:lstStyle/>
          <a:p>
            <a:r>
              <a:rPr lang="en-US"/>
              <a:t>5. </a:t>
            </a:r>
            <a:r>
              <a:rPr lang="en-US" i="1" u="sng"/>
              <a:t>Beta</a:t>
            </a:r>
            <a:r>
              <a:rPr lang="en-US"/>
              <a:t>:  </a:t>
            </a:r>
            <a:r>
              <a:rPr lang="en-US" i="1"/>
              <a:t>X</a:t>
            </a:r>
            <a:r>
              <a:rPr lang="en-US"/>
              <a:t> </a:t>
            </a:r>
            <a:r>
              <a:rPr lang="en-US">
                <a:sym typeface="Symbol" pitchFamily="18" charset="2"/>
              </a:rPr>
              <a:t></a:t>
            </a:r>
            <a:r>
              <a:rPr lang="en-US"/>
              <a:t> </a:t>
            </a:r>
            <a:r>
              <a:rPr lang="en-US" i="1">
                <a:sym typeface="Symbol" pitchFamily="18" charset="2"/>
              </a:rPr>
              <a:t></a:t>
            </a:r>
            <a:r>
              <a:rPr lang="en-US">
                <a:sym typeface="Symbol" pitchFamily="18" charset="2"/>
              </a:rPr>
              <a:t>(</a:t>
            </a:r>
            <a:r>
              <a:rPr lang="en-US" i="1">
                <a:sym typeface="Symbol" pitchFamily="18" charset="2"/>
              </a:rPr>
              <a:t>a,b</a:t>
            </a:r>
            <a:r>
              <a:rPr lang="en-US">
                <a:sym typeface="Symbol" pitchFamily="18" charset="2"/>
              </a:rPr>
              <a:t>)</a:t>
            </a:r>
            <a:r>
              <a:rPr lang="en-US" i="1">
                <a:sym typeface="Symbol" pitchFamily="18" charset="2"/>
              </a:rPr>
              <a:t> </a:t>
            </a:r>
            <a:r>
              <a:rPr lang="en-US"/>
              <a:t> if (</a:t>
            </a:r>
            <a:r>
              <a:rPr lang="en-US" i="1"/>
              <a:t>a </a:t>
            </a:r>
            <a:r>
              <a:rPr lang="en-US"/>
              <a:t>&gt; 0, </a:t>
            </a:r>
            <a:r>
              <a:rPr lang="en-US" i="1"/>
              <a:t>b </a:t>
            </a:r>
            <a:r>
              <a:rPr lang="en-US"/>
              <a:t>&gt; 0)</a:t>
            </a:r>
          </a:p>
        </p:txBody>
      </p:sp>
      <p:sp>
        <p:nvSpPr>
          <p:cNvPr id="54286" name="Line 9"/>
          <p:cNvSpPr>
            <a:spLocks noChangeShapeType="1"/>
          </p:cNvSpPr>
          <p:nvPr/>
        </p:nvSpPr>
        <p:spPr bwMode="auto">
          <a:xfrm flipV="1">
            <a:off x="5867400" y="1985963"/>
            <a:ext cx="1793875" cy="3175"/>
          </a:xfrm>
          <a:prstGeom prst="line">
            <a:avLst/>
          </a:prstGeom>
          <a:noFill/>
          <a:ln w="9525">
            <a:solidFill>
              <a:schemeClr val="tx1"/>
            </a:solidFill>
            <a:round/>
            <a:headEnd/>
            <a:tailEnd type="triangle" w="med" len="med"/>
          </a:ln>
        </p:spPr>
        <p:txBody>
          <a:bodyPr wrap="none" anchor="ctr"/>
          <a:lstStyle/>
          <a:p>
            <a:endParaRPr lang="en-US"/>
          </a:p>
        </p:txBody>
      </p:sp>
      <p:sp>
        <p:nvSpPr>
          <p:cNvPr id="54287" name="Line 10"/>
          <p:cNvSpPr>
            <a:spLocks noChangeShapeType="1"/>
          </p:cNvSpPr>
          <p:nvPr/>
        </p:nvSpPr>
        <p:spPr bwMode="auto">
          <a:xfrm flipH="1" flipV="1">
            <a:off x="6261100" y="1031875"/>
            <a:ext cx="1588" cy="920750"/>
          </a:xfrm>
          <a:prstGeom prst="line">
            <a:avLst/>
          </a:prstGeom>
          <a:noFill/>
          <a:ln w="9525">
            <a:solidFill>
              <a:schemeClr val="tx1"/>
            </a:solidFill>
            <a:round/>
            <a:headEnd/>
            <a:tailEnd type="triangle" w="med" len="med"/>
          </a:ln>
        </p:spPr>
        <p:txBody>
          <a:bodyPr wrap="none" anchor="ctr"/>
          <a:lstStyle/>
          <a:p>
            <a:endParaRPr lang="en-US"/>
          </a:p>
        </p:txBody>
      </p:sp>
      <p:graphicFrame>
        <p:nvGraphicFramePr>
          <p:cNvPr id="54276" name="Object 11"/>
          <p:cNvGraphicFramePr>
            <a:graphicFrameLocks noChangeAspect="1"/>
          </p:cNvGraphicFramePr>
          <p:nvPr/>
        </p:nvGraphicFramePr>
        <p:xfrm>
          <a:off x="6308725" y="1019175"/>
          <a:ext cx="593725" cy="276225"/>
        </p:xfrm>
        <a:graphic>
          <a:graphicData uri="http://schemas.openxmlformats.org/presentationml/2006/ole">
            <p:oleObj spid="_x0000_s54276" name="Equation" r:id="rId5" imgW="406080" imgH="215640" progId="">
              <p:embed/>
            </p:oleObj>
          </a:graphicData>
        </a:graphic>
      </p:graphicFrame>
      <p:graphicFrame>
        <p:nvGraphicFramePr>
          <p:cNvPr id="54277" name="Object 12"/>
          <p:cNvGraphicFramePr>
            <a:graphicFrameLocks noChangeAspect="1"/>
          </p:cNvGraphicFramePr>
          <p:nvPr/>
        </p:nvGraphicFramePr>
        <p:xfrm>
          <a:off x="7670800" y="1900238"/>
          <a:ext cx="254000" cy="203200"/>
        </p:xfrm>
        <a:graphic>
          <a:graphicData uri="http://schemas.openxmlformats.org/presentationml/2006/ole">
            <p:oleObj spid="_x0000_s54277" name="Equation" r:id="rId6" imgW="126720" imgH="139680" progId="">
              <p:embed/>
            </p:oleObj>
          </a:graphicData>
        </a:graphic>
      </p:graphicFrame>
      <p:graphicFrame>
        <p:nvGraphicFramePr>
          <p:cNvPr id="54278" name="Object 14"/>
          <p:cNvGraphicFramePr>
            <a:graphicFrameLocks noChangeAspect="1"/>
          </p:cNvGraphicFramePr>
          <p:nvPr/>
        </p:nvGraphicFramePr>
        <p:xfrm>
          <a:off x="7070725" y="2000250"/>
          <a:ext cx="203200" cy="236538"/>
        </p:xfrm>
        <a:graphic>
          <a:graphicData uri="http://schemas.openxmlformats.org/presentationml/2006/ole">
            <p:oleObj spid="_x0000_s54278" name="Equation" r:id="rId7" imgW="101520" imgH="164880" progId="">
              <p:embed/>
            </p:oleObj>
          </a:graphicData>
        </a:graphic>
      </p:graphicFrame>
      <p:graphicFrame>
        <p:nvGraphicFramePr>
          <p:cNvPr id="54279" name="Object 15"/>
          <p:cNvGraphicFramePr>
            <a:graphicFrameLocks noChangeAspect="1"/>
          </p:cNvGraphicFramePr>
          <p:nvPr/>
        </p:nvGraphicFramePr>
        <p:xfrm>
          <a:off x="6178550" y="2016125"/>
          <a:ext cx="228600" cy="254000"/>
        </p:xfrm>
        <a:graphic>
          <a:graphicData uri="http://schemas.openxmlformats.org/presentationml/2006/ole">
            <p:oleObj spid="_x0000_s54279" name="Equation" r:id="rId8" imgW="114120" imgH="177480" progId="">
              <p:embed/>
            </p:oleObj>
          </a:graphicData>
        </a:graphic>
      </p:graphicFrame>
      <p:sp>
        <p:nvSpPr>
          <p:cNvPr id="54288" name="Freeform 16"/>
          <p:cNvSpPr>
            <a:spLocks/>
          </p:cNvSpPr>
          <p:nvPr/>
        </p:nvSpPr>
        <p:spPr bwMode="auto">
          <a:xfrm>
            <a:off x="6275388" y="1357313"/>
            <a:ext cx="844550" cy="635000"/>
          </a:xfrm>
          <a:custGeom>
            <a:avLst/>
            <a:gdLst>
              <a:gd name="T0" fmla="*/ 0 w 486"/>
              <a:gd name="T1" fmla="*/ 2147483647 h 363"/>
              <a:gd name="T2" fmla="*/ 2147483647 w 486"/>
              <a:gd name="T3" fmla="*/ 2147483647 h 363"/>
              <a:gd name="T4" fmla="*/ 2147483647 w 486"/>
              <a:gd name="T5" fmla="*/ 2147483647 h 363"/>
              <a:gd name="T6" fmla="*/ 2147483647 w 486"/>
              <a:gd name="T7" fmla="*/ 2147483647 h 363"/>
              <a:gd name="T8" fmla="*/ 2147483647 w 486"/>
              <a:gd name="T9" fmla="*/ 2147483647 h 363"/>
              <a:gd name="T10" fmla="*/ 2147483647 w 486"/>
              <a:gd name="T11" fmla="*/ 2147483647 h 363"/>
              <a:gd name="T12" fmla="*/ 2147483647 w 486"/>
              <a:gd name="T13" fmla="*/ 2147483647 h 363"/>
              <a:gd name="T14" fmla="*/ 2147483647 w 486"/>
              <a:gd name="T15" fmla="*/ 2147483647 h 363"/>
              <a:gd name="T16" fmla="*/ 2147483647 w 486"/>
              <a:gd name="T17" fmla="*/ 2147483647 h 36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86"/>
              <a:gd name="T28" fmla="*/ 0 h 363"/>
              <a:gd name="T29" fmla="*/ 486 w 486"/>
              <a:gd name="T30" fmla="*/ 363 h 36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86" h="363">
                <a:moveTo>
                  <a:pt x="0" y="363"/>
                </a:moveTo>
                <a:cubicBezTo>
                  <a:pt x="9" y="311"/>
                  <a:pt x="18" y="260"/>
                  <a:pt x="32" y="209"/>
                </a:cubicBezTo>
                <a:cubicBezTo>
                  <a:pt x="46" y="158"/>
                  <a:pt x="67" y="90"/>
                  <a:pt x="83" y="56"/>
                </a:cubicBezTo>
                <a:cubicBezTo>
                  <a:pt x="99" y="22"/>
                  <a:pt x="111" y="10"/>
                  <a:pt x="128" y="5"/>
                </a:cubicBezTo>
                <a:cubicBezTo>
                  <a:pt x="145" y="0"/>
                  <a:pt x="166" y="2"/>
                  <a:pt x="186" y="24"/>
                </a:cubicBezTo>
                <a:cubicBezTo>
                  <a:pt x="206" y="46"/>
                  <a:pt x="222" y="99"/>
                  <a:pt x="250" y="139"/>
                </a:cubicBezTo>
                <a:cubicBezTo>
                  <a:pt x="278" y="179"/>
                  <a:pt x="324" y="237"/>
                  <a:pt x="352" y="267"/>
                </a:cubicBezTo>
                <a:cubicBezTo>
                  <a:pt x="380" y="297"/>
                  <a:pt x="394" y="303"/>
                  <a:pt x="416" y="318"/>
                </a:cubicBezTo>
                <a:cubicBezTo>
                  <a:pt x="438" y="333"/>
                  <a:pt x="462" y="345"/>
                  <a:pt x="486" y="357"/>
                </a:cubicBezTo>
              </a:path>
            </a:pathLst>
          </a:custGeom>
          <a:noFill/>
          <a:ln w="28575" cap="flat" cmpd="sng">
            <a:solidFill>
              <a:schemeClr val="tx1"/>
            </a:solidFill>
            <a:prstDash val="solid"/>
            <a:round/>
            <a:headEnd/>
            <a:tailEnd/>
          </a:ln>
        </p:spPr>
        <p:txBody>
          <a:bodyPr wrap="none" anchor="ctr"/>
          <a:lstStyle/>
          <a:p>
            <a:endParaRPr lang="en-US"/>
          </a:p>
        </p:txBody>
      </p:sp>
      <p:sp>
        <p:nvSpPr>
          <p:cNvPr id="54289" name="Text Box 17"/>
          <p:cNvSpPr txBox="1">
            <a:spLocks noChangeArrowheads="1"/>
          </p:cNvSpPr>
          <p:nvPr/>
        </p:nvSpPr>
        <p:spPr bwMode="auto">
          <a:xfrm>
            <a:off x="815975" y="2446338"/>
            <a:ext cx="4822825" cy="396875"/>
          </a:xfrm>
          <a:prstGeom prst="rect">
            <a:avLst/>
          </a:prstGeom>
          <a:noFill/>
          <a:ln w="9525">
            <a:noFill/>
            <a:miter lim="800000"/>
            <a:headEnd/>
            <a:tailEnd/>
          </a:ln>
        </p:spPr>
        <p:txBody>
          <a:bodyPr wrap="none">
            <a:spAutoFit/>
          </a:bodyPr>
          <a:lstStyle/>
          <a:p>
            <a:r>
              <a:rPr lang="en-US"/>
              <a:t>where the Beta function </a:t>
            </a:r>
            <a:r>
              <a:rPr lang="en-US" i="1">
                <a:sym typeface="Symbol" pitchFamily="18" charset="2"/>
              </a:rPr>
              <a:t></a:t>
            </a:r>
            <a:r>
              <a:rPr lang="en-US">
                <a:sym typeface="Symbol" pitchFamily="18" charset="2"/>
              </a:rPr>
              <a:t>(</a:t>
            </a:r>
            <a:r>
              <a:rPr lang="en-US" i="1">
                <a:sym typeface="Symbol" pitchFamily="18" charset="2"/>
              </a:rPr>
              <a:t>a,b</a:t>
            </a:r>
            <a:r>
              <a:rPr lang="en-US">
                <a:sym typeface="Symbol" pitchFamily="18" charset="2"/>
              </a:rPr>
              <a:t>)</a:t>
            </a:r>
            <a:r>
              <a:rPr lang="en-US"/>
              <a:t> is defined as</a:t>
            </a:r>
          </a:p>
        </p:txBody>
      </p:sp>
      <p:sp>
        <p:nvSpPr>
          <p:cNvPr id="54290" name="Text Box 21"/>
          <p:cNvSpPr txBox="1">
            <a:spLocks noChangeArrowheads="1"/>
          </p:cNvSpPr>
          <p:nvPr/>
        </p:nvSpPr>
        <p:spPr bwMode="auto">
          <a:xfrm>
            <a:off x="762000" y="3641725"/>
            <a:ext cx="3184525" cy="396875"/>
          </a:xfrm>
          <a:prstGeom prst="rect">
            <a:avLst/>
          </a:prstGeom>
          <a:noFill/>
          <a:ln w="9525">
            <a:noFill/>
            <a:miter lim="800000"/>
            <a:headEnd/>
            <a:tailEnd/>
          </a:ln>
        </p:spPr>
        <p:txBody>
          <a:bodyPr wrap="none">
            <a:spAutoFit/>
          </a:bodyPr>
          <a:lstStyle/>
          <a:p>
            <a:r>
              <a:rPr lang="en-US"/>
              <a:t>6. </a:t>
            </a:r>
            <a:r>
              <a:rPr lang="en-US" i="1" u="sng"/>
              <a:t>Chi-Square</a:t>
            </a:r>
            <a:r>
              <a:rPr lang="en-US"/>
              <a:t>:  </a:t>
            </a:r>
            <a:r>
              <a:rPr lang="en-US" i="1"/>
              <a:t>X</a:t>
            </a:r>
            <a:r>
              <a:rPr lang="en-US"/>
              <a:t> </a:t>
            </a:r>
            <a:r>
              <a:rPr lang="en-US">
                <a:sym typeface="Symbol" pitchFamily="18" charset="2"/>
              </a:rPr>
              <a:t></a:t>
            </a:r>
            <a:r>
              <a:rPr lang="en-US"/>
              <a:t>  </a:t>
            </a:r>
            <a:r>
              <a:rPr lang="en-US" i="1">
                <a:sym typeface="Symbol" pitchFamily="18" charset="2"/>
              </a:rPr>
              <a:t></a:t>
            </a:r>
            <a:r>
              <a:rPr lang="en-US" i="1"/>
              <a:t> </a:t>
            </a:r>
            <a:r>
              <a:rPr lang="en-US" baseline="30000"/>
              <a:t>2</a:t>
            </a:r>
            <a:r>
              <a:rPr lang="en-US"/>
              <a:t>(</a:t>
            </a:r>
            <a:r>
              <a:rPr lang="en-US" i="1"/>
              <a:t>n</a:t>
            </a:r>
            <a:r>
              <a:rPr lang="en-US"/>
              <a:t>)  if</a:t>
            </a:r>
          </a:p>
        </p:txBody>
      </p:sp>
      <p:graphicFrame>
        <p:nvGraphicFramePr>
          <p:cNvPr id="54280" name="Object 22"/>
          <p:cNvGraphicFramePr>
            <a:graphicFrameLocks noChangeAspect="1"/>
          </p:cNvGraphicFramePr>
          <p:nvPr>
            <p:ph sz="quarter" idx="3"/>
          </p:nvPr>
        </p:nvGraphicFramePr>
        <p:xfrm>
          <a:off x="1600200" y="4084638"/>
          <a:ext cx="3962400" cy="1020762"/>
        </p:xfrm>
        <a:graphic>
          <a:graphicData uri="http://schemas.openxmlformats.org/presentationml/2006/ole">
            <p:oleObj spid="_x0000_s54280" name="Equation" r:id="rId9" imgW="2463480" imgH="634680" progId="">
              <p:embed/>
            </p:oleObj>
          </a:graphicData>
        </a:graphic>
      </p:graphicFrame>
      <p:sp>
        <p:nvSpPr>
          <p:cNvPr id="54291" name="Text Box 25"/>
          <p:cNvSpPr txBox="1">
            <a:spLocks noChangeArrowheads="1"/>
          </p:cNvSpPr>
          <p:nvPr/>
        </p:nvSpPr>
        <p:spPr bwMode="auto">
          <a:xfrm>
            <a:off x="898525" y="5241925"/>
            <a:ext cx="5070475" cy="396875"/>
          </a:xfrm>
          <a:prstGeom prst="rect">
            <a:avLst/>
          </a:prstGeom>
          <a:noFill/>
          <a:ln w="9525">
            <a:noFill/>
            <a:miter lim="800000"/>
            <a:headEnd/>
            <a:tailEnd/>
          </a:ln>
        </p:spPr>
        <p:txBody>
          <a:bodyPr wrap="none">
            <a:spAutoFit/>
          </a:bodyPr>
          <a:lstStyle/>
          <a:p>
            <a:r>
              <a:rPr lang="en-US"/>
              <a:t>Note that </a:t>
            </a:r>
            <a:r>
              <a:rPr lang="en-US" i="1">
                <a:sym typeface="Symbol" pitchFamily="18" charset="2"/>
              </a:rPr>
              <a:t></a:t>
            </a:r>
            <a:r>
              <a:rPr lang="en-US" i="1"/>
              <a:t> </a:t>
            </a:r>
            <a:r>
              <a:rPr lang="en-US" baseline="30000"/>
              <a:t>2</a:t>
            </a:r>
            <a:r>
              <a:rPr lang="en-US"/>
              <a:t>(</a:t>
            </a:r>
            <a:r>
              <a:rPr lang="en-US" i="1"/>
              <a:t>n</a:t>
            </a:r>
            <a:r>
              <a:rPr lang="en-US"/>
              <a:t>) is the same as Gamma (</a:t>
            </a:r>
            <a:r>
              <a:rPr lang="en-US" i="1"/>
              <a:t>n</a:t>
            </a:r>
            <a:r>
              <a:rPr lang="en-US"/>
              <a:t>/2, 2)</a:t>
            </a:r>
          </a:p>
        </p:txBody>
      </p:sp>
      <p:graphicFrame>
        <p:nvGraphicFramePr>
          <p:cNvPr id="54281" name="Object 27"/>
          <p:cNvGraphicFramePr>
            <a:graphicFrameLocks noChangeAspect="1"/>
          </p:cNvGraphicFramePr>
          <p:nvPr/>
        </p:nvGraphicFramePr>
        <p:xfrm>
          <a:off x="8067675" y="4811713"/>
          <a:ext cx="238125" cy="211137"/>
        </p:xfrm>
        <a:graphic>
          <a:graphicData uri="http://schemas.openxmlformats.org/presentationml/2006/ole">
            <p:oleObj spid="_x0000_s54281" name="Equation" r:id="rId10" imgW="126720" imgH="139680" progId="">
              <p:embed/>
            </p:oleObj>
          </a:graphicData>
        </a:graphic>
      </p:graphicFrame>
      <p:sp>
        <p:nvSpPr>
          <p:cNvPr id="54292" name="Line 28"/>
          <p:cNvSpPr>
            <a:spLocks noChangeShapeType="1"/>
          </p:cNvSpPr>
          <p:nvPr/>
        </p:nvSpPr>
        <p:spPr bwMode="auto">
          <a:xfrm flipV="1">
            <a:off x="6248400" y="4900613"/>
            <a:ext cx="1817688" cy="1587"/>
          </a:xfrm>
          <a:prstGeom prst="line">
            <a:avLst/>
          </a:prstGeom>
          <a:noFill/>
          <a:ln w="9525">
            <a:solidFill>
              <a:schemeClr val="tx1"/>
            </a:solidFill>
            <a:round/>
            <a:headEnd/>
            <a:tailEnd type="triangle" w="med" len="med"/>
          </a:ln>
        </p:spPr>
        <p:txBody>
          <a:bodyPr wrap="none" anchor="ctr"/>
          <a:lstStyle/>
          <a:p>
            <a:endParaRPr lang="en-US"/>
          </a:p>
        </p:txBody>
      </p:sp>
      <p:sp>
        <p:nvSpPr>
          <p:cNvPr id="54293" name="Line 29"/>
          <p:cNvSpPr>
            <a:spLocks noChangeShapeType="1"/>
          </p:cNvSpPr>
          <p:nvPr/>
        </p:nvSpPr>
        <p:spPr bwMode="auto">
          <a:xfrm flipH="1" flipV="1">
            <a:off x="6491288" y="3838575"/>
            <a:ext cx="1587" cy="1212850"/>
          </a:xfrm>
          <a:prstGeom prst="line">
            <a:avLst/>
          </a:prstGeom>
          <a:noFill/>
          <a:ln w="9525">
            <a:solidFill>
              <a:schemeClr val="tx1"/>
            </a:solidFill>
            <a:round/>
            <a:headEnd/>
            <a:tailEnd type="triangle" w="med" len="med"/>
          </a:ln>
        </p:spPr>
        <p:txBody>
          <a:bodyPr wrap="none" anchor="ctr"/>
          <a:lstStyle/>
          <a:p>
            <a:endParaRPr lang="en-US"/>
          </a:p>
        </p:txBody>
      </p:sp>
      <p:graphicFrame>
        <p:nvGraphicFramePr>
          <p:cNvPr id="54282" name="Object 30"/>
          <p:cNvGraphicFramePr>
            <a:graphicFrameLocks noChangeAspect="1"/>
          </p:cNvGraphicFramePr>
          <p:nvPr/>
        </p:nvGraphicFramePr>
        <p:xfrm>
          <a:off x="6524625" y="3810000"/>
          <a:ext cx="557213" cy="287338"/>
        </p:xfrm>
        <a:graphic>
          <a:graphicData uri="http://schemas.openxmlformats.org/presentationml/2006/ole">
            <p:oleObj spid="_x0000_s54282" name="Equation" r:id="rId11" imgW="406080" imgH="215640" progId="">
              <p:embed/>
            </p:oleObj>
          </a:graphicData>
        </a:graphic>
      </p:graphicFrame>
      <p:sp>
        <p:nvSpPr>
          <p:cNvPr id="54294" name="Freeform 32"/>
          <p:cNvSpPr>
            <a:spLocks/>
          </p:cNvSpPr>
          <p:nvPr/>
        </p:nvSpPr>
        <p:spPr bwMode="auto">
          <a:xfrm>
            <a:off x="6492875" y="4208463"/>
            <a:ext cx="1439863" cy="677862"/>
          </a:xfrm>
          <a:custGeom>
            <a:avLst/>
            <a:gdLst>
              <a:gd name="T0" fmla="*/ 0 w 884"/>
              <a:gd name="T1" fmla="*/ 2147483647 h 373"/>
              <a:gd name="T2" fmla="*/ 2147483647 w 884"/>
              <a:gd name="T3" fmla="*/ 2147483647 h 373"/>
              <a:gd name="T4" fmla="*/ 2147483647 w 884"/>
              <a:gd name="T5" fmla="*/ 2147483647 h 373"/>
              <a:gd name="T6" fmla="*/ 2147483647 w 884"/>
              <a:gd name="T7" fmla="*/ 2147483647 h 373"/>
              <a:gd name="T8" fmla="*/ 2147483647 w 884"/>
              <a:gd name="T9" fmla="*/ 2147483647 h 373"/>
              <a:gd name="T10" fmla="*/ 2147483647 w 884"/>
              <a:gd name="T11" fmla="*/ 2147483647 h 373"/>
              <a:gd name="T12" fmla="*/ 2147483647 w 884"/>
              <a:gd name="T13" fmla="*/ 2147483647 h 373"/>
              <a:gd name="T14" fmla="*/ 2147483647 w 884"/>
              <a:gd name="T15" fmla="*/ 2147483647 h 373"/>
              <a:gd name="T16" fmla="*/ 2147483647 w 884"/>
              <a:gd name="T17" fmla="*/ 2147483647 h 37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884"/>
              <a:gd name="T28" fmla="*/ 0 h 373"/>
              <a:gd name="T29" fmla="*/ 884 w 884"/>
              <a:gd name="T30" fmla="*/ 373 h 37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884" h="373">
                <a:moveTo>
                  <a:pt x="0" y="373"/>
                </a:moveTo>
                <a:cubicBezTo>
                  <a:pt x="10" y="298"/>
                  <a:pt x="21" y="224"/>
                  <a:pt x="39" y="168"/>
                </a:cubicBezTo>
                <a:cubicBezTo>
                  <a:pt x="57" y="112"/>
                  <a:pt x="84" y="60"/>
                  <a:pt x="109" y="34"/>
                </a:cubicBezTo>
                <a:cubicBezTo>
                  <a:pt x="134" y="8"/>
                  <a:pt x="162" y="0"/>
                  <a:pt x="186" y="14"/>
                </a:cubicBezTo>
                <a:cubicBezTo>
                  <a:pt x="210" y="28"/>
                  <a:pt x="223" y="83"/>
                  <a:pt x="256" y="117"/>
                </a:cubicBezTo>
                <a:cubicBezTo>
                  <a:pt x="289" y="151"/>
                  <a:pt x="345" y="193"/>
                  <a:pt x="384" y="219"/>
                </a:cubicBezTo>
                <a:cubicBezTo>
                  <a:pt x="423" y="245"/>
                  <a:pt x="445" y="253"/>
                  <a:pt x="487" y="270"/>
                </a:cubicBezTo>
                <a:cubicBezTo>
                  <a:pt x="529" y="287"/>
                  <a:pt x="568" y="308"/>
                  <a:pt x="634" y="322"/>
                </a:cubicBezTo>
                <a:cubicBezTo>
                  <a:pt x="700" y="336"/>
                  <a:pt x="792" y="345"/>
                  <a:pt x="884" y="354"/>
                </a:cubicBezTo>
              </a:path>
            </a:pathLst>
          </a:custGeom>
          <a:noFill/>
          <a:ln w="28575" cap="flat" cmpd="sng">
            <a:solidFill>
              <a:schemeClr val="tx1"/>
            </a:solidFill>
            <a:prstDash val="solid"/>
            <a:round/>
            <a:headEnd/>
            <a:tailEnd/>
          </a:ln>
        </p:spPr>
        <p:txBody>
          <a:bodyPr wrap="none" anchor="ctr"/>
          <a:lstStyle/>
          <a:p>
            <a:endParaRPr lang="en-US"/>
          </a:p>
        </p:txBody>
      </p:sp>
    </p:spTree>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Date Placeholder 5"/>
          <p:cNvSpPr>
            <a:spLocks noGrp="1"/>
          </p:cNvSpPr>
          <p:nvPr>
            <p:ph type="dt" sz="quarter" idx="10"/>
          </p:nvPr>
        </p:nvSpPr>
        <p:spPr/>
        <p:txBody>
          <a:bodyPr/>
          <a:lstStyle/>
          <a:p>
            <a:pPr>
              <a:defRPr/>
            </a:pPr>
            <a:r>
              <a:rPr lang="en-US"/>
              <a:t>		 </a:t>
            </a:r>
            <a:r>
              <a:rPr lang="en-US" sz="1200"/>
              <a:t> </a:t>
            </a:r>
            <a:fld id="{5B53ADA0-402A-484A-B453-BD1DF26606A9}" type="slidenum">
              <a:rPr lang="en-US" sz="1200">
                <a:solidFill>
                  <a:srgbClr val="003399"/>
                </a:solidFill>
              </a:rPr>
              <a:pPr>
                <a:defRPr/>
              </a:pPr>
              <a:t>115</a:t>
            </a:fld>
            <a:endParaRPr lang="en-US" sz="1200">
              <a:solidFill>
                <a:srgbClr val="003399"/>
              </a:solidFill>
            </a:endParaRPr>
          </a:p>
        </p:txBody>
      </p:sp>
      <p:sp>
        <p:nvSpPr>
          <p:cNvPr id="55307" name="Rectangle 21"/>
          <p:cNvSpPr>
            <a:spLocks noGrp="1" noChangeArrowheads="1"/>
          </p:cNvSpPr>
          <p:nvPr>
            <p:ph type="title"/>
          </p:nvPr>
        </p:nvSpPr>
        <p:spPr/>
        <p:txBody>
          <a:bodyPr/>
          <a:lstStyle/>
          <a:p>
            <a:r>
              <a:rPr lang="en-US" smtClean="0"/>
              <a:t>2. </a:t>
            </a:r>
            <a:r>
              <a:rPr lang="en-GB" smtClean="0"/>
              <a:t>Review of Probability Theory: R. V (14)</a:t>
            </a:r>
            <a:endParaRPr lang="en-US" smtClean="0"/>
          </a:p>
        </p:txBody>
      </p:sp>
      <p:graphicFrame>
        <p:nvGraphicFramePr>
          <p:cNvPr id="55298" name="Object 5"/>
          <p:cNvGraphicFramePr>
            <a:graphicFrameLocks noChangeAspect="1"/>
          </p:cNvGraphicFramePr>
          <p:nvPr>
            <p:ph sz="half" idx="1"/>
          </p:nvPr>
        </p:nvGraphicFramePr>
        <p:xfrm>
          <a:off x="1295400" y="1371600"/>
          <a:ext cx="2895600" cy="950913"/>
        </p:xfrm>
        <a:graphic>
          <a:graphicData uri="http://schemas.openxmlformats.org/presentationml/2006/ole">
            <p:oleObj spid="_x0000_s55298" name="Equation" r:id="rId3" imgW="1777680" imgH="583920" progId="">
              <p:embed/>
            </p:oleObj>
          </a:graphicData>
        </a:graphic>
      </p:graphicFrame>
      <p:graphicFrame>
        <p:nvGraphicFramePr>
          <p:cNvPr id="55299" name="Object 16"/>
          <p:cNvGraphicFramePr>
            <a:graphicFrameLocks noChangeAspect="1"/>
          </p:cNvGraphicFramePr>
          <p:nvPr>
            <p:ph sz="quarter" idx="2"/>
          </p:nvPr>
        </p:nvGraphicFramePr>
        <p:xfrm>
          <a:off x="2590800" y="3200400"/>
          <a:ext cx="4343400" cy="1063625"/>
        </p:xfrm>
        <a:graphic>
          <a:graphicData uri="http://schemas.openxmlformats.org/presentationml/2006/ole">
            <p:oleObj spid="_x0000_s55299" name="Equation" r:id="rId4" imgW="5499000" imgH="1346040" progId="">
              <p:embed/>
            </p:oleObj>
          </a:graphicData>
        </a:graphic>
      </p:graphicFrame>
      <p:sp>
        <p:nvSpPr>
          <p:cNvPr id="55308" name="Text Box 4"/>
          <p:cNvSpPr txBox="1">
            <a:spLocks noChangeArrowheads="1"/>
          </p:cNvSpPr>
          <p:nvPr/>
        </p:nvSpPr>
        <p:spPr bwMode="auto">
          <a:xfrm>
            <a:off x="806450" y="922338"/>
            <a:ext cx="2832100" cy="396875"/>
          </a:xfrm>
          <a:prstGeom prst="rect">
            <a:avLst/>
          </a:prstGeom>
          <a:noFill/>
          <a:ln w="9525">
            <a:noFill/>
            <a:miter lim="800000"/>
            <a:headEnd/>
            <a:tailEnd/>
          </a:ln>
        </p:spPr>
        <p:txBody>
          <a:bodyPr wrap="none">
            <a:spAutoFit/>
          </a:bodyPr>
          <a:lstStyle/>
          <a:p>
            <a:r>
              <a:rPr lang="en-US"/>
              <a:t>7. </a:t>
            </a:r>
            <a:r>
              <a:rPr lang="en-US" i="1" u="sng"/>
              <a:t>Rayleigh</a:t>
            </a:r>
            <a:r>
              <a:rPr lang="en-US"/>
              <a:t>:  </a:t>
            </a:r>
            <a:r>
              <a:rPr lang="en-US" i="1"/>
              <a:t>X</a:t>
            </a:r>
            <a:r>
              <a:rPr lang="en-US"/>
              <a:t> </a:t>
            </a:r>
            <a:r>
              <a:rPr lang="en-US">
                <a:sym typeface="Symbol" pitchFamily="18" charset="2"/>
              </a:rPr>
              <a:t> </a:t>
            </a:r>
            <a:r>
              <a:rPr lang="en-US" i="1">
                <a:sym typeface="Symbol" pitchFamily="18" charset="2"/>
              </a:rPr>
              <a:t>R</a:t>
            </a:r>
            <a:r>
              <a:rPr lang="en-US">
                <a:sym typeface="Symbol" pitchFamily="18" charset="2"/>
              </a:rPr>
              <a:t>(</a:t>
            </a:r>
            <a:r>
              <a:rPr lang="en-US" i="1">
                <a:sym typeface="Symbol" pitchFamily="18" charset="2"/>
              </a:rPr>
              <a:t></a:t>
            </a:r>
            <a:r>
              <a:rPr lang="en-US" baseline="30000">
                <a:sym typeface="Symbol" pitchFamily="18" charset="2"/>
              </a:rPr>
              <a:t>2</a:t>
            </a:r>
            <a:r>
              <a:rPr lang="en-US">
                <a:sym typeface="Symbol" pitchFamily="18" charset="2"/>
              </a:rPr>
              <a:t>), if</a:t>
            </a:r>
          </a:p>
        </p:txBody>
      </p:sp>
      <p:sp>
        <p:nvSpPr>
          <p:cNvPr id="55309" name="Line 9"/>
          <p:cNvSpPr>
            <a:spLocks noChangeShapeType="1"/>
          </p:cNvSpPr>
          <p:nvPr/>
        </p:nvSpPr>
        <p:spPr bwMode="auto">
          <a:xfrm>
            <a:off x="5638800" y="2151063"/>
            <a:ext cx="2039938" cy="7937"/>
          </a:xfrm>
          <a:prstGeom prst="line">
            <a:avLst/>
          </a:prstGeom>
          <a:noFill/>
          <a:ln w="9525">
            <a:solidFill>
              <a:schemeClr val="tx1"/>
            </a:solidFill>
            <a:round/>
            <a:headEnd/>
            <a:tailEnd type="triangle" w="med" len="med"/>
          </a:ln>
        </p:spPr>
        <p:txBody>
          <a:bodyPr wrap="none" anchor="ctr"/>
          <a:lstStyle/>
          <a:p>
            <a:endParaRPr lang="en-US"/>
          </a:p>
        </p:txBody>
      </p:sp>
      <p:sp>
        <p:nvSpPr>
          <p:cNvPr id="55310" name="Line 10"/>
          <p:cNvSpPr>
            <a:spLocks noChangeShapeType="1"/>
          </p:cNvSpPr>
          <p:nvPr/>
        </p:nvSpPr>
        <p:spPr bwMode="auto">
          <a:xfrm flipV="1">
            <a:off x="5926138" y="1209675"/>
            <a:ext cx="0" cy="1082675"/>
          </a:xfrm>
          <a:prstGeom prst="line">
            <a:avLst/>
          </a:prstGeom>
          <a:noFill/>
          <a:ln w="9525">
            <a:solidFill>
              <a:schemeClr val="tx1"/>
            </a:solidFill>
            <a:round/>
            <a:headEnd/>
            <a:tailEnd type="triangle" w="med" len="med"/>
          </a:ln>
        </p:spPr>
        <p:txBody>
          <a:bodyPr wrap="none" anchor="ctr"/>
          <a:lstStyle/>
          <a:p>
            <a:endParaRPr lang="en-US"/>
          </a:p>
        </p:txBody>
      </p:sp>
      <p:graphicFrame>
        <p:nvGraphicFramePr>
          <p:cNvPr id="55300" name="Object 11"/>
          <p:cNvGraphicFramePr>
            <a:graphicFrameLocks noChangeAspect="1"/>
          </p:cNvGraphicFramePr>
          <p:nvPr/>
        </p:nvGraphicFramePr>
        <p:xfrm>
          <a:off x="5980113" y="1143000"/>
          <a:ext cx="549275" cy="254000"/>
        </p:xfrm>
        <a:graphic>
          <a:graphicData uri="http://schemas.openxmlformats.org/presentationml/2006/ole">
            <p:oleObj spid="_x0000_s55300" name="Equation" r:id="rId5" imgW="406080" imgH="215640" progId="">
              <p:embed/>
            </p:oleObj>
          </a:graphicData>
        </a:graphic>
      </p:graphicFrame>
      <p:graphicFrame>
        <p:nvGraphicFramePr>
          <p:cNvPr id="55301" name="Object 12"/>
          <p:cNvGraphicFramePr>
            <a:graphicFrameLocks noChangeAspect="1"/>
          </p:cNvGraphicFramePr>
          <p:nvPr/>
        </p:nvGraphicFramePr>
        <p:xfrm>
          <a:off x="7689850" y="2081213"/>
          <a:ext cx="234950" cy="187325"/>
        </p:xfrm>
        <a:graphic>
          <a:graphicData uri="http://schemas.openxmlformats.org/presentationml/2006/ole">
            <p:oleObj spid="_x0000_s55301" name="Equation" r:id="rId6" imgW="126720" imgH="139680" progId="">
              <p:embed/>
            </p:oleObj>
          </a:graphicData>
        </a:graphic>
      </p:graphicFrame>
      <p:sp>
        <p:nvSpPr>
          <p:cNvPr id="55311" name="Freeform 14"/>
          <p:cNvSpPr>
            <a:spLocks/>
          </p:cNvSpPr>
          <p:nvPr/>
        </p:nvSpPr>
        <p:spPr bwMode="auto">
          <a:xfrm>
            <a:off x="5927725" y="1465263"/>
            <a:ext cx="1376363" cy="693737"/>
          </a:xfrm>
          <a:custGeom>
            <a:avLst/>
            <a:gdLst>
              <a:gd name="T0" fmla="*/ 0 w 857"/>
              <a:gd name="T1" fmla="*/ 2147483647 h 431"/>
              <a:gd name="T2" fmla="*/ 2147483647 w 857"/>
              <a:gd name="T3" fmla="*/ 2147483647 h 431"/>
              <a:gd name="T4" fmla="*/ 2147483647 w 857"/>
              <a:gd name="T5" fmla="*/ 2147483647 h 431"/>
              <a:gd name="T6" fmla="*/ 2147483647 w 857"/>
              <a:gd name="T7" fmla="*/ 2147483647 h 431"/>
              <a:gd name="T8" fmla="*/ 2147483647 w 857"/>
              <a:gd name="T9" fmla="*/ 2147483647 h 431"/>
              <a:gd name="T10" fmla="*/ 2147483647 w 857"/>
              <a:gd name="T11" fmla="*/ 2147483647 h 431"/>
              <a:gd name="T12" fmla="*/ 2147483647 w 857"/>
              <a:gd name="T13" fmla="*/ 2147483647 h 431"/>
              <a:gd name="T14" fmla="*/ 2147483647 w 857"/>
              <a:gd name="T15" fmla="*/ 2147483647 h 431"/>
              <a:gd name="T16" fmla="*/ 2147483647 w 857"/>
              <a:gd name="T17" fmla="*/ 2147483647 h 431"/>
              <a:gd name="T18" fmla="*/ 2147483647 w 857"/>
              <a:gd name="T19" fmla="*/ 2147483647 h 43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857"/>
              <a:gd name="T31" fmla="*/ 0 h 431"/>
              <a:gd name="T32" fmla="*/ 857 w 857"/>
              <a:gd name="T33" fmla="*/ 431 h 43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857" h="431">
                <a:moveTo>
                  <a:pt x="0" y="431"/>
                </a:moveTo>
                <a:cubicBezTo>
                  <a:pt x="3" y="363"/>
                  <a:pt x="6" y="295"/>
                  <a:pt x="19" y="233"/>
                </a:cubicBezTo>
                <a:cubicBezTo>
                  <a:pt x="32" y="171"/>
                  <a:pt x="58" y="98"/>
                  <a:pt x="76" y="60"/>
                </a:cubicBezTo>
                <a:cubicBezTo>
                  <a:pt x="94" y="22"/>
                  <a:pt x="102" y="4"/>
                  <a:pt x="128" y="2"/>
                </a:cubicBezTo>
                <a:cubicBezTo>
                  <a:pt x="154" y="0"/>
                  <a:pt x="198" y="14"/>
                  <a:pt x="230" y="47"/>
                </a:cubicBezTo>
                <a:cubicBezTo>
                  <a:pt x="262" y="80"/>
                  <a:pt x="296" y="157"/>
                  <a:pt x="320" y="201"/>
                </a:cubicBezTo>
                <a:cubicBezTo>
                  <a:pt x="344" y="245"/>
                  <a:pt x="347" y="281"/>
                  <a:pt x="377" y="309"/>
                </a:cubicBezTo>
                <a:cubicBezTo>
                  <a:pt x="407" y="337"/>
                  <a:pt x="444" y="354"/>
                  <a:pt x="499" y="367"/>
                </a:cubicBezTo>
                <a:cubicBezTo>
                  <a:pt x="554" y="380"/>
                  <a:pt x="650" y="383"/>
                  <a:pt x="710" y="386"/>
                </a:cubicBezTo>
                <a:cubicBezTo>
                  <a:pt x="770" y="389"/>
                  <a:pt x="813" y="387"/>
                  <a:pt x="857" y="386"/>
                </a:cubicBezTo>
              </a:path>
            </a:pathLst>
          </a:custGeom>
          <a:noFill/>
          <a:ln w="28575" cap="flat" cmpd="sng">
            <a:solidFill>
              <a:schemeClr val="tx1"/>
            </a:solidFill>
            <a:prstDash val="solid"/>
            <a:round/>
            <a:headEnd/>
            <a:tailEnd/>
          </a:ln>
        </p:spPr>
        <p:txBody>
          <a:bodyPr wrap="none" anchor="ctr"/>
          <a:lstStyle/>
          <a:p>
            <a:endParaRPr lang="en-US"/>
          </a:p>
        </p:txBody>
      </p:sp>
      <p:sp>
        <p:nvSpPr>
          <p:cNvPr id="55312" name="Text Box 15"/>
          <p:cNvSpPr txBox="1">
            <a:spLocks noChangeArrowheads="1"/>
          </p:cNvSpPr>
          <p:nvPr/>
        </p:nvSpPr>
        <p:spPr bwMode="auto">
          <a:xfrm>
            <a:off x="838200" y="2667000"/>
            <a:ext cx="3287713" cy="701675"/>
          </a:xfrm>
          <a:prstGeom prst="rect">
            <a:avLst/>
          </a:prstGeom>
          <a:noFill/>
          <a:ln w="9525">
            <a:noFill/>
            <a:miter lim="800000"/>
            <a:headEnd/>
            <a:tailEnd/>
          </a:ln>
        </p:spPr>
        <p:txBody>
          <a:bodyPr wrap="none">
            <a:spAutoFit/>
          </a:bodyPr>
          <a:lstStyle/>
          <a:p>
            <a:pPr>
              <a:spcBef>
                <a:spcPct val="50000"/>
              </a:spcBef>
            </a:pPr>
            <a:r>
              <a:rPr lang="en-US"/>
              <a:t>8. </a:t>
            </a:r>
            <a:r>
              <a:rPr lang="en-US" i="1" u="sng"/>
              <a:t>Nakagami – m distribution</a:t>
            </a:r>
            <a:r>
              <a:rPr lang="en-US"/>
              <a:t>:</a:t>
            </a:r>
          </a:p>
          <a:p>
            <a:endParaRPr lang="en-US"/>
          </a:p>
        </p:txBody>
      </p:sp>
      <p:sp>
        <p:nvSpPr>
          <p:cNvPr id="55313" name="Text Box 19"/>
          <p:cNvSpPr txBox="1">
            <a:spLocks noChangeArrowheads="1"/>
          </p:cNvSpPr>
          <p:nvPr/>
        </p:nvSpPr>
        <p:spPr bwMode="auto">
          <a:xfrm>
            <a:off x="838200" y="4579938"/>
            <a:ext cx="2916238" cy="396875"/>
          </a:xfrm>
          <a:prstGeom prst="rect">
            <a:avLst/>
          </a:prstGeom>
          <a:noFill/>
          <a:ln w="9525">
            <a:noFill/>
            <a:miter lim="800000"/>
            <a:headEnd/>
            <a:tailEnd/>
          </a:ln>
        </p:spPr>
        <p:txBody>
          <a:bodyPr wrap="none">
            <a:spAutoFit/>
          </a:bodyPr>
          <a:lstStyle/>
          <a:p>
            <a:r>
              <a:rPr lang="en-US"/>
              <a:t>9. </a:t>
            </a:r>
            <a:r>
              <a:rPr lang="en-US" i="1" u="sng"/>
              <a:t>Cauchy</a:t>
            </a:r>
            <a:r>
              <a:rPr lang="en-US"/>
              <a:t>: </a:t>
            </a:r>
            <a:r>
              <a:rPr lang="en-US" i="1"/>
              <a:t>X</a:t>
            </a:r>
            <a:r>
              <a:rPr lang="en-US"/>
              <a:t> </a:t>
            </a:r>
            <a:r>
              <a:rPr lang="en-US">
                <a:sym typeface="Symbol" pitchFamily="18" charset="2"/>
              </a:rPr>
              <a:t> </a:t>
            </a:r>
            <a:r>
              <a:rPr lang="en-US" i="1">
                <a:sym typeface="Symbol" pitchFamily="18" charset="2"/>
              </a:rPr>
              <a:t>C</a:t>
            </a:r>
            <a:r>
              <a:rPr lang="en-US">
                <a:sym typeface="Symbol" pitchFamily="18" charset="2"/>
              </a:rPr>
              <a:t>(</a:t>
            </a:r>
            <a:r>
              <a:rPr lang="en-US" i="1">
                <a:sym typeface="Symbol" pitchFamily="18" charset="2"/>
              </a:rPr>
              <a:t>, </a:t>
            </a:r>
            <a:r>
              <a:rPr lang="en-US">
                <a:sym typeface="Symbol" pitchFamily="18" charset="2"/>
              </a:rPr>
              <a:t>),  if</a:t>
            </a:r>
          </a:p>
        </p:txBody>
      </p:sp>
      <p:graphicFrame>
        <p:nvGraphicFramePr>
          <p:cNvPr id="55302" name="Object 20"/>
          <p:cNvGraphicFramePr>
            <a:graphicFrameLocks noChangeAspect="1"/>
          </p:cNvGraphicFramePr>
          <p:nvPr>
            <p:ph sz="quarter" idx="3"/>
          </p:nvPr>
        </p:nvGraphicFramePr>
        <p:xfrm>
          <a:off x="1371600" y="5105400"/>
          <a:ext cx="3581400" cy="628650"/>
        </p:xfrm>
        <a:graphic>
          <a:graphicData uri="http://schemas.openxmlformats.org/presentationml/2006/ole">
            <p:oleObj spid="_x0000_s55302" name="Equation" r:id="rId7" imgW="2387520" imgH="419040" progId="">
              <p:embed/>
            </p:oleObj>
          </a:graphicData>
        </a:graphic>
      </p:graphicFrame>
      <p:sp>
        <p:nvSpPr>
          <p:cNvPr id="55314" name="Line 24"/>
          <p:cNvSpPr>
            <a:spLocks noChangeShapeType="1"/>
          </p:cNvSpPr>
          <p:nvPr/>
        </p:nvSpPr>
        <p:spPr bwMode="auto">
          <a:xfrm flipV="1">
            <a:off x="5638800" y="5840413"/>
            <a:ext cx="1727200" cy="1587"/>
          </a:xfrm>
          <a:prstGeom prst="line">
            <a:avLst/>
          </a:prstGeom>
          <a:noFill/>
          <a:ln w="9525">
            <a:solidFill>
              <a:schemeClr val="tx1"/>
            </a:solidFill>
            <a:round/>
            <a:headEnd/>
            <a:tailEnd type="triangle" w="med" len="med"/>
          </a:ln>
        </p:spPr>
        <p:txBody>
          <a:bodyPr wrap="none" anchor="ctr"/>
          <a:lstStyle/>
          <a:p>
            <a:endParaRPr lang="en-US"/>
          </a:p>
        </p:txBody>
      </p:sp>
      <p:sp>
        <p:nvSpPr>
          <p:cNvPr id="55315" name="Line 25"/>
          <p:cNvSpPr>
            <a:spLocks noChangeShapeType="1"/>
          </p:cNvSpPr>
          <p:nvPr/>
        </p:nvSpPr>
        <p:spPr bwMode="auto">
          <a:xfrm flipH="1" flipV="1">
            <a:off x="5978525" y="4808538"/>
            <a:ext cx="0" cy="1223962"/>
          </a:xfrm>
          <a:prstGeom prst="line">
            <a:avLst/>
          </a:prstGeom>
          <a:noFill/>
          <a:ln w="9525">
            <a:solidFill>
              <a:schemeClr val="tx1"/>
            </a:solidFill>
            <a:round/>
            <a:headEnd/>
            <a:tailEnd type="triangle" w="med" len="med"/>
          </a:ln>
        </p:spPr>
        <p:txBody>
          <a:bodyPr wrap="none" anchor="ctr"/>
          <a:lstStyle/>
          <a:p>
            <a:endParaRPr lang="en-US"/>
          </a:p>
        </p:txBody>
      </p:sp>
      <p:graphicFrame>
        <p:nvGraphicFramePr>
          <p:cNvPr id="55303" name="Object 26"/>
          <p:cNvGraphicFramePr>
            <a:graphicFrameLocks noChangeAspect="1"/>
          </p:cNvGraphicFramePr>
          <p:nvPr/>
        </p:nvGraphicFramePr>
        <p:xfrm>
          <a:off x="6022975" y="4757738"/>
          <a:ext cx="571500" cy="295275"/>
        </p:xfrm>
        <a:graphic>
          <a:graphicData uri="http://schemas.openxmlformats.org/presentationml/2006/ole">
            <p:oleObj spid="_x0000_s55303" name="Equation" r:id="rId8" imgW="406080" imgH="215640" progId="">
              <p:embed/>
            </p:oleObj>
          </a:graphicData>
        </a:graphic>
      </p:graphicFrame>
      <p:graphicFrame>
        <p:nvGraphicFramePr>
          <p:cNvPr id="55304" name="Object 27"/>
          <p:cNvGraphicFramePr>
            <a:graphicFrameLocks noChangeAspect="1"/>
          </p:cNvGraphicFramePr>
          <p:nvPr/>
        </p:nvGraphicFramePr>
        <p:xfrm>
          <a:off x="7375525" y="5748338"/>
          <a:ext cx="244475" cy="217487"/>
        </p:xfrm>
        <a:graphic>
          <a:graphicData uri="http://schemas.openxmlformats.org/presentationml/2006/ole">
            <p:oleObj spid="_x0000_s55304" name="Equation" r:id="rId9" imgW="126720" imgH="139680" progId="">
              <p:embed/>
            </p:oleObj>
          </a:graphicData>
        </a:graphic>
      </p:graphicFrame>
      <p:sp>
        <p:nvSpPr>
          <p:cNvPr id="55316" name="Line 29"/>
          <p:cNvSpPr>
            <a:spLocks noChangeShapeType="1"/>
          </p:cNvSpPr>
          <p:nvPr/>
        </p:nvSpPr>
        <p:spPr bwMode="auto">
          <a:xfrm>
            <a:off x="6453188" y="5214938"/>
            <a:ext cx="0" cy="646112"/>
          </a:xfrm>
          <a:prstGeom prst="line">
            <a:avLst/>
          </a:prstGeom>
          <a:noFill/>
          <a:ln w="9525">
            <a:solidFill>
              <a:schemeClr val="tx1"/>
            </a:solidFill>
            <a:prstDash val="dash"/>
            <a:round/>
            <a:headEnd/>
            <a:tailEnd/>
          </a:ln>
        </p:spPr>
        <p:txBody>
          <a:bodyPr wrap="none" anchor="ctr"/>
          <a:lstStyle/>
          <a:p>
            <a:endParaRPr lang="en-US"/>
          </a:p>
        </p:txBody>
      </p:sp>
      <p:graphicFrame>
        <p:nvGraphicFramePr>
          <p:cNvPr id="55305" name="Object 30"/>
          <p:cNvGraphicFramePr>
            <a:graphicFrameLocks noChangeAspect="1"/>
          </p:cNvGraphicFramePr>
          <p:nvPr/>
        </p:nvGraphicFramePr>
        <p:xfrm>
          <a:off x="6327775" y="5873750"/>
          <a:ext cx="292100" cy="254000"/>
        </p:xfrm>
        <a:graphic>
          <a:graphicData uri="http://schemas.openxmlformats.org/presentationml/2006/ole">
            <p:oleObj spid="_x0000_s55305" name="Equation" r:id="rId10" imgW="152280" imgH="164880" progId="">
              <p:embed/>
            </p:oleObj>
          </a:graphicData>
        </a:graphic>
      </p:graphicFrame>
      <p:grpSp>
        <p:nvGrpSpPr>
          <p:cNvPr id="55317" name="Group 31"/>
          <p:cNvGrpSpPr>
            <a:grpSpLocks/>
          </p:cNvGrpSpPr>
          <p:nvPr/>
        </p:nvGrpSpPr>
        <p:grpSpPr bwMode="auto">
          <a:xfrm>
            <a:off x="5638800" y="5168900"/>
            <a:ext cx="1627188" cy="585788"/>
            <a:chOff x="2701" y="3827"/>
            <a:chExt cx="1478" cy="314"/>
          </a:xfrm>
        </p:grpSpPr>
        <p:sp>
          <p:nvSpPr>
            <p:cNvPr id="55318" name="Freeform 32"/>
            <p:cNvSpPr>
              <a:spLocks/>
            </p:cNvSpPr>
            <p:nvPr/>
          </p:nvSpPr>
          <p:spPr bwMode="auto">
            <a:xfrm>
              <a:off x="2701" y="3834"/>
              <a:ext cx="742" cy="307"/>
            </a:xfrm>
            <a:custGeom>
              <a:avLst/>
              <a:gdLst>
                <a:gd name="T0" fmla="*/ 0 w 742"/>
                <a:gd name="T1" fmla="*/ 307 h 307"/>
                <a:gd name="T2" fmla="*/ 237 w 742"/>
                <a:gd name="T3" fmla="*/ 288 h 307"/>
                <a:gd name="T4" fmla="*/ 441 w 742"/>
                <a:gd name="T5" fmla="*/ 198 h 307"/>
                <a:gd name="T6" fmla="*/ 569 w 742"/>
                <a:gd name="T7" fmla="*/ 96 h 307"/>
                <a:gd name="T8" fmla="*/ 659 w 742"/>
                <a:gd name="T9" fmla="*/ 25 h 307"/>
                <a:gd name="T10" fmla="*/ 742 w 742"/>
                <a:gd name="T11" fmla="*/ 0 h 307"/>
                <a:gd name="T12" fmla="*/ 0 60000 65536"/>
                <a:gd name="T13" fmla="*/ 0 60000 65536"/>
                <a:gd name="T14" fmla="*/ 0 60000 65536"/>
                <a:gd name="T15" fmla="*/ 0 60000 65536"/>
                <a:gd name="T16" fmla="*/ 0 60000 65536"/>
                <a:gd name="T17" fmla="*/ 0 60000 65536"/>
                <a:gd name="T18" fmla="*/ 0 w 742"/>
                <a:gd name="T19" fmla="*/ 0 h 307"/>
                <a:gd name="T20" fmla="*/ 742 w 742"/>
                <a:gd name="T21" fmla="*/ 307 h 307"/>
              </a:gdLst>
              <a:ahLst/>
              <a:cxnLst>
                <a:cxn ang="T12">
                  <a:pos x="T0" y="T1"/>
                </a:cxn>
                <a:cxn ang="T13">
                  <a:pos x="T2" y="T3"/>
                </a:cxn>
                <a:cxn ang="T14">
                  <a:pos x="T4" y="T5"/>
                </a:cxn>
                <a:cxn ang="T15">
                  <a:pos x="T6" y="T7"/>
                </a:cxn>
                <a:cxn ang="T16">
                  <a:pos x="T8" y="T9"/>
                </a:cxn>
                <a:cxn ang="T17">
                  <a:pos x="T10" y="T11"/>
                </a:cxn>
              </a:cxnLst>
              <a:rect l="T18" t="T19" r="T20" b="T21"/>
              <a:pathLst>
                <a:path w="742" h="307">
                  <a:moveTo>
                    <a:pt x="0" y="307"/>
                  </a:moveTo>
                  <a:cubicBezTo>
                    <a:pt x="82" y="306"/>
                    <a:pt x="164" y="306"/>
                    <a:pt x="237" y="288"/>
                  </a:cubicBezTo>
                  <a:cubicBezTo>
                    <a:pt x="310" y="270"/>
                    <a:pt x="386" y="230"/>
                    <a:pt x="441" y="198"/>
                  </a:cubicBezTo>
                  <a:cubicBezTo>
                    <a:pt x="496" y="166"/>
                    <a:pt x="533" y="125"/>
                    <a:pt x="569" y="96"/>
                  </a:cubicBezTo>
                  <a:cubicBezTo>
                    <a:pt x="605" y="67"/>
                    <a:pt x="630" y="41"/>
                    <a:pt x="659" y="25"/>
                  </a:cubicBezTo>
                  <a:cubicBezTo>
                    <a:pt x="688" y="9"/>
                    <a:pt x="715" y="4"/>
                    <a:pt x="742" y="0"/>
                  </a:cubicBezTo>
                </a:path>
              </a:pathLst>
            </a:custGeom>
            <a:noFill/>
            <a:ln w="28575" cap="flat" cmpd="sng">
              <a:solidFill>
                <a:schemeClr val="tx1"/>
              </a:solidFill>
              <a:prstDash val="solid"/>
              <a:round/>
              <a:headEnd/>
              <a:tailEnd/>
            </a:ln>
          </p:spPr>
          <p:txBody>
            <a:bodyPr wrap="none" anchor="ctr"/>
            <a:lstStyle/>
            <a:p>
              <a:endParaRPr lang="en-US"/>
            </a:p>
          </p:txBody>
        </p:sp>
        <p:sp>
          <p:nvSpPr>
            <p:cNvPr id="55319" name="Freeform 33"/>
            <p:cNvSpPr>
              <a:spLocks/>
            </p:cNvSpPr>
            <p:nvPr/>
          </p:nvSpPr>
          <p:spPr bwMode="auto">
            <a:xfrm flipH="1">
              <a:off x="3437" y="3827"/>
              <a:ext cx="742" cy="307"/>
            </a:xfrm>
            <a:custGeom>
              <a:avLst/>
              <a:gdLst>
                <a:gd name="T0" fmla="*/ 0 w 742"/>
                <a:gd name="T1" fmla="*/ 307 h 307"/>
                <a:gd name="T2" fmla="*/ 237 w 742"/>
                <a:gd name="T3" fmla="*/ 288 h 307"/>
                <a:gd name="T4" fmla="*/ 441 w 742"/>
                <a:gd name="T5" fmla="*/ 198 h 307"/>
                <a:gd name="T6" fmla="*/ 569 w 742"/>
                <a:gd name="T7" fmla="*/ 96 h 307"/>
                <a:gd name="T8" fmla="*/ 659 w 742"/>
                <a:gd name="T9" fmla="*/ 25 h 307"/>
                <a:gd name="T10" fmla="*/ 742 w 742"/>
                <a:gd name="T11" fmla="*/ 0 h 307"/>
                <a:gd name="T12" fmla="*/ 0 60000 65536"/>
                <a:gd name="T13" fmla="*/ 0 60000 65536"/>
                <a:gd name="T14" fmla="*/ 0 60000 65536"/>
                <a:gd name="T15" fmla="*/ 0 60000 65536"/>
                <a:gd name="T16" fmla="*/ 0 60000 65536"/>
                <a:gd name="T17" fmla="*/ 0 60000 65536"/>
                <a:gd name="T18" fmla="*/ 0 w 742"/>
                <a:gd name="T19" fmla="*/ 0 h 307"/>
                <a:gd name="T20" fmla="*/ 742 w 742"/>
                <a:gd name="T21" fmla="*/ 307 h 307"/>
              </a:gdLst>
              <a:ahLst/>
              <a:cxnLst>
                <a:cxn ang="T12">
                  <a:pos x="T0" y="T1"/>
                </a:cxn>
                <a:cxn ang="T13">
                  <a:pos x="T2" y="T3"/>
                </a:cxn>
                <a:cxn ang="T14">
                  <a:pos x="T4" y="T5"/>
                </a:cxn>
                <a:cxn ang="T15">
                  <a:pos x="T6" y="T7"/>
                </a:cxn>
                <a:cxn ang="T16">
                  <a:pos x="T8" y="T9"/>
                </a:cxn>
                <a:cxn ang="T17">
                  <a:pos x="T10" y="T11"/>
                </a:cxn>
              </a:cxnLst>
              <a:rect l="T18" t="T19" r="T20" b="T21"/>
              <a:pathLst>
                <a:path w="742" h="307">
                  <a:moveTo>
                    <a:pt x="0" y="307"/>
                  </a:moveTo>
                  <a:cubicBezTo>
                    <a:pt x="82" y="306"/>
                    <a:pt x="164" y="306"/>
                    <a:pt x="237" y="288"/>
                  </a:cubicBezTo>
                  <a:cubicBezTo>
                    <a:pt x="310" y="270"/>
                    <a:pt x="386" y="230"/>
                    <a:pt x="441" y="198"/>
                  </a:cubicBezTo>
                  <a:cubicBezTo>
                    <a:pt x="496" y="166"/>
                    <a:pt x="533" y="125"/>
                    <a:pt x="569" y="96"/>
                  </a:cubicBezTo>
                  <a:cubicBezTo>
                    <a:pt x="605" y="67"/>
                    <a:pt x="630" y="41"/>
                    <a:pt x="659" y="25"/>
                  </a:cubicBezTo>
                  <a:cubicBezTo>
                    <a:pt x="688" y="9"/>
                    <a:pt x="715" y="4"/>
                    <a:pt x="742" y="0"/>
                  </a:cubicBezTo>
                </a:path>
              </a:pathLst>
            </a:custGeom>
            <a:noFill/>
            <a:ln w="28575" cap="flat" cmpd="sng">
              <a:solidFill>
                <a:schemeClr val="tx1"/>
              </a:solidFill>
              <a:prstDash val="solid"/>
              <a:round/>
              <a:headEnd/>
              <a:tailEnd/>
            </a:ln>
          </p:spPr>
          <p:txBody>
            <a:bodyPr wrap="none" anchor="ctr"/>
            <a:lstStyle/>
            <a:p>
              <a:endParaRPr lang="en-US"/>
            </a:p>
          </p:txBody>
        </p:sp>
      </p:grpSp>
    </p:spTree>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Date Placeholder 4"/>
          <p:cNvSpPr>
            <a:spLocks noGrp="1"/>
          </p:cNvSpPr>
          <p:nvPr>
            <p:ph type="dt" sz="quarter" idx="10"/>
          </p:nvPr>
        </p:nvSpPr>
        <p:spPr/>
        <p:txBody>
          <a:bodyPr/>
          <a:lstStyle/>
          <a:p>
            <a:pPr>
              <a:defRPr/>
            </a:pPr>
            <a:r>
              <a:rPr lang="en-US"/>
              <a:t>		 </a:t>
            </a:r>
            <a:r>
              <a:rPr lang="en-US" sz="1200"/>
              <a:t> </a:t>
            </a:r>
            <a:fld id="{BC9AD1B2-0104-47D7-AD14-A63086BD6099}" type="slidenum">
              <a:rPr lang="en-US" sz="1200">
                <a:solidFill>
                  <a:srgbClr val="003399"/>
                </a:solidFill>
              </a:rPr>
              <a:pPr>
                <a:defRPr/>
              </a:pPr>
              <a:t>116</a:t>
            </a:fld>
            <a:endParaRPr lang="en-US" sz="1200">
              <a:solidFill>
                <a:srgbClr val="003399"/>
              </a:solidFill>
            </a:endParaRPr>
          </a:p>
        </p:txBody>
      </p:sp>
      <p:sp>
        <p:nvSpPr>
          <p:cNvPr id="56330" name="Rectangle 19"/>
          <p:cNvSpPr>
            <a:spLocks noGrp="1" noChangeArrowheads="1"/>
          </p:cNvSpPr>
          <p:nvPr>
            <p:ph type="title"/>
          </p:nvPr>
        </p:nvSpPr>
        <p:spPr/>
        <p:txBody>
          <a:bodyPr/>
          <a:lstStyle/>
          <a:p>
            <a:r>
              <a:rPr lang="en-US" smtClean="0"/>
              <a:t>2. </a:t>
            </a:r>
            <a:r>
              <a:rPr lang="en-GB" smtClean="0"/>
              <a:t>Review of Probability Theory: R. V (15)</a:t>
            </a:r>
            <a:endParaRPr lang="en-US" smtClean="0"/>
          </a:p>
        </p:txBody>
      </p:sp>
      <p:graphicFrame>
        <p:nvGraphicFramePr>
          <p:cNvPr id="56322" name="Object 5"/>
          <p:cNvGraphicFramePr>
            <a:graphicFrameLocks noChangeAspect="1"/>
          </p:cNvGraphicFramePr>
          <p:nvPr>
            <p:ph sz="half" idx="1"/>
          </p:nvPr>
        </p:nvGraphicFramePr>
        <p:xfrm>
          <a:off x="1066800" y="1371600"/>
          <a:ext cx="3429000" cy="652463"/>
        </p:xfrm>
        <a:graphic>
          <a:graphicData uri="http://schemas.openxmlformats.org/presentationml/2006/ole">
            <p:oleObj spid="_x0000_s56322" name="Equation" r:id="rId3" imgW="2070000" imgH="393480" progId="">
              <p:embed/>
            </p:oleObj>
          </a:graphicData>
        </a:graphic>
      </p:graphicFrame>
      <p:sp>
        <p:nvSpPr>
          <p:cNvPr id="56331" name="Text Box 4"/>
          <p:cNvSpPr txBox="1">
            <a:spLocks noChangeArrowheads="1"/>
          </p:cNvSpPr>
          <p:nvPr/>
        </p:nvSpPr>
        <p:spPr bwMode="auto">
          <a:xfrm>
            <a:off x="711200" y="898525"/>
            <a:ext cx="1471613" cy="396875"/>
          </a:xfrm>
          <a:prstGeom prst="rect">
            <a:avLst/>
          </a:prstGeom>
          <a:noFill/>
          <a:ln w="9525">
            <a:noFill/>
            <a:miter lim="800000"/>
            <a:headEnd/>
            <a:tailEnd/>
          </a:ln>
        </p:spPr>
        <p:txBody>
          <a:bodyPr wrap="none">
            <a:spAutoFit/>
          </a:bodyPr>
          <a:lstStyle/>
          <a:p>
            <a:r>
              <a:rPr lang="en-US"/>
              <a:t>10. </a:t>
            </a:r>
            <a:r>
              <a:rPr lang="en-US" i="1" u="sng"/>
              <a:t>Laplace</a:t>
            </a:r>
            <a:r>
              <a:rPr lang="en-US"/>
              <a:t>:</a:t>
            </a:r>
          </a:p>
        </p:txBody>
      </p:sp>
      <p:sp>
        <p:nvSpPr>
          <p:cNvPr id="56332" name="Line 9"/>
          <p:cNvSpPr>
            <a:spLocks noChangeShapeType="1"/>
          </p:cNvSpPr>
          <p:nvPr/>
        </p:nvSpPr>
        <p:spPr bwMode="auto">
          <a:xfrm flipV="1">
            <a:off x="5334000" y="2187575"/>
            <a:ext cx="2278063" cy="3175"/>
          </a:xfrm>
          <a:prstGeom prst="line">
            <a:avLst/>
          </a:prstGeom>
          <a:noFill/>
          <a:ln w="9525">
            <a:solidFill>
              <a:schemeClr val="tx1"/>
            </a:solidFill>
            <a:round/>
            <a:headEnd/>
            <a:tailEnd type="triangle" w="med" len="med"/>
          </a:ln>
        </p:spPr>
        <p:txBody>
          <a:bodyPr wrap="none" anchor="ctr"/>
          <a:lstStyle/>
          <a:p>
            <a:endParaRPr lang="en-US"/>
          </a:p>
        </p:txBody>
      </p:sp>
      <p:graphicFrame>
        <p:nvGraphicFramePr>
          <p:cNvPr id="56323" name="Object 10"/>
          <p:cNvGraphicFramePr>
            <a:graphicFrameLocks noChangeAspect="1"/>
          </p:cNvGraphicFramePr>
          <p:nvPr/>
        </p:nvGraphicFramePr>
        <p:xfrm>
          <a:off x="7635875" y="2095500"/>
          <a:ext cx="322263" cy="212725"/>
        </p:xfrm>
        <a:graphic>
          <a:graphicData uri="http://schemas.openxmlformats.org/presentationml/2006/ole">
            <p:oleObj spid="_x0000_s56323" name="Equation" r:id="rId4" imgW="126720" imgH="139680" progId="">
              <p:embed/>
            </p:oleObj>
          </a:graphicData>
        </a:graphic>
      </p:graphicFrame>
      <p:sp>
        <p:nvSpPr>
          <p:cNvPr id="56333" name="Line 11"/>
          <p:cNvSpPr>
            <a:spLocks noChangeShapeType="1"/>
          </p:cNvSpPr>
          <p:nvPr/>
        </p:nvSpPr>
        <p:spPr bwMode="auto">
          <a:xfrm flipH="1" flipV="1">
            <a:off x="6446838" y="992188"/>
            <a:ext cx="0" cy="1204912"/>
          </a:xfrm>
          <a:prstGeom prst="line">
            <a:avLst/>
          </a:prstGeom>
          <a:noFill/>
          <a:ln w="9525">
            <a:solidFill>
              <a:schemeClr val="tx1"/>
            </a:solidFill>
            <a:round/>
            <a:headEnd/>
            <a:tailEnd type="triangle" w="med" len="med"/>
          </a:ln>
        </p:spPr>
        <p:txBody>
          <a:bodyPr wrap="none" anchor="ctr"/>
          <a:lstStyle/>
          <a:p>
            <a:endParaRPr lang="en-US"/>
          </a:p>
        </p:txBody>
      </p:sp>
      <p:graphicFrame>
        <p:nvGraphicFramePr>
          <p:cNvPr id="56324" name="Object 12"/>
          <p:cNvGraphicFramePr>
            <a:graphicFrameLocks noChangeAspect="1"/>
          </p:cNvGraphicFramePr>
          <p:nvPr/>
        </p:nvGraphicFramePr>
        <p:xfrm>
          <a:off x="6457950" y="990600"/>
          <a:ext cx="754063" cy="290513"/>
        </p:xfrm>
        <a:graphic>
          <a:graphicData uri="http://schemas.openxmlformats.org/presentationml/2006/ole">
            <p:oleObj spid="_x0000_s56324" name="Equation" r:id="rId5" imgW="406080" imgH="215640" progId="">
              <p:embed/>
            </p:oleObj>
          </a:graphicData>
        </a:graphic>
      </p:graphicFrame>
      <p:grpSp>
        <p:nvGrpSpPr>
          <p:cNvPr id="56334" name="Group 14"/>
          <p:cNvGrpSpPr>
            <a:grpSpLocks/>
          </p:cNvGrpSpPr>
          <p:nvPr/>
        </p:nvGrpSpPr>
        <p:grpSpPr bwMode="auto">
          <a:xfrm>
            <a:off x="5380038" y="1403350"/>
            <a:ext cx="2122487" cy="752475"/>
            <a:chOff x="2106" y="3763"/>
            <a:chExt cx="1337" cy="474"/>
          </a:xfrm>
        </p:grpSpPr>
        <p:sp>
          <p:nvSpPr>
            <p:cNvPr id="56342" name="Freeform 15"/>
            <p:cNvSpPr>
              <a:spLocks/>
            </p:cNvSpPr>
            <p:nvPr/>
          </p:nvSpPr>
          <p:spPr bwMode="auto">
            <a:xfrm>
              <a:off x="2106" y="3764"/>
              <a:ext cx="672" cy="473"/>
            </a:xfrm>
            <a:custGeom>
              <a:avLst/>
              <a:gdLst>
                <a:gd name="T0" fmla="*/ 0 w 672"/>
                <a:gd name="T1" fmla="*/ 467 h 473"/>
                <a:gd name="T2" fmla="*/ 160 w 672"/>
                <a:gd name="T3" fmla="*/ 467 h 473"/>
                <a:gd name="T4" fmla="*/ 282 w 672"/>
                <a:gd name="T5" fmla="*/ 460 h 473"/>
                <a:gd name="T6" fmla="*/ 455 w 672"/>
                <a:gd name="T7" fmla="*/ 390 h 473"/>
                <a:gd name="T8" fmla="*/ 596 w 672"/>
                <a:gd name="T9" fmla="*/ 217 h 473"/>
                <a:gd name="T10" fmla="*/ 672 w 672"/>
                <a:gd name="T11" fmla="*/ 0 h 473"/>
                <a:gd name="T12" fmla="*/ 0 60000 65536"/>
                <a:gd name="T13" fmla="*/ 0 60000 65536"/>
                <a:gd name="T14" fmla="*/ 0 60000 65536"/>
                <a:gd name="T15" fmla="*/ 0 60000 65536"/>
                <a:gd name="T16" fmla="*/ 0 60000 65536"/>
                <a:gd name="T17" fmla="*/ 0 60000 65536"/>
                <a:gd name="T18" fmla="*/ 0 w 672"/>
                <a:gd name="T19" fmla="*/ 0 h 473"/>
                <a:gd name="T20" fmla="*/ 672 w 672"/>
                <a:gd name="T21" fmla="*/ 473 h 473"/>
              </a:gdLst>
              <a:ahLst/>
              <a:cxnLst>
                <a:cxn ang="T12">
                  <a:pos x="T0" y="T1"/>
                </a:cxn>
                <a:cxn ang="T13">
                  <a:pos x="T2" y="T3"/>
                </a:cxn>
                <a:cxn ang="T14">
                  <a:pos x="T4" y="T5"/>
                </a:cxn>
                <a:cxn ang="T15">
                  <a:pos x="T6" y="T7"/>
                </a:cxn>
                <a:cxn ang="T16">
                  <a:pos x="T8" y="T9"/>
                </a:cxn>
                <a:cxn ang="T17">
                  <a:pos x="T10" y="T11"/>
                </a:cxn>
              </a:cxnLst>
              <a:rect l="T18" t="T19" r="T20" b="T21"/>
              <a:pathLst>
                <a:path w="672" h="473">
                  <a:moveTo>
                    <a:pt x="0" y="467"/>
                  </a:moveTo>
                  <a:cubicBezTo>
                    <a:pt x="56" y="467"/>
                    <a:pt x="113" y="468"/>
                    <a:pt x="160" y="467"/>
                  </a:cubicBezTo>
                  <a:cubicBezTo>
                    <a:pt x="207" y="466"/>
                    <a:pt x="233" y="473"/>
                    <a:pt x="282" y="460"/>
                  </a:cubicBezTo>
                  <a:cubicBezTo>
                    <a:pt x="331" y="447"/>
                    <a:pt x="403" y="431"/>
                    <a:pt x="455" y="390"/>
                  </a:cubicBezTo>
                  <a:cubicBezTo>
                    <a:pt x="507" y="349"/>
                    <a:pt x="560" y="282"/>
                    <a:pt x="596" y="217"/>
                  </a:cubicBezTo>
                  <a:cubicBezTo>
                    <a:pt x="632" y="152"/>
                    <a:pt x="652" y="76"/>
                    <a:pt x="672" y="0"/>
                  </a:cubicBezTo>
                </a:path>
              </a:pathLst>
            </a:custGeom>
            <a:noFill/>
            <a:ln w="28575" cap="flat" cmpd="sng">
              <a:solidFill>
                <a:schemeClr val="tx1"/>
              </a:solidFill>
              <a:prstDash val="solid"/>
              <a:round/>
              <a:headEnd/>
              <a:tailEnd/>
            </a:ln>
          </p:spPr>
          <p:txBody>
            <a:bodyPr wrap="none" anchor="ctr"/>
            <a:lstStyle/>
            <a:p>
              <a:endParaRPr lang="en-US"/>
            </a:p>
          </p:txBody>
        </p:sp>
        <p:sp>
          <p:nvSpPr>
            <p:cNvPr id="56343" name="Freeform 16"/>
            <p:cNvSpPr>
              <a:spLocks/>
            </p:cNvSpPr>
            <p:nvPr/>
          </p:nvSpPr>
          <p:spPr bwMode="auto">
            <a:xfrm flipH="1">
              <a:off x="2771" y="3763"/>
              <a:ext cx="672" cy="473"/>
            </a:xfrm>
            <a:custGeom>
              <a:avLst/>
              <a:gdLst>
                <a:gd name="T0" fmla="*/ 0 w 672"/>
                <a:gd name="T1" fmla="*/ 467 h 473"/>
                <a:gd name="T2" fmla="*/ 160 w 672"/>
                <a:gd name="T3" fmla="*/ 467 h 473"/>
                <a:gd name="T4" fmla="*/ 282 w 672"/>
                <a:gd name="T5" fmla="*/ 460 h 473"/>
                <a:gd name="T6" fmla="*/ 455 w 672"/>
                <a:gd name="T7" fmla="*/ 390 h 473"/>
                <a:gd name="T8" fmla="*/ 596 w 672"/>
                <a:gd name="T9" fmla="*/ 217 h 473"/>
                <a:gd name="T10" fmla="*/ 672 w 672"/>
                <a:gd name="T11" fmla="*/ 0 h 473"/>
                <a:gd name="T12" fmla="*/ 0 60000 65536"/>
                <a:gd name="T13" fmla="*/ 0 60000 65536"/>
                <a:gd name="T14" fmla="*/ 0 60000 65536"/>
                <a:gd name="T15" fmla="*/ 0 60000 65536"/>
                <a:gd name="T16" fmla="*/ 0 60000 65536"/>
                <a:gd name="T17" fmla="*/ 0 60000 65536"/>
                <a:gd name="T18" fmla="*/ 0 w 672"/>
                <a:gd name="T19" fmla="*/ 0 h 473"/>
                <a:gd name="T20" fmla="*/ 672 w 672"/>
                <a:gd name="T21" fmla="*/ 473 h 473"/>
              </a:gdLst>
              <a:ahLst/>
              <a:cxnLst>
                <a:cxn ang="T12">
                  <a:pos x="T0" y="T1"/>
                </a:cxn>
                <a:cxn ang="T13">
                  <a:pos x="T2" y="T3"/>
                </a:cxn>
                <a:cxn ang="T14">
                  <a:pos x="T4" y="T5"/>
                </a:cxn>
                <a:cxn ang="T15">
                  <a:pos x="T6" y="T7"/>
                </a:cxn>
                <a:cxn ang="T16">
                  <a:pos x="T8" y="T9"/>
                </a:cxn>
                <a:cxn ang="T17">
                  <a:pos x="T10" y="T11"/>
                </a:cxn>
              </a:cxnLst>
              <a:rect l="T18" t="T19" r="T20" b="T21"/>
              <a:pathLst>
                <a:path w="672" h="473">
                  <a:moveTo>
                    <a:pt x="0" y="467"/>
                  </a:moveTo>
                  <a:cubicBezTo>
                    <a:pt x="56" y="467"/>
                    <a:pt x="113" y="468"/>
                    <a:pt x="160" y="467"/>
                  </a:cubicBezTo>
                  <a:cubicBezTo>
                    <a:pt x="207" y="466"/>
                    <a:pt x="233" y="473"/>
                    <a:pt x="282" y="460"/>
                  </a:cubicBezTo>
                  <a:cubicBezTo>
                    <a:pt x="331" y="447"/>
                    <a:pt x="403" y="431"/>
                    <a:pt x="455" y="390"/>
                  </a:cubicBezTo>
                  <a:cubicBezTo>
                    <a:pt x="507" y="349"/>
                    <a:pt x="560" y="282"/>
                    <a:pt x="596" y="217"/>
                  </a:cubicBezTo>
                  <a:cubicBezTo>
                    <a:pt x="632" y="152"/>
                    <a:pt x="652" y="76"/>
                    <a:pt x="672" y="0"/>
                  </a:cubicBezTo>
                </a:path>
              </a:pathLst>
            </a:custGeom>
            <a:noFill/>
            <a:ln w="28575" cap="flat" cmpd="sng">
              <a:solidFill>
                <a:schemeClr val="tx1"/>
              </a:solidFill>
              <a:prstDash val="solid"/>
              <a:round/>
              <a:headEnd/>
              <a:tailEnd/>
            </a:ln>
          </p:spPr>
          <p:txBody>
            <a:bodyPr wrap="none" anchor="ctr"/>
            <a:lstStyle/>
            <a:p>
              <a:endParaRPr lang="en-US"/>
            </a:p>
          </p:txBody>
        </p:sp>
      </p:grpSp>
      <p:sp>
        <p:nvSpPr>
          <p:cNvPr id="56335" name="Text Box 17"/>
          <p:cNvSpPr txBox="1">
            <a:spLocks noChangeArrowheads="1"/>
          </p:cNvSpPr>
          <p:nvPr/>
        </p:nvSpPr>
        <p:spPr bwMode="auto">
          <a:xfrm>
            <a:off x="685800" y="2514600"/>
            <a:ext cx="5756275" cy="396875"/>
          </a:xfrm>
          <a:prstGeom prst="rect">
            <a:avLst/>
          </a:prstGeom>
          <a:noFill/>
          <a:ln w="9525">
            <a:noFill/>
            <a:miter lim="800000"/>
            <a:headEnd/>
            <a:tailEnd/>
          </a:ln>
        </p:spPr>
        <p:txBody>
          <a:bodyPr wrap="none">
            <a:spAutoFit/>
          </a:bodyPr>
          <a:lstStyle/>
          <a:p>
            <a:r>
              <a:rPr lang="en-US"/>
              <a:t>11. </a:t>
            </a:r>
            <a:r>
              <a:rPr lang="en-US" i="1" u="sng"/>
              <a:t>Student’s</a:t>
            </a:r>
            <a:r>
              <a:rPr lang="en-US" u="sng"/>
              <a:t> </a:t>
            </a:r>
            <a:r>
              <a:rPr lang="en-US" i="1" u="sng"/>
              <a:t>t-distribution with n degrees of freedom</a:t>
            </a:r>
            <a:r>
              <a:rPr lang="en-US" u="sng"/>
              <a:t>:</a:t>
            </a:r>
          </a:p>
        </p:txBody>
      </p:sp>
      <p:graphicFrame>
        <p:nvGraphicFramePr>
          <p:cNvPr id="56325" name="Object 18"/>
          <p:cNvGraphicFramePr>
            <a:graphicFrameLocks noChangeAspect="1"/>
          </p:cNvGraphicFramePr>
          <p:nvPr>
            <p:ph sz="half" idx="2"/>
          </p:nvPr>
        </p:nvGraphicFramePr>
        <p:xfrm>
          <a:off x="914400" y="3048000"/>
          <a:ext cx="5029200" cy="828675"/>
        </p:xfrm>
        <a:graphic>
          <a:graphicData uri="http://schemas.openxmlformats.org/presentationml/2006/ole">
            <p:oleObj spid="_x0000_s56325" name="Equation" r:id="rId6" imgW="3085920" imgH="507960" progId="">
              <p:embed/>
            </p:oleObj>
          </a:graphicData>
        </a:graphic>
      </p:graphicFrame>
      <p:sp>
        <p:nvSpPr>
          <p:cNvPr id="56336" name="Line 21"/>
          <p:cNvSpPr>
            <a:spLocks noChangeShapeType="1"/>
          </p:cNvSpPr>
          <p:nvPr/>
        </p:nvSpPr>
        <p:spPr bwMode="auto">
          <a:xfrm flipV="1">
            <a:off x="5791200" y="4214813"/>
            <a:ext cx="2532063" cy="3175"/>
          </a:xfrm>
          <a:prstGeom prst="line">
            <a:avLst/>
          </a:prstGeom>
          <a:noFill/>
          <a:ln w="9525">
            <a:solidFill>
              <a:schemeClr val="tx1"/>
            </a:solidFill>
            <a:round/>
            <a:headEnd/>
            <a:tailEnd type="triangle" w="med" len="med"/>
          </a:ln>
        </p:spPr>
        <p:txBody>
          <a:bodyPr wrap="none" anchor="ctr"/>
          <a:lstStyle/>
          <a:p>
            <a:endParaRPr lang="en-US"/>
          </a:p>
        </p:txBody>
      </p:sp>
      <p:graphicFrame>
        <p:nvGraphicFramePr>
          <p:cNvPr id="56326" name="Object 22"/>
          <p:cNvGraphicFramePr>
            <a:graphicFrameLocks noChangeAspect="1"/>
          </p:cNvGraphicFramePr>
          <p:nvPr/>
        </p:nvGraphicFramePr>
        <p:xfrm>
          <a:off x="8343900" y="4083050"/>
          <a:ext cx="257175" cy="271463"/>
        </p:xfrm>
        <a:graphic>
          <a:graphicData uri="http://schemas.openxmlformats.org/presentationml/2006/ole">
            <p:oleObj spid="_x0000_s56326" name="Equation" r:id="rId7" imgW="101520" imgH="177480" progId="">
              <p:embed/>
            </p:oleObj>
          </a:graphicData>
        </a:graphic>
      </p:graphicFrame>
      <p:sp>
        <p:nvSpPr>
          <p:cNvPr id="56337" name="Line 23"/>
          <p:cNvSpPr>
            <a:spLocks noChangeShapeType="1"/>
          </p:cNvSpPr>
          <p:nvPr/>
        </p:nvSpPr>
        <p:spPr bwMode="auto">
          <a:xfrm flipH="1" flipV="1">
            <a:off x="7008813" y="3019425"/>
            <a:ext cx="1587" cy="1204913"/>
          </a:xfrm>
          <a:prstGeom prst="line">
            <a:avLst/>
          </a:prstGeom>
          <a:noFill/>
          <a:ln w="9525">
            <a:solidFill>
              <a:schemeClr val="tx1"/>
            </a:solidFill>
            <a:round/>
            <a:headEnd/>
            <a:tailEnd type="triangle" w="med" len="med"/>
          </a:ln>
        </p:spPr>
        <p:txBody>
          <a:bodyPr wrap="none" anchor="ctr"/>
          <a:lstStyle/>
          <a:p>
            <a:endParaRPr lang="en-US"/>
          </a:p>
        </p:txBody>
      </p:sp>
      <p:graphicFrame>
        <p:nvGraphicFramePr>
          <p:cNvPr id="56327" name="Object 24"/>
          <p:cNvGraphicFramePr>
            <a:graphicFrameLocks noChangeAspect="1"/>
          </p:cNvGraphicFramePr>
          <p:nvPr/>
        </p:nvGraphicFramePr>
        <p:xfrm>
          <a:off x="7102475" y="2819400"/>
          <a:ext cx="746125" cy="423863"/>
        </p:xfrm>
        <a:graphic>
          <a:graphicData uri="http://schemas.openxmlformats.org/presentationml/2006/ole">
            <p:oleObj spid="_x0000_s56327" name="Equation" r:id="rId8" imgW="469800" imgH="368280" progId="">
              <p:embed/>
            </p:oleObj>
          </a:graphicData>
        </a:graphic>
      </p:graphicFrame>
      <p:grpSp>
        <p:nvGrpSpPr>
          <p:cNvPr id="56338" name="Group 25"/>
          <p:cNvGrpSpPr>
            <a:grpSpLocks/>
          </p:cNvGrpSpPr>
          <p:nvPr/>
        </p:nvGrpSpPr>
        <p:grpSpPr bwMode="auto">
          <a:xfrm>
            <a:off x="5891213" y="3575050"/>
            <a:ext cx="2263775" cy="604838"/>
            <a:chOff x="3897" y="2474"/>
            <a:chExt cx="1670" cy="304"/>
          </a:xfrm>
        </p:grpSpPr>
        <p:sp>
          <p:nvSpPr>
            <p:cNvPr id="56340" name="Freeform 26"/>
            <p:cNvSpPr>
              <a:spLocks/>
            </p:cNvSpPr>
            <p:nvPr/>
          </p:nvSpPr>
          <p:spPr bwMode="auto">
            <a:xfrm>
              <a:off x="3897" y="2475"/>
              <a:ext cx="839" cy="303"/>
            </a:xfrm>
            <a:custGeom>
              <a:avLst/>
              <a:gdLst>
                <a:gd name="T0" fmla="*/ 0 w 608"/>
                <a:gd name="T1" fmla="*/ 303 h 303"/>
                <a:gd name="T2" fmla="*/ 1859 w 608"/>
                <a:gd name="T3" fmla="*/ 290 h 303"/>
                <a:gd name="T4" fmla="*/ 3037 w 608"/>
                <a:gd name="T5" fmla="*/ 239 h 303"/>
                <a:gd name="T6" fmla="*/ 4384 w 608"/>
                <a:gd name="T7" fmla="*/ 149 h 303"/>
                <a:gd name="T8" fmla="*/ 5888 w 608"/>
                <a:gd name="T9" fmla="*/ 53 h 303"/>
                <a:gd name="T10" fmla="*/ 7243 w 608"/>
                <a:gd name="T11" fmla="*/ 8 h 303"/>
                <a:gd name="T12" fmla="*/ 7995 w 608"/>
                <a:gd name="T13" fmla="*/ 8 h 303"/>
                <a:gd name="T14" fmla="*/ 0 60000 65536"/>
                <a:gd name="T15" fmla="*/ 0 60000 65536"/>
                <a:gd name="T16" fmla="*/ 0 60000 65536"/>
                <a:gd name="T17" fmla="*/ 0 60000 65536"/>
                <a:gd name="T18" fmla="*/ 0 60000 65536"/>
                <a:gd name="T19" fmla="*/ 0 60000 65536"/>
                <a:gd name="T20" fmla="*/ 0 60000 65536"/>
                <a:gd name="T21" fmla="*/ 0 w 608"/>
                <a:gd name="T22" fmla="*/ 0 h 303"/>
                <a:gd name="T23" fmla="*/ 608 w 608"/>
                <a:gd name="T24" fmla="*/ 303 h 30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08" h="303">
                  <a:moveTo>
                    <a:pt x="0" y="303"/>
                  </a:moveTo>
                  <a:cubicBezTo>
                    <a:pt x="51" y="302"/>
                    <a:pt x="103" y="301"/>
                    <a:pt x="141" y="290"/>
                  </a:cubicBezTo>
                  <a:cubicBezTo>
                    <a:pt x="179" y="279"/>
                    <a:pt x="199" y="262"/>
                    <a:pt x="231" y="239"/>
                  </a:cubicBezTo>
                  <a:cubicBezTo>
                    <a:pt x="263" y="216"/>
                    <a:pt x="297" y="180"/>
                    <a:pt x="333" y="149"/>
                  </a:cubicBezTo>
                  <a:cubicBezTo>
                    <a:pt x="369" y="118"/>
                    <a:pt x="412" y="76"/>
                    <a:pt x="448" y="53"/>
                  </a:cubicBezTo>
                  <a:cubicBezTo>
                    <a:pt x="484" y="30"/>
                    <a:pt x="524" y="16"/>
                    <a:pt x="551" y="8"/>
                  </a:cubicBezTo>
                  <a:cubicBezTo>
                    <a:pt x="578" y="0"/>
                    <a:pt x="593" y="4"/>
                    <a:pt x="608" y="8"/>
                  </a:cubicBezTo>
                </a:path>
              </a:pathLst>
            </a:custGeom>
            <a:noFill/>
            <a:ln w="28575" cap="flat" cmpd="sng">
              <a:solidFill>
                <a:schemeClr val="tx1"/>
              </a:solidFill>
              <a:prstDash val="solid"/>
              <a:round/>
              <a:headEnd/>
              <a:tailEnd/>
            </a:ln>
          </p:spPr>
          <p:txBody>
            <a:bodyPr wrap="none" anchor="ctr"/>
            <a:lstStyle/>
            <a:p>
              <a:endParaRPr lang="en-US"/>
            </a:p>
          </p:txBody>
        </p:sp>
        <p:sp>
          <p:nvSpPr>
            <p:cNvPr id="56341" name="Freeform 27"/>
            <p:cNvSpPr>
              <a:spLocks/>
            </p:cNvSpPr>
            <p:nvPr/>
          </p:nvSpPr>
          <p:spPr bwMode="auto">
            <a:xfrm flipH="1">
              <a:off x="4728" y="2474"/>
              <a:ext cx="839" cy="303"/>
            </a:xfrm>
            <a:custGeom>
              <a:avLst/>
              <a:gdLst>
                <a:gd name="T0" fmla="*/ 0 w 608"/>
                <a:gd name="T1" fmla="*/ 303 h 303"/>
                <a:gd name="T2" fmla="*/ 1859 w 608"/>
                <a:gd name="T3" fmla="*/ 290 h 303"/>
                <a:gd name="T4" fmla="*/ 3037 w 608"/>
                <a:gd name="T5" fmla="*/ 239 h 303"/>
                <a:gd name="T6" fmla="*/ 4384 w 608"/>
                <a:gd name="T7" fmla="*/ 149 h 303"/>
                <a:gd name="T8" fmla="*/ 5888 w 608"/>
                <a:gd name="T9" fmla="*/ 53 h 303"/>
                <a:gd name="T10" fmla="*/ 7243 w 608"/>
                <a:gd name="T11" fmla="*/ 8 h 303"/>
                <a:gd name="T12" fmla="*/ 7995 w 608"/>
                <a:gd name="T13" fmla="*/ 8 h 303"/>
                <a:gd name="T14" fmla="*/ 0 60000 65536"/>
                <a:gd name="T15" fmla="*/ 0 60000 65536"/>
                <a:gd name="T16" fmla="*/ 0 60000 65536"/>
                <a:gd name="T17" fmla="*/ 0 60000 65536"/>
                <a:gd name="T18" fmla="*/ 0 60000 65536"/>
                <a:gd name="T19" fmla="*/ 0 60000 65536"/>
                <a:gd name="T20" fmla="*/ 0 60000 65536"/>
                <a:gd name="T21" fmla="*/ 0 w 608"/>
                <a:gd name="T22" fmla="*/ 0 h 303"/>
                <a:gd name="T23" fmla="*/ 608 w 608"/>
                <a:gd name="T24" fmla="*/ 303 h 30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08" h="303">
                  <a:moveTo>
                    <a:pt x="0" y="303"/>
                  </a:moveTo>
                  <a:cubicBezTo>
                    <a:pt x="51" y="302"/>
                    <a:pt x="103" y="301"/>
                    <a:pt x="141" y="290"/>
                  </a:cubicBezTo>
                  <a:cubicBezTo>
                    <a:pt x="179" y="279"/>
                    <a:pt x="199" y="262"/>
                    <a:pt x="231" y="239"/>
                  </a:cubicBezTo>
                  <a:cubicBezTo>
                    <a:pt x="263" y="216"/>
                    <a:pt x="297" y="180"/>
                    <a:pt x="333" y="149"/>
                  </a:cubicBezTo>
                  <a:cubicBezTo>
                    <a:pt x="369" y="118"/>
                    <a:pt x="412" y="76"/>
                    <a:pt x="448" y="53"/>
                  </a:cubicBezTo>
                  <a:cubicBezTo>
                    <a:pt x="484" y="30"/>
                    <a:pt x="524" y="16"/>
                    <a:pt x="551" y="8"/>
                  </a:cubicBezTo>
                  <a:cubicBezTo>
                    <a:pt x="578" y="0"/>
                    <a:pt x="593" y="4"/>
                    <a:pt x="608" y="8"/>
                  </a:cubicBezTo>
                </a:path>
              </a:pathLst>
            </a:custGeom>
            <a:noFill/>
            <a:ln w="28575" cap="flat" cmpd="sng">
              <a:solidFill>
                <a:schemeClr val="tx1"/>
              </a:solidFill>
              <a:prstDash val="solid"/>
              <a:round/>
              <a:headEnd/>
              <a:tailEnd/>
            </a:ln>
          </p:spPr>
          <p:txBody>
            <a:bodyPr wrap="none" anchor="ctr"/>
            <a:lstStyle/>
            <a:p>
              <a:endParaRPr lang="en-US"/>
            </a:p>
          </p:txBody>
        </p:sp>
      </p:grpSp>
      <p:sp>
        <p:nvSpPr>
          <p:cNvPr id="56339" name="Text Box 28"/>
          <p:cNvSpPr txBox="1">
            <a:spLocks noChangeArrowheads="1"/>
          </p:cNvSpPr>
          <p:nvPr/>
        </p:nvSpPr>
        <p:spPr bwMode="auto">
          <a:xfrm>
            <a:off x="685800" y="4343400"/>
            <a:ext cx="3076575" cy="396875"/>
          </a:xfrm>
          <a:prstGeom prst="rect">
            <a:avLst/>
          </a:prstGeom>
          <a:noFill/>
          <a:ln w="9525">
            <a:noFill/>
            <a:miter lim="800000"/>
            <a:headEnd/>
            <a:tailEnd/>
          </a:ln>
        </p:spPr>
        <p:txBody>
          <a:bodyPr wrap="none">
            <a:spAutoFit/>
          </a:bodyPr>
          <a:lstStyle/>
          <a:p>
            <a:r>
              <a:rPr lang="en-US"/>
              <a:t>12. </a:t>
            </a:r>
            <a:r>
              <a:rPr lang="en-US" i="1" u="sng"/>
              <a:t>Fisher’s  F-distribution</a:t>
            </a:r>
            <a:r>
              <a:rPr lang="en-US" u="sng"/>
              <a:t>:</a:t>
            </a:r>
          </a:p>
        </p:txBody>
      </p:sp>
      <p:graphicFrame>
        <p:nvGraphicFramePr>
          <p:cNvPr id="56328" name="Object 31"/>
          <p:cNvGraphicFramePr>
            <a:graphicFrameLocks noChangeAspect="1"/>
          </p:cNvGraphicFramePr>
          <p:nvPr/>
        </p:nvGraphicFramePr>
        <p:xfrm>
          <a:off x="931863" y="4876800"/>
          <a:ext cx="6078537" cy="1076325"/>
        </p:xfrm>
        <a:graphic>
          <a:graphicData uri="http://schemas.openxmlformats.org/presentationml/2006/ole">
            <p:oleObj spid="_x0000_s56328" name="Equation" r:id="rId9" imgW="7315200" imgH="1295280" progId="">
              <p:embed/>
            </p:oleObj>
          </a:graphicData>
        </a:graphic>
      </p:graphicFrame>
    </p:spTree>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Date Placeholder 6"/>
          <p:cNvSpPr>
            <a:spLocks noGrp="1"/>
          </p:cNvSpPr>
          <p:nvPr>
            <p:ph type="dt" sz="quarter" idx="10"/>
          </p:nvPr>
        </p:nvSpPr>
        <p:spPr/>
        <p:txBody>
          <a:bodyPr/>
          <a:lstStyle/>
          <a:p>
            <a:pPr>
              <a:defRPr/>
            </a:pPr>
            <a:r>
              <a:rPr lang="en-US"/>
              <a:t>		 </a:t>
            </a:r>
            <a:r>
              <a:rPr lang="en-US" sz="1200"/>
              <a:t> </a:t>
            </a:r>
            <a:fld id="{B009308B-0D8C-4BDF-A1F3-6EE9BD6B820C}" type="slidenum">
              <a:rPr lang="en-US" sz="1200">
                <a:solidFill>
                  <a:srgbClr val="003399"/>
                </a:solidFill>
              </a:rPr>
              <a:pPr>
                <a:defRPr/>
              </a:pPr>
              <a:t>117</a:t>
            </a:fld>
            <a:endParaRPr lang="en-US" sz="1200">
              <a:solidFill>
                <a:srgbClr val="003399"/>
              </a:solidFill>
            </a:endParaRPr>
          </a:p>
        </p:txBody>
      </p:sp>
      <p:sp>
        <p:nvSpPr>
          <p:cNvPr id="57356" name="Rectangle 53"/>
          <p:cNvSpPr>
            <a:spLocks noGrp="1" noChangeArrowheads="1"/>
          </p:cNvSpPr>
          <p:nvPr>
            <p:ph type="title" sz="quarter"/>
          </p:nvPr>
        </p:nvSpPr>
        <p:spPr/>
        <p:txBody>
          <a:bodyPr/>
          <a:lstStyle/>
          <a:p>
            <a:r>
              <a:rPr lang="en-US" smtClean="0"/>
              <a:t>2. </a:t>
            </a:r>
            <a:r>
              <a:rPr lang="en-GB" smtClean="0"/>
              <a:t>Review of Probability Theory: R. V (16)</a:t>
            </a:r>
            <a:endParaRPr lang="en-US" smtClean="0"/>
          </a:p>
        </p:txBody>
      </p:sp>
      <p:graphicFrame>
        <p:nvGraphicFramePr>
          <p:cNvPr id="57346" name="Object 5"/>
          <p:cNvGraphicFramePr>
            <a:graphicFrameLocks noChangeAspect="1"/>
          </p:cNvGraphicFramePr>
          <p:nvPr>
            <p:ph sz="quarter" idx="1"/>
          </p:nvPr>
        </p:nvGraphicFramePr>
        <p:xfrm>
          <a:off x="1600200" y="1800225"/>
          <a:ext cx="3067050" cy="333375"/>
        </p:xfrm>
        <a:graphic>
          <a:graphicData uri="http://schemas.openxmlformats.org/presentationml/2006/ole">
            <p:oleObj spid="_x0000_s57346" name="Equation" r:id="rId3" imgW="1866600" imgH="203040" progId="">
              <p:embed/>
            </p:oleObj>
          </a:graphicData>
        </a:graphic>
      </p:graphicFrame>
      <p:graphicFrame>
        <p:nvGraphicFramePr>
          <p:cNvPr id="57347" name="Object 8"/>
          <p:cNvGraphicFramePr>
            <a:graphicFrameLocks noChangeAspect="1"/>
          </p:cNvGraphicFramePr>
          <p:nvPr>
            <p:ph sz="quarter" idx="2"/>
          </p:nvPr>
        </p:nvGraphicFramePr>
        <p:xfrm>
          <a:off x="1524000" y="2773363"/>
          <a:ext cx="3886200" cy="731837"/>
        </p:xfrm>
        <a:graphic>
          <a:graphicData uri="http://schemas.openxmlformats.org/presentationml/2006/ole">
            <p:oleObj spid="_x0000_s57347" name="Equation" r:id="rId4" imgW="2425680" imgH="457200" progId="">
              <p:embed/>
            </p:oleObj>
          </a:graphicData>
        </a:graphic>
      </p:graphicFrame>
      <p:graphicFrame>
        <p:nvGraphicFramePr>
          <p:cNvPr id="57348" name="Object 11"/>
          <p:cNvGraphicFramePr>
            <a:graphicFrameLocks noChangeAspect="1"/>
          </p:cNvGraphicFramePr>
          <p:nvPr>
            <p:ph sz="quarter" idx="3"/>
          </p:nvPr>
        </p:nvGraphicFramePr>
        <p:xfrm>
          <a:off x="1479550" y="4056063"/>
          <a:ext cx="3549650" cy="668337"/>
        </p:xfrm>
        <a:graphic>
          <a:graphicData uri="http://schemas.openxmlformats.org/presentationml/2006/ole">
            <p:oleObj spid="_x0000_s57348" name="Equation" r:id="rId5" imgW="2222280" imgH="419040" progId="">
              <p:embed/>
            </p:oleObj>
          </a:graphicData>
        </a:graphic>
      </p:graphicFrame>
      <p:sp>
        <p:nvSpPr>
          <p:cNvPr id="57357" name="Text Box 4"/>
          <p:cNvSpPr txBox="1">
            <a:spLocks noChangeArrowheads="1"/>
          </p:cNvSpPr>
          <p:nvPr/>
        </p:nvSpPr>
        <p:spPr bwMode="auto">
          <a:xfrm>
            <a:off x="457200" y="884238"/>
            <a:ext cx="8153400" cy="3230562"/>
          </a:xfrm>
          <a:prstGeom prst="rect">
            <a:avLst/>
          </a:prstGeom>
          <a:noFill/>
          <a:ln w="9525">
            <a:noFill/>
            <a:miter lim="800000"/>
            <a:headEnd/>
            <a:tailEnd/>
          </a:ln>
        </p:spPr>
        <p:txBody>
          <a:bodyPr>
            <a:spAutoFit/>
          </a:bodyPr>
          <a:lstStyle/>
          <a:p>
            <a:pPr marL="457200" indent="-457200">
              <a:buFont typeface="Wingdings" pitchFamily="2" charset="2"/>
              <a:buChar char="q"/>
            </a:pPr>
            <a:r>
              <a:rPr lang="en-US" b="1"/>
              <a:t> Discrete-type Random Variables</a:t>
            </a:r>
          </a:p>
          <a:p>
            <a:pPr marL="457200" indent="-457200">
              <a:buFont typeface="Wingdings" pitchFamily="2" charset="2"/>
              <a:buChar char="q"/>
            </a:pPr>
            <a:endParaRPr lang="en-US" sz="1400" b="1"/>
          </a:p>
          <a:p>
            <a:pPr marL="457200" indent="-457200">
              <a:buFont typeface="Wingdings" pitchFamily="2" charset="2"/>
              <a:buNone/>
            </a:pPr>
            <a:r>
              <a:rPr lang="en-US"/>
              <a:t>	1.</a:t>
            </a:r>
            <a:r>
              <a:rPr lang="en-US" i="1"/>
              <a:t> </a:t>
            </a:r>
            <a:r>
              <a:rPr lang="en-US" i="1" u="sng"/>
              <a:t>Bernoulli</a:t>
            </a:r>
            <a:r>
              <a:rPr lang="en-US"/>
              <a:t>: </a:t>
            </a:r>
            <a:r>
              <a:rPr lang="en-US" i="1"/>
              <a:t>X</a:t>
            </a:r>
            <a:r>
              <a:rPr lang="en-US"/>
              <a:t> takes the values (0,1), and</a:t>
            </a:r>
          </a:p>
          <a:p>
            <a:pPr marL="457200" indent="-457200">
              <a:buFont typeface="Wingdings" pitchFamily="2" charset="2"/>
              <a:buChar char="q"/>
            </a:pPr>
            <a:endParaRPr lang="en-US"/>
          </a:p>
          <a:p>
            <a:pPr marL="457200" indent="-457200">
              <a:buFont typeface="Wingdings" pitchFamily="2" charset="2"/>
              <a:buChar char="q"/>
            </a:pPr>
            <a:endParaRPr lang="en-US" sz="1000"/>
          </a:p>
          <a:p>
            <a:pPr marL="457200" indent="-457200">
              <a:buFont typeface="Wingdings" pitchFamily="2" charset="2"/>
              <a:buChar char="q"/>
            </a:pPr>
            <a:endParaRPr lang="en-US" sz="800"/>
          </a:p>
          <a:p>
            <a:pPr marL="457200" indent="-457200">
              <a:buFont typeface="Wingdings" pitchFamily="2" charset="2"/>
              <a:buNone/>
            </a:pPr>
            <a:r>
              <a:rPr lang="en-US"/>
              <a:t>	2. </a:t>
            </a:r>
            <a:r>
              <a:rPr lang="en-US" i="1" u="sng"/>
              <a:t>Binomial</a:t>
            </a:r>
            <a:r>
              <a:rPr lang="en-US"/>
              <a:t>:  </a:t>
            </a:r>
            <a:r>
              <a:rPr lang="en-US" i="1"/>
              <a:t>X</a:t>
            </a:r>
            <a:r>
              <a:rPr lang="en-US"/>
              <a:t> </a:t>
            </a:r>
            <a:r>
              <a:rPr lang="en-US">
                <a:sym typeface="Symbol" pitchFamily="18" charset="2"/>
              </a:rPr>
              <a:t> </a:t>
            </a:r>
            <a:r>
              <a:rPr lang="en-US" i="1">
                <a:sym typeface="Symbol" pitchFamily="18" charset="2"/>
              </a:rPr>
              <a:t>B</a:t>
            </a:r>
            <a:r>
              <a:rPr lang="en-US">
                <a:sym typeface="Symbol" pitchFamily="18" charset="2"/>
              </a:rPr>
              <a:t>(</a:t>
            </a:r>
            <a:r>
              <a:rPr lang="en-US" i="1">
                <a:sym typeface="Symbol" pitchFamily="18" charset="2"/>
              </a:rPr>
              <a:t>n</a:t>
            </a:r>
            <a:r>
              <a:rPr lang="en-US">
                <a:sym typeface="Symbol" pitchFamily="18" charset="2"/>
              </a:rPr>
              <a:t>,</a:t>
            </a:r>
            <a:r>
              <a:rPr lang="en-US" i="1">
                <a:sym typeface="Symbol" pitchFamily="18" charset="2"/>
              </a:rPr>
              <a:t>p</a:t>
            </a:r>
            <a:r>
              <a:rPr lang="en-US">
                <a:sym typeface="Symbol" pitchFamily="18" charset="2"/>
              </a:rPr>
              <a:t>) if</a:t>
            </a:r>
          </a:p>
          <a:p>
            <a:pPr marL="457200" indent="-457200">
              <a:buFont typeface="Wingdings" pitchFamily="2" charset="2"/>
              <a:buNone/>
            </a:pPr>
            <a:endParaRPr lang="en-US"/>
          </a:p>
          <a:p>
            <a:pPr marL="457200" indent="-457200">
              <a:buFont typeface="Wingdings" pitchFamily="2" charset="2"/>
              <a:buNone/>
            </a:pPr>
            <a:endParaRPr lang="en-US"/>
          </a:p>
          <a:p>
            <a:pPr marL="457200" indent="-457200">
              <a:buFont typeface="Wingdings" pitchFamily="2" charset="2"/>
              <a:buNone/>
            </a:pPr>
            <a:endParaRPr lang="en-US"/>
          </a:p>
          <a:p>
            <a:pPr marL="457200" indent="-457200">
              <a:buFont typeface="Wingdings" pitchFamily="2" charset="2"/>
              <a:buNone/>
            </a:pPr>
            <a:endParaRPr lang="en-US" sz="1400"/>
          </a:p>
          <a:p>
            <a:pPr marL="457200" indent="-457200">
              <a:buFont typeface="Wingdings" pitchFamily="2" charset="2"/>
              <a:buNone/>
            </a:pPr>
            <a:r>
              <a:rPr lang="en-US"/>
              <a:t>	3. </a:t>
            </a:r>
            <a:r>
              <a:rPr lang="en-US" i="1" u="sng">
                <a:sym typeface="Symbol" pitchFamily="18" charset="2"/>
              </a:rPr>
              <a:t>Poisson</a:t>
            </a:r>
            <a:r>
              <a:rPr lang="en-US">
                <a:sym typeface="Symbol" pitchFamily="18" charset="2"/>
              </a:rPr>
              <a:t>:    </a:t>
            </a:r>
            <a:r>
              <a:rPr lang="en-US" i="1">
                <a:sym typeface="Symbol" pitchFamily="18" charset="2"/>
              </a:rPr>
              <a:t>X</a:t>
            </a:r>
            <a:r>
              <a:rPr lang="en-US">
                <a:sym typeface="Symbol" pitchFamily="18" charset="2"/>
              </a:rPr>
              <a:t>   </a:t>
            </a:r>
            <a:r>
              <a:rPr lang="en-US" i="1">
                <a:sym typeface="Symbol" pitchFamily="18" charset="2"/>
              </a:rPr>
              <a:t>P</a:t>
            </a:r>
            <a:r>
              <a:rPr lang="en-US">
                <a:sym typeface="Symbol" pitchFamily="18" charset="2"/>
              </a:rPr>
              <a:t>(</a:t>
            </a:r>
            <a:r>
              <a:rPr lang="en-US" i="1">
                <a:sym typeface="Symbol" pitchFamily="18" charset="2"/>
              </a:rPr>
              <a:t></a:t>
            </a:r>
            <a:r>
              <a:rPr lang="en-US">
                <a:sym typeface="Symbol" pitchFamily="18" charset="2"/>
              </a:rPr>
              <a:t>) if </a:t>
            </a:r>
          </a:p>
        </p:txBody>
      </p:sp>
      <p:sp>
        <p:nvSpPr>
          <p:cNvPr id="57358" name="Line 16"/>
          <p:cNvSpPr>
            <a:spLocks noChangeShapeType="1"/>
          </p:cNvSpPr>
          <p:nvPr/>
        </p:nvSpPr>
        <p:spPr bwMode="auto">
          <a:xfrm flipV="1">
            <a:off x="5805488" y="3449638"/>
            <a:ext cx="2278062" cy="3175"/>
          </a:xfrm>
          <a:prstGeom prst="line">
            <a:avLst/>
          </a:prstGeom>
          <a:noFill/>
          <a:ln w="9525">
            <a:solidFill>
              <a:schemeClr val="tx1"/>
            </a:solidFill>
            <a:round/>
            <a:headEnd/>
            <a:tailEnd type="triangle" w="med" len="med"/>
          </a:ln>
        </p:spPr>
        <p:txBody>
          <a:bodyPr wrap="none" anchor="ctr"/>
          <a:lstStyle/>
          <a:p>
            <a:endParaRPr lang="en-US"/>
          </a:p>
        </p:txBody>
      </p:sp>
      <p:sp>
        <p:nvSpPr>
          <p:cNvPr id="57359" name="Line 17"/>
          <p:cNvSpPr>
            <a:spLocks noChangeShapeType="1"/>
          </p:cNvSpPr>
          <p:nvPr/>
        </p:nvSpPr>
        <p:spPr bwMode="auto">
          <a:xfrm flipH="1" flipV="1">
            <a:off x="6022975" y="2454275"/>
            <a:ext cx="0" cy="1204913"/>
          </a:xfrm>
          <a:prstGeom prst="line">
            <a:avLst/>
          </a:prstGeom>
          <a:noFill/>
          <a:ln w="9525">
            <a:solidFill>
              <a:schemeClr val="tx1"/>
            </a:solidFill>
            <a:round/>
            <a:headEnd/>
            <a:tailEnd type="triangle" w="med" len="med"/>
          </a:ln>
        </p:spPr>
        <p:txBody>
          <a:bodyPr wrap="none" anchor="ctr"/>
          <a:lstStyle/>
          <a:p>
            <a:endParaRPr lang="en-US"/>
          </a:p>
        </p:txBody>
      </p:sp>
      <p:graphicFrame>
        <p:nvGraphicFramePr>
          <p:cNvPr id="57349" name="Object 18"/>
          <p:cNvGraphicFramePr>
            <a:graphicFrameLocks noChangeAspect="1"/>
          </p:cNvGraphicFramePr>
          <p:nvPr/>
        </p:nvGraphicFramePr>
        <p:xfrm>
          <a:off x="6083300" y="2430463"/>
          <a:ext cx="1155700" cy="273050"/>
        </p:xfrm>
        <a:graphic>
          <a:graphicData uri="http://schemas.openxmlformats.org/presentationml/2006/ole">
            <p:oleObj spid="_x0000_s57349" name="Equation" r:id="rId6" imgW="622080" imgH="203040" progId="">
              <p:embed/>
            </p:oleObj>
          </a:graphicData>
        </a:graphic>
      </p:graphicFrame>
      <p:sp>
        <p:nvSpPr>
          <p:cNvPr id="57360" name="Line 20"/>
          <p:cNvSpPr>
            <a:spLocks noChangeShapeType="1"/>
          </p:cNvSpPr>
          <p:nvPr/>
        </p:nvSpPr>
        <p:spPr bwMode="auto">
          <a:xfrm flipV="1">
            <a:off x="6170613" y="3286125"/>
            <a:ext cx="0" cy="152400"/>
          </a:xfrm>
          <a:prstGeom prst="line">
            <a:avLst/>
          </a:prstGeom>
          <a:noFill/>
          <a:ln w="9525">
            <a:solidFill>
              <a:schemeClr val="tx1"/>
            </a:solidFill>
            <a:round/>
            <a:headEnd/>
            <a:tailEnd/>
          </a:ln>
        </p:spPr>
        <p:txBody>
          <a:bodyPr wrap="none" anchor="ctr"/>
          <a:lstStyle/>
          <a:p>
            <a:endParaRPr lang="en-US"/>
          </a:p>
        </p:txBody>
      </p:sp>
      <p:sp>
        <p:nvSpPr>
          <p:cNvPr id="57361" name="Line 21"/>
          <p:cNvSpPr>
            <a:spLocks noChangeShapeType="1"/>
          </p:cNvSpPr>
          <p:nvPr/>
        </p:nvSpPr>
        <p:spPr bwMode="auto">
          <a:xfrm flipV="1">
            <a:off x="6323013" y="3163888"/>
            <a:ext cx="0" cy="284162"/>
          </a:xfrm>
          <a:prstGeom prst="line">
            <a:avLst/>
          </a:prstGeom>
          <a:noFill/>
          <a:ln w="9525">
            <a:solidFill>
              <a:schemeClr val="tx1"/>
            </a:solidFill>
            <a:round/>
            <a:headEnd/>
            <a:tailEnd/>
          </a:ln>
        </p:spPr>
        <p:txBody>
          <a:bodyPr wrap="none" anchor="ctr"/>
          <a:lstStyle/>
          <a:p>
            <a:endParaRPr lang="en-US"/>
          </a:p>
        </p:txBody>
      </p:sp>
      <p:sp>
        <p:nvSpPr>
          <p:cNvPr id="57362" name="Line 22"/>
          <p:cNvSpPr>
            <a:spLocks noChangeShapeType="1"/>
          </p:cNvSpPr>
          <p:nvPr/>
        </p:nvSpPr>
        <p:spPr bwMode="auto">
          <a:xfrm flipV="1">
            <a:off x="6488113" y="2981325"/>
            <a:ext cx="0" cy="466725"/>
          </a:xfrm>
          <a:prstGeom prst="line">
            <a:avLst/>
          </a:prstGeom>
          <a:noFill/>
          <a:ln w="9525">
            <a:solidFill>
              <a:schemeClr val="tx1"/>
            </a:solidFill>
            <a:round/>
            <a:headEnd/>
            <a:tailEnd/>
          </a:ln>
        </p:spPr>
        <p:txBody>
          <a:bodyPr wrap="none" anchor="ctr"/>
          <a:lstStyle/>
          <a:p>
            <a:endParaRPr lang="en-US"/>
          </a:p>
        </p:txBody>
      </p:sp>
      <p:sp>
        <p:nvSpPr>
          <p:cNvPr id="57363" name="Line 23"/>
          <p:cNvSpPr>
            <a:spLocks noChangeShapeType="1"/>
          </p:cNvSpPr>
          <p:nvPr/>
        </p:nvSpPr>
        <p:spPr bwMode="auto">
          <a:xfrm flipV="1">
            <a:off x="6661150" y="2828925"/>
            <a:ext cx="0" cy="619125"/>
          </a:xfrm>
          <a:prstGeom prst="line">
            <a:avLst/>
          </a:prstGeom>
          <a:noFill/>
          <a:ln w="9525">
            <a:solidFill>
              <a:schemeClr val="tx1"/>
            </a:solidFill>
            <a:round/>
            <a:headEnd/>
            <a:tailEnd/>
          </a:ln>
        </p:spPr>
        <p:txBody>
          <a:bodyPr wrap="none" anchor="ctr"/>
          <a:lstStyle/>
          <a:p>
            <a:endParaRPr lang="en-US"/>
          </a:p>
        </p:txBody>
      </p:sp>
      <p:sp>
        <p:nvSpPr>
          <p:cNvPr id="57364" name="Line 24"/>
          <p:cNvSpPr>
            <a:spLocks noChangeShapeType="1"/>
          </p:cNvSpPr>
          <p:nvPr/>
        </p:nvSpPr>
        <p:spPr bwMode="auto">
          <a:xfrm flipV="1">
            <a:off x="6815138" y="2940050"/>
            <a:ext cx="0" cy="517525"/>
          </a:xfrm>
          <a:prstGeom prst="line">
            <a:avLst/>
          </a:prstGeom>
          <a:noFill/>
          <a:ln w="9525">
            <a:solidFill>
              <a:schemeClr val="tx1"/>
            </a:solidFill>
            <a:round/>
            <a:headEnd/>
            <a:tailEnd/>
          </a:ln>
        </p:spPr>
        <p:txBody>
          <a:bodyPr wrap="none" anchor="ctr"/>
          <a:lstStyle/>
          <a:p>
            <a:endParaRPr lang="en-US"/>
          </a:p>
        </p:txBody>
      </p:sp>
      <p:sp>
        <p:nvSpPr>
          <p:cNvPr id="57365" name="Line 25"/>
          <p:cNvSpPr>
            <a:spLocks noChangeShapeType="1"/>
          </p:cNvSpPr>
          <p:nvPr/>
        </p:nvSpPr>
        <p:spPr bwMode="auto">
          <a:xfrm flipV="1">
            <a:off x="6962775" y="3133725"/>
            <a:ext cx="0" cy="314325"/>
          </a:xfrm>
          <a:prstGeom prst="line">
            <a:avLst/>
          </a:prstGeom>
          <a:noFill/>
          <a:ln w="9525">
            <a:solidFill>
              <a:schemeClr val="tx1"/>
            </a:solidFill>
            <a:round/>
            <a:headEnd/>
            <a:tailEnd/>
          </a:ln>
        </p:spPr>
        <p:txBody>
          <a:bodyPr wrap="none" anchor="ctr"/>
          <a:lstStyle/>
          <a:p>
            <a:endParaRPr lang="en-US"/>
          </a:p>
        </p:txBody>
      </p:sp>
      <p:sp>
        <p:nvSpPr>
          <p:cNvPr id="57366" name="Line 26"/>
          <p:cNvSpPr>
            <a:spLocks noChangeShapeType="1"/>
          </p:cNvSpPr>
          <p:nvPr/>
        </p:nvSpPr>
        <p:spPr bwMode="auto">
          <a:xfrm flipV="1">
            <a:off x="7108825" y="3214688"/>
            <a:ext cx="0" cy="233362"/>
          </a:xfrm>
          <a:prstGeom prst="line">
            <a:avLst/>
          </a:prstGeom>
          <a:noFill/>
          <a:ln w="9525">
            <a:solidFill>
              <a:schemeClr val="tx1"/>
            </a:solidFill>
            <a:round/>
            <a:headEnd/>
            <a:tailEnd/>
          </a:ln>
        </p:spPr>
        <p:txBody>
          <a:bodyPr wrap="none" anchor="ctr"/>
          <a:lstStyle/>
          <a:p>
            <a:endParaRPr lang="en-US"/>
          </a:p>
        </p:txBody>
      </p:sp>
      <p:sp>
        <p:nvSpPr>
          <p:cNvPr id="57367" name="Line 27"/>
          <p:cNvSpPr>
            <a:spLocks noChangeShapeType="1"/>
          </p:cNvSpPr>
          <p:nvPr/>
        </p:nvSpPr>
        <p:spPr bwMode="auto">
          <a:xfrm flipH="1" flipV="1">
            <a:off x="7245350" y="3327400"/>
            <a:ext cx="0" cy="130175"/>
          </a:xfrm>
          <a:prstGeom prst="line">
            <a:avLst/>
          </a:prstGeom>
          <a:noFill/>
          <a:ln w="9525">
            <a:solidFill>
              <a:schemeClr val="tx1"/>
            </a:solidFill>
            <a:round/>
            <a:headEnd/>
            <a:tailEnd/>
          </a:ln>
        </p:spPr>
        <p:txBody>
          <a:bodyPr wrap="none" anchor="ctr"/>
          <a:lstStyle/>
          <a:p>
            <a:endParaRPr lang="en-US"/>
          </a:p>
        </p:txBody>
      </p:sp>
      <p:graphicFrame>
        <p:nvGraphicFramePr>
          <p:cNvPr id="57350" name="Object 28"/>
          <p:cNvGraphicFramePr>
            <a:graphicFrameLocks noChangeAspect="1"/>
          </p:cNvGraphicFramePr>
          <p:nvPr/>
        </p:nvGraphicFramePr>
        <p:xfrm>
          <a:off x="6096000" y="3471863"/>
          <a:ext cx="257175" cy="249237"/>
        </p:xfrm>
        <a:graphic>
          <a:graphicData uri="http://schemas.openxmlformats.org/presentationml/2006/ole">
            <p:oleObj spid="_x0000_s57350" name="Equation" r:id="rId7" imgW="101520" imgH="164880" progId="">
              <p:embed/>
            </p:oleObj>
          </a:graphicData>
        </a:graphic>
      </p:graphicFrame>
      <p:graphicFrame>
        <p:nvGraphicFramePr>
          <p:cNvPr id="57351" name="Object 29"/>
          <p:cNvGraphicFramePr>
            <a:graphicFrameLocks noChangeAspect="1"/>
          </p:cNvGraphicFramePr>
          <p:nvPr/>
        </p:nvGraphicFramePr>
        <p:xfrm>
          <a:off x="6227763" y="3482975"/>
          <a:ext cx="323850" cy="249238"/>
        </p:xfrm>
        <a:graphic>
          <a:graphicData uri="http://schemas.openxmlformats.org/presentationml/2006/ole">
            <p:oleObj spid="_x0000_s57351" name="Equation" r:id="rId8" imgW="126720" imgH="164880" progId="">
              <p:embed/>
            </p:oleObj>
          </a:graphicData>
        </a:graphic>
      </p:graphicFrame>
      <p:graphicFrame>
        <p:nvGraphicFramePr>
          <p:cNvPr id="57352" name="Object 30"/>
          <p:cNvGraphicFramePr>
            <a:graphicFrameLocks noChangeAspect="1"/>
          </p:cNvGraphicFramePr>
          <p:nvPr/>
        </p:nvGraphicFramePr>
        <p:xfrm>
          <a:off x="7135813" y="3521075"/>
          <a:ext cx="323850" cy="212725"/>
        </p:xfrm>
        <a:graphic>
          <a:graphicData uri="http://schemas.openxmlformats.org/presentationml/2006/ole">
            <p:oleObj spid="_x0000_s57352" name="Equation" r:id="rId9" imgW="126720" imgH="139680" progId="">
              <p:embed/>
            </p:oleObj>
          </a:graphicData>
        </a:graphic>
      </p:graphicFrame>
      <p:grpSp>
        <p:nvGrpSpPr>
          <p:cNvPr id="57368" name="Group 32"/>
          <p:cNvGrpSpPr>
            <a:grpSpLocks noChangeAspect="1"/>
          </p:cNvGrpSpPr>
          <p:nvPr/>
        </p:nvGrpSpPr>
        <p:grpSpPr bwMode="auto">
          <a:xfrm>
            <a:off x="7983538" y="3168650"/>
            <a:ext cx="322262" cy="280988"/>
            <a:chOff x="2198" y="3664"/>
            <a:chExt cx="203" cy="177"/>
          </a:xfrm>
        </p:grpSpPr>
        <p:sp>
          <p:nvSpPr>
            <p:cNvPr id="57384" name="AutoShape 31"/>
            <p:cNvSpPr>
              <a:spLocks noChangeAspect="1" noChangeArrowheads="1" noTextEdit="1"/>
            </p:cNvSpPr>
            <p:nvPr/>
          </p:nvSpPr>
          <p:spPr bwMode="auto">
            <a:xfrm>
              <a:off x="2198" y="3664"/>
              <a:ext cx="203" cy="169"/>
            </a:xfrm>
            <a:prstGeom prst="rect">
              <a:avLst/>
            </a:prstGeom>
            <a:noFill/>
            <a:ln w="9525">
              <a:noFill/>
              <a:miter lim="800000"/>
              <a:headEnd/>
              <a:tailEnd/>
            </a:ln>
          </p:spPr>
          <p:txBody>
            <a:bodyPr/>
            <a:lstStyle/>
            <a:p>
              <a:endParaRPr lang="en-US"/>
            </a:p>
          </p:txBody>
        </p:sp>
        <p:sp>
          <p:nvSpPr>
            <p:cNvPr id="57385" name="Rectangle 33"/>
            <p:cNvSpPr>
              <a:spLocks noChangeArrowheads="1"/>
            </p:cNvSpPr>
            <p:nvPr/>
          </p:nvSpPr>
          <p:spPr bwMode="auto">
            <a:xfrm>
              <a:off x="2232" y="3668"/>
              <a:ext cx="64" cy="173"/>
            </a:xfrm>
            <a:prstGeom prst="rect">
              <a:avLst/>
            </a:prstGeom>
            <a:noFill/>
            <a:ln w="9525">
              <a:noFill/>
              <a:miter lim="800000"/>
              <a:headEnd/>
              <a:tailEnd/>
            </a:ln>
          </p:spPr>
          <p:txBody>
            <a:bodyPr wrap="none" lIns="0" tIns="0" rIns="0" bIns="0">
              <a:spAutoFit/>
            </a:bodyPr>
            <a:lstStyle/>
            <a:p>
              <a:r>
                <a:rPr lang="en-US" sz="1800" i="1">
                  <a:solidFill>
                    <a:srgbClr val="000000"/>
                  </a:solidFill>
                  <a:latin typeface="Times New Roman" pitchFamily="18" charset="0"/>
                </a:rPr>
                <a:t>k</a:t>
              </a:r>
              <a:endParaRPr lang="en-US"/>
            </a:p>
          </p:txBody>
        </p:sp>
      </p:grpSp>
      <p:sp>
        <p:nvSpPr>
          <p:cNvPr id="57369" name="Line 35"/>
          <p:cNvSpPr>
            <a:spLocks noChangeShapeType="1"/>
          </p:cNvSpPr>
          <p:nvPr/>
        </p:nvSpPr>
        <p:spPr bwMode="auto">
          <a:xfrm flipV="1">
            <a:off x="5799138" y="5057775"/>
            <a:ext cx="2278062" cy="3175"/>
          </a:xfrm>
          <a:prstGeom prst="line">
            <a:avLst/>
          </a:prstGeom>
          <a:noFill/>
          <a:ln w="9525">
            <a:solidFill>
              <a:schemeClr val="tx1"/>
            </a:solidFill>
            <a:round/>
            <a:headEnd/>
            <a:tailEnd type="triangle" w="med" len="med"/>
          </a:ln>
        </p:spPr>
        <p:txBody>
          <a:bodyPr wrap="none" anchor="ctr"/>
          <a:lstStyle/>
          <a:p>
            <a:endParaRPr lang="en-US"/>
          </a:p>
        </p:txBody>
      </p:sp>
      <p:sp>
        <p:nvSpPr>
          <p:cNvPr id="57370" name="Line 36"/>
          <p:cNvSpPr>
            <a:spLocks noChangeShapeType="1"/>
          </p:cNvSpPr>
          <p:nvPr/>
        </p:nvSpPr>
        <p:spPr bwMode="auto">
          <a:xfrm flipH="1" flipV="1">
            <a:off x="6016625" y="4062413"/>
            <a:ext cx="0" cy="1204912"/>
          </a:xfrm>
          <a:prstGeom prst="line">
            <a:avLst/>
          </a:prstGeom>
          <a:noFill/>
          <a:ln w="9525">
            <a:solidFill>
              <a:schemeClr val="tx1"/>
            </a:solidFill>
            <a:round/>
            <a:headEnd/>
            <a:tailEnd type="triangle" w="med" len="med"/>
          </a:ln>
        </p:spPr>
        <p:txBody>
          <a:bodyPr wrap="none" anchor="ctr"/>
          <a:lstStyle/>
          <a:p>
            <a:endParaRPr lang="en-US"/>
          </a:p>
        </p:txBody>
      </p:sp>
      <p:graphicFrame>
        <p:nvGraphicFramePr>
          <p:cNvPr id="57353" name="Object 37"/>
          <p:cNvGraphicFramePr>
            <a:graphicFrameLocks noChangeAspect="1"/>
          </p:cNvGraphicFramePr>
          <p:nvPr/>
        </p:nvGraphicFramePr>
        <p:xfrm>
          <a:off x="6076950" y="4038600"/>
          <a:ext cx="1155700" cy="273050"/>
        </p:xfrm>
        <a:graphic>
          <a:graphicData uri="http://schemas.openxmlformats.org/presentationml/2006/ole">
            <p:oleObj spid="_x0000_s57353" name="Equation" r:id="rId10" imgW="622080" imgH="203040" progId="">
              <p:embed/>
            </p:oleObj>
          </a:graphicData>
        </a:graphic>
      </p:graphicFrame>
      <p:sp>
        <p:nvSpPr>
          <p:cNvPr id="57371" name="Line 39"/>
          <p:cNvSpPr>
            <a:spLocks noChangeShapeType="1"/>
          </p:cNvSpPr>
          <p:nvPr/>
        </p:nvSpPr>
        <p:spPr bwMode="auto">
          <a:xfrm flipV="1">
            <a:off x="6169025" y="4910138"/>
            <a:ext cx="0" cy="152400"/>
          </a:xfrm>
          <a:prstGeom prst="line">
            <a:avLst/>
          </a:prstGeom>
          <a:noFill/>
          <a:ln w="9525">
            <a:solidFill>
              <a:schemeClr val="tx1"/>
            </a:solidFill>
            <a:round/>
            <a:headEnd/>
            <a:tailEnd/>
          </a:ln>
        </p:spPr>
        <p:txBody>
          <a:bodyPr wrap="none" anchor="ctr"/>
          <a:lstStyle/>
          <a:p>
            <a:endParaRPr lang="en-US"/>
          </a:p>
        </p:txBody>
      </p:sp>
      <p:sp>
        <p:nvSpPr>
          <p:cNvPr id="57372" name="Line 40"/>
          <p:cNvSpPr>
            <a:spLocks noChangeShapeType="1"/>
          </p:cNvSpPr>
          <p:nvPr/>
        </p:nvSpPr>
        <p:spPr bwMode="auto">
          <a:xfrm flipV="1">
            <a:off x="6316663" y="4740275"/>
            <a:ext cx="3175" cy="315913"/>
          </a:xfrm>
          <a:prstGeom prst="line">
            <a:avLst/>
          </a:prstGeom>
          <a:noFill/>
          <a:ln w="9525">
            <a:solidFill>
              <a:schemeClr val="tx1"/>
            </a:solidFill>
            <a:round/>
            <a:headEnd/>
            <a:tailEnd/>
          </a:ln>
        </p:spPr>
        <p:txBody>
          <a:bodyPr wrap="none" anchor="ctr"/>
          <a:lstStyle/>
          <a:p>
            <a:endParaRPr lang="en-US"/>
          </a:p>
        </p:txBody>
      </p:sp>
      <p:sp>
        <p:nvSpPr>
          <p:cNvPr id="57373" name="Line 41"/>
          <p:cNvSpPr>
            <a:spLocks noChangeShapeType="1"/>
          </p:cNvSpPr>
          <p:nvPr/>
        </p:nvSpPr>
        <p:spPr bwMode="auto">
          <a:xfrm flipH="1" flipV="1">
            <a:off x="6475413" y="4521200"/>
            <a:ext cx="0" cy="534988"/>
          </a:xfrm>
          <a:prstGeom prst="line">
            <a:avLst/>
          </a:prstGeom>
          <a:noFill/>
          <a:ln w="9525">
            <a:solidFill>
              <a:schemeClr val="tx1"/>
            </a:solidFill>
            <a:round/>
            <a:headEnd/>
            <a:tailEnd/>
          </a:ln>
        </p:spPr>
        <p:txBody>
          <a:bodyPr wrap="none" anchor="ctr"/>
          <a:lstStyle/>
          <a:p>
            <a:endParaRPr lang="en-US"/>
          </a:p>
        </p:txBody>
      </p:sp>
      <p:sp>
        <p:nvSpPr>
          <p:cNvPr id="57374" name="Line 42"/>
          <p:cNvSpPr>
            <a:spLocks noChangeShapeType="1"/>
          </p:cNvSpPr>
          <p:nvPr/>
        </p:nvSpPr>
        <p:spPr bwMode="auto">
          <a:xfrm flipH="1" flipV="1">
            <a:off x="6642100" y="4365625"/>
            <a:ext cx="0" cy="690563"/>
          </a:xfrm>
          <a:prstGeom prst="line">
            <a:avLst/>
          </a:prstGeom>
          <a:noFill/>
          <a:ln w="9525">
            <a:solidFill>
              <a:schemeClr val="tx1"/>
            </a:solidFill>
            <a:round/>
            <a:headEnd/>
            <a:tailEnd/>
          </a:ln>
        </p:spPr>
        <p:txBody>
          <a:bodyPr wrap="none" anchor="ctr"/>
          <a:lstStyle/>
          <a:p>
            <a:endParaRPr lang="en-US"/>
          </a:p>
        </p:txBody>
      </p:sp>
      <p:sp>
        <p:nvSpPr>
          <p:cNvPr id="57375" name="Line 43"/>
          <p:cNvSpPr>
            <a:spLocks noChangeShapeType="1"/>
          </p:cNvSpPr>
          <p:nvPr/>
        </p:nvSpPr>
        <p:spPr bwMode="auto">
          <a:xfrm flipV="1">
            <a:off x="6802438" y="4452938"/>
            <a:ext cx="0" cy="612775"/>
          </a:xfrm>
          <a:prstGeom prst="line">
            <a:avLst/>
          </a:prstGeom>
          <a:noFill/>
          <a:ln w="9525">
            <a:solidFill>
              <a:schemeClr val="tx1"/>
            </a:solidFill>
            <a:round/>
            <a:headEnd/>
            <a:tailEnd/>
          </a:ln>
        </p:spPr>
        <p:txBody>
          <a:bodyPr wrap="none" anchor="ctr"/>
          <a:lstStyle/>
          <a:p>
            <a:endParaRPr lang="en-US"/>
          </a:p>
        </p:txBody>
      </p:sp>
      <p:sp>
        <p:nvSpPr>
          <p:cNvPr id="57376" name="Line 44"/>
          <p:cNvSpPr>
            <a:spLocks noChangeShapeType="1"/>
          </p:cNvSpPr>
          <p:nvPr/>
        </p:nvSpPr>
        <p:spPr bwMode="auto">
          <a:xfrm flipH="1" flipV="1">
            <a:off x="6950075" y="4535488"/>
            <a:ext cx="1588" cy="520700"/>
          </a:xfrm>
          <a:prstGeom prst="line">
            <a:avLst/>
          </a:prstGeom>
          <a:noFill/>
          <a:ln w="9525">
            <a:solidFill>
              <a:schemeClr val="tx1"/>
            </a:solidFill>
            <a:round/>
            <a:headEnd/>
            <a:tailEnd/>
          </a:ln>
        </p:spPr>
        <p:txBody>
          <a:bodyPr wrap="none" anchor="ctr"/>
          <a:lstStyle/>
          <a:p>
            <a:endParaRPr lang="en-US"/>
          </a:p>
        </p:txBody>
      </p:sp>
      <p:sp>
        <p:nvSpPr>
          <p:cNvPr id="57377" name="Line 45"/>
          <p:cNvSpPr>
            <a:spLocks noChangeShapeType="1"/>
          </p:cNvSpPr>
          <p:nvPr/>
        </p:nvSpPr>
        <p:spPr bwMode="auto">
          <a:xfrm flipV="1">
            <a:off x="7086600" y="4619625"/>
            <a:ext cx="0" cy="442913"/>
          </a:xfrm>
          <a:prstGeom prst="line">
            <a:avLst/>
          </a:prstGeom>
          <a:noFill/>
          <a:ln w="9525">
            <a:solidFill>
              <a:schemeClr val="tx1"/>
            </a:solidFill>
            <a:round/>
            <a:headEnd/>
            <a:tailEnd/>
          </a:ln>
        </p:spPr>
        <p:txBody>
          <a:bodyPr wrap="none" anchor="ctr"/>
          <a:lstStyle/>
          <a:p>
            <a:endParaRPr lang="en-US"/>
          </a:p>
        </p:txBody>
      </p:sp>
      <p:sp>
        <p:nvSpPr>
          <p:cNvPr id="57378" name="Line 46"/>
          <p:cNvSpPr>
            <a:spLocks noChangeShapeType="1"/>
          </p:cNvSpPr>
          <p:nvPr/>
        </p:nvSpPr>
        <p:spPr bwMode="auto">
          <a:xfrm flipH="1" flipV="1">
            <a:off x="7229475" y="4721225"/>
            <a:ext cx="0" cy="338138"/>
          </a:xfrm>
          <a:prstGeom prst="line">
            <a:avLst/>
          </a:prstGeom>
          <a:noFill/>
          <a:ln w="9525">
            <a:solidFill>
              <a:schemeClr val="tx1"/>
            </a:solidFill>
            <a:round/>
            <a:headEnd/>
            <a:tailEnd/>
          </a:ln>
        </p:spPr>
        <p:txBody>
          <a:bodyPr wrap="none" anchor="ctr"/>
          <a:lstStyle/>
          <a:p>
            <a:endParaRPr lang="en-US"/>
          </a:p>
        </p:txBody>
      </p:sp>
      <p:sp>
        <p:nvSpPr>
          <p:cNvPr id="57379" name="Line 47"/>
          <p:cNvSpPr>
            <a:spLocks noChangeShapeType="1"/>
          </p:cNvSpPr>
          <p:nvPr/>
        </p:nvSpPr>
        <p:spPr bwMode="auto">
          <a:xfrm flipH="1" flipV="1">
            <a:off x="7362825" y="4830763"/>
            <a:ext cx="0" cy="228600"/>
          </a:xfrm>
          <a:prstGeom prst="line">
            <a:avLst/>
          </a:prstGeom>
          <a:noFill/>
          <a:ln w="9525">
            <a:solidFill>
              <a:schemeClr val="tx1"/>
            </a:solidFill>
            <a:round/>
            <a:headEnd/>
            <a:tailEnd/>
          </a:ln>
        </p:spPr>
        <p:txBody>
          <a:bodyPr wrap="none" anchor="ctr"/>
          <a:lstStyle/>
          <a:p>
            <a:endParaRPr lang="en-US"/>
          </a:p>
        </p:txBody>
      </p:sp>
      <p:sp>
        <p:nvSpPr>
          <p:cNvPr id="57380" name="Line 48"/>
          <p:cNvSpPr>
            <a:spLocks noChangeShapeType="1"/>
          </p:cNvSpPr>
          <p:nvPr/>
        </p:nvSpPr>
        <p:spPr bwMode="auto">
          <a:xfrm flipH="1" flipV="1">
            <a:off x="7491413" y="4938713"/>
            <a:ext cx="0" cy="123825"/>
          </a:xfrm>
          <a:prstGeom prst="line">
            <a:avLst/>
          </a:prstGeom>
          <a:noFill/>
          <a:ln w="9525">
            <a:solidFill>
              <a:schemeClr val="tx1"/>
            </a:solidFill>
            <a:round/>
            <a:headEnd/>
            <a:tailEnd/>
          </a:ln>
        </p:spPr>
        <p:txBody>
          <a:bodyPr wrap="none" anchor="ctr"/>
          <a:lstStyle/>
          <a:p>
            <a:endParaRPr lang="en-US"/>
          </a:p>
        </p:txBody>
      </p:sp>
      <p:sp>
        <p:nvSpPr>
          <p:cNvPr id="57381" name="Line 49"/>
          <p:cNvSpPr>
            <a:spLocks noChangeShapeType="1"/>
          </p:cNvSpPr>
          <p:nvPr/>
        </p:nvSpPr>
        <p:spPr bwMode="auto">
          <a:xfrm flipH="1" flipV="1">
            <a:off x="7616825" y="4972050"/>
            <a:ext cx="0" cy="90488"/>
          </a:xfrm>
          <a:prstGeom prst="line">
            <a:avLst/>
          </a:prstGeom>
          <a:noFill/>
          <a:ln w="9525">
            <a:solidFill>
              <a:schemeClr val="tx1"/>
            </a:solidFill>
            <a:round/>
            <a:headEnd/>
            <a:tailEnd/>
          </a:ln>
        </p:spPr>
        <p:txBody>
          <a:bodyPr wrap="none" anchor="ctr"/>
          <a:lstStyle/>
          <a:p>
            <a:endParaRPr lang="en-US"/>
          </a:p>
        </p:txBody>
      </p:sp>
      <p:sp>
        <p:nvSpPr>
          <p:cNvPr id="57382" name="Line 50"/>
          <p:cNvSpPr>
            <a:spLocks noChangeShapeType="1"/>
          </p:cNvSpPr>
          <p:nvPr/>
        </p:nvSpPr>
        <p:spPr bwMode="auto">
          <a:xfrm flipV="1">
            <a:off x="7745413" y="5005388"/>
            <a:ext cx="1587" cy="55562"/>
          </a:xfrm>
          <a:prstGeom prst="line">
            <a:avLst/>
          </a:prstGeom>
          <a:noFill/>
          <a:ln w="9525">
            <a:solidFill>
              <a:schemeClr val="tx1"/>
            </a:solidFill>
            <a:round/>
            <a:headEnd/>
            <a:tailEnd/>
          </a:ln>
        </p:spPr>
        <p:txBody>
          <a:bodyPr wrap="none" anchor="ctr"/>
          <a:lstStyle/>
          <a:p>
            <a:endParaRPr lang="en-US"/>
          </a:p>
        </p:txBody>
      </p:sp>
      <p:sp>
        <p:nvSpPr>
          <p:cNvPr id="57383" name="Text Box 51"/>
          <p:cNvSpPr txBox="1">
            <a:spLocks noChangeArrowheads="1"/>
          </p:cNvSpPr>
          <p:nvPr/>
        </p:nvSpPr>
        <p:spPr bwMode="auto">
          <a:xfrm>
            <a:off x="914400" y="5029200"/>
            <a:ext cx="2276475" cy="396875"/>
          </a:xfrm>
          <a:prstGeom prst="rect">
            <a:avLst/>
          </a:prstGeom>
          <a:noFill/>
          <a:ln w="9525">
            <a:noFill/>
            <a:miter lim="800000"/>
            <a:headEnd/>
            <a:tailEnd/>
          </a:ln>
        </p:spPr>
        <p:txBody>
          <a:bodyPr wrap="none">
            <a:spAutoFit/>
          </a:bodyPr>
          <a:lstStyle/>
          <a:p>
            <a:r>
              <a:rPr lang="en-US"/>
              <a:t>4. </a:t>
            </a:r>
            <a:r>
              <a:rPr lang="en-US" i="1" u="sng">
                <a:sym typeface="Symbol" pitchFamily="18" charset="2"/>
              </a:rPr>
              <a:t>Discrete-Uniform</a:t>
            </a:r>
          </a:p>
        </p:txBody>
      </p:sp>
      <p:graphicFrame>
        <p:nvGraphicFramePr>
          <p:cNvPr id="57354" name="Object 52"/>
          <p:cNvGraphicFramePr>
            <a:graphicFrameLocks noChangeAspect="1"/>
          </p:cNvGraphicFramePr>
          <p:nvPr>
            <p:ph sz="quarter" idx="4"/>
          </p:nvPr>
        </p:nvGraphicFramePr>
        <p:xfrm>
          <a:off x="1524000" y="5486400"/>
          <a:ext cx="3048000" cy="630238"/>
        </p:xfrm>
        <a:graphic>
          <a:graphicData uri="http://schemas.openxmlformats.org/presentationml/2006/ole">
            <p:oleObj spid="_x0000_s57354" name="Equation" r:id="rId11" imgW="1904760" imgH="393480" progId="">
              <p:embed/>
            </p:oleObj>
          </a:graphicData>
        </a:graphic>
      </p:graphicFrame>
    </p:spTree>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Date Placeholder 5"/>
          <p:cNvSpPr>
            <a:spLocks noGrp="1"/>
          </p:cNvSpPr>
          <p:nvPr>
            <p:ph type="dt" sz="quarter" idx="10"/>
          </p:nvPr>
        </p:nvSpPr>
        <p:spPr/>
        <p:txBody>
          <a:bodyPr/>
          <a:lstStyle/>
          <a:p>
            <a:pPr>
              <a:defRPr/>
            </a:pPr>
            <a:r>
              <a:rPr lang="en-US"/>
              <a:t>		 </a:t>
            </a:r>
            <a:r>
              <a:rPr lang="en-US" sz="1200"/>
              <a:t> </a:t>
            </a:r>
            <a:fld id="{9D46691A-7BB7-44A5-85E5-8D5119001ED1}" type="slidenum">
              <a:rPr lang="en-US" sz="1200">
                <a:solidFill>
                  <a:srgbClr val="003399"/>
                </a:solidFill>
              </a:rPr>
              <a:pPr>
                <a:defRPr/>
              </a:pPr>
              <a:t>118</a:t>
            </a:fld>
            <a:endParaRPr lang="en-US" sz="1200">
              <a:solidFill>
                <a:srgbClr val="003399"/>
              </a:solidFill>
            </a:endParaRPr>
          </a:p>
        </p:txBody>
      </p:sp>
      <p:sp>
        <p:nvSpPr>
          <p:cNvPr id="58373" name="Rectangle 2"/>
          <p:cNvSpPr>
            <a:spLocks noGrp="1" noChangeArrowheads="1"/>
          </p:cNvSpPr>
          <p:nvPr>
            <p:ph type="title"/>
          </p:nvPr>
        </p:nvSpPr>
        <p:spPr/>
        <p:txBody>
          <a:bodyPr/>
          <a:lstStyle/>
          <a:p>
            <a:r>
              <a:rPr lang="en-US" smtClean="0"/>
              <a:t>2. </a:t>
            </a:r>
            <a:r>
              <a:rPr lang="en-GB" smtClean="0"/>
              <a:t>Review of Probability Theory: Function of R. V (1)</a:t>
            </a:r>
            <a:endParaRPr lang="en-US" smtClean="0"/>
          </a:p>
        </p:txBody>
      </p:sp>
      <p:sp>
        <p:nvSpPr>
          <p:cNvPr id="58374" name="Rectangle 3"/>
          <p:cNvSpPr>
            <a:spLocks noGrp="1" noChangeArrowheads="1"/>
          </p:cNvSpPr>
          <p:nvPr>
            <p:ph type="body" sz="half" idx="1"/>
          </p:nvPr>
        </p:nvSpPr>
        <p:spPr>
          <a:xfrm>
            <a:off x="533400" y="838200"/>
            <a:ext cx="8077200" cy="2743200"/>
          </a:xfrm>
        </p:spPr>
        <p:txBody>
          <a:bodyPr/>
          <a:lstStyle/>
          <a:p>
            <a:pPr marL="0" indent="0"/>
            <a:r>
              <a:rPr lang="en-US" smtClean="0"/>
              <a:t> Let </a:t>
            </a:r>
            <a:r>
              <a:rPr lang="en-US" i="1" smtClean="0"/>
              <a:t>X</a:t>
            </a:r>
            <a:r>
              <a:rPr lang="en-US" smtClean="0"/>
              <a:t> be a r.v defined on the model (</a:t>
            </a:r>
            <a:r>
              <a:rPr lang="en-US" smtClean="0">
                <a:sym typeface="Symbol" pitchFamily="18" charset="2"/>
              </a:rPr>
              <a:t>, </a:t>
            </a:r>
            <a:r>
              <a:rPr lang="en-US" i="1" smtClean="0">
                <a:sym typeface="Symbol" pitchFamily="18" charset="2"/>
              </a:rPr>
              <a:t>F</a:t>
            </a:r>
            <a:r>
              <a:rPr lang="en-US" smtClean="0">
                <a:sym typeface="Symbol" pitchFamily="18" charset="2"/>
              </a:rPr>
              <a:t>, </a:t>
            </a:r>
            <a:r>
              <a:rPr lang="en-US" i="1" smtClean="0">
                <a:sym typeface="Symbol" pitchFamily="18" charset="2"/>
              </a:rPr>
              <a:t>P</a:t>
            </a:r>
            <a:r>
              <a:rPr lang="en-US" smtClean="0">
                <a:sym typeface="Symbol" pitchFamily="18" charset="2"/>
              </a:rPr>
              <a:t>)</a:t>
            </a:r>
            <a:r>
              <a:rPr lang="en-US" smtClean="0"/>
              <a:t> and suppose </a:t>
            </a:r>
            <a:r>
              <a:rPr lang="en-US" i="1" smtClean="0"/>
              <a:t>g</a:t>
            </a:r>
            <a:r>
              <a:rPr lang="en-US" smtClean="0"/>
              <a:t>(</a:t>
            </a:r>
            <a:r>
              <a:rPr lang="en-US" i="1" smtClean="0"/>
              <a:t>x</a:t>
            </a:r>
            <a:r>
              <a:rPr lang="en-US" smtClean="0"/>
              <a:t>) is a function of the variable </a:t>
            </a:r>
            <a:r>
              <a:rPr lang="en-US" i="1" smtClean="0"/>
              <a:t>x</a:t>
            </a:r>
            <a:r>
              <a:rPr lang="en-US" smtClean="0"/>
              <a:t>.  Define</a:t>
            </a:r>
          </a:p>
          <a:p>
            <a:pPr marL="0" indent="0">
              <a:buFont typeface="Wingdings" pitchFamily="2" charset="2"/>
              <a:buNone/>
            </a:pPr>
            <a:r>
              <a:rPr lang="en-US" smtClean="0"/>
              <a:t>			          </a:t>
            </a:r>
            <a:r>
              <a:rPr lang="en-US" i="1" smtClean="0"/>
              <a:t>Y </a:t>
            </a:r>
            <a:r>
              <a:rPr lang="en-US" smtClean="0"/>
              <a:t>= g(</a:t>
            </a:r>
            <a:r>
              <a:rPr lang="en-US" i="1" smtClean="0"/>
              <a:t>X</a:t>
            </a:r>
            <a:r>
              <a:rPr lang="en-US" smtClean="0"/>
              <a:t>)</a:t>
            </a:r>
          </a:p>
          <a:p>
            <a:pPr marL="0" indent="0">
              <a:buFont typeface="Wingdings" pitchFamily="2" charset="2"/>
              <a:buNone/>
            </a:pPr>
            <a:endParaRPr lang="en-US" sz="800" smtClean="0"/>
          </a:p>
          <a:p>
            <a:pPr marL="0" indent="0">
              <a:buFont typeface="Wingdings" pitchFamily="2" charset="2"/>
              <a:buNone/>
            </a:pPr>
            <a:r>
              <a:rPr lang="en-US" b="1" smtClean="0"/>
              <a:t>Is </a:t>
            </a:r>
            <a:r>
              <a:rPr lang="en-US" b="1" i="1" smtClean="0"/>
              <a:t>Y</a:t>
            </a:r>
            <a:r>
              <a:rPr lang="en-US" b="1" smtClean="0"/>
              <a:t> necessarily a r.v ? If so what is its PDF  </a:t>
            </a:r>
            <a:r>
              <a:rPr lang="en-US" b="1" i="1" smtClean="0"/>
              <a:t>F</a:t>
            </a:r>
            <a:r>
              <a:rPr lang="en-US" b="1" i="1" baseline="-25000" smtClean="0"/>
              <a:t>Y</a:t>
            </a:r>
            <a:r>
              <a:rPr lang="en-US" b="1" smtClean="0"/>
              <a:t>(</a:t>
            </a:r>
            <a:r>
              <a:rPr lang="en-US" b="1" i="1" smtClean="0"/>
              <a:t>y</a:t>
            </a:r>
            <a:r>
              <a:rPr lang="en-US" b="1" smtClean="0"/>
              <a:t>) and pdf </a:t>
            </a:r>
            <a:r>
              <a:rPr lang="en-US" b="1" i="1" smtClean="0"/>
              <a:t>f</a:t>
            </a:r>
            <a:r>
              <a:rPr lang="en-US" b="1" i="1" baseline="-25000" smtClean="0"/>
              <a:t>Y</a:t>
            </a:r>
            <a:r>
              <a:rPr lang="en-US" b="1" smtClean="0"/>
              <a:t>(</a:t>
            </a:r>
            <a:r>
              <a:rPr lang="en-US" b="1" i="1" smtClean="0"/>
              <a:t>y</a:t>
            </a:r>
            <a:r>
              <a:rPr lang="en-US" b="1" smtClean="0"/>
              <a:t>) ?</a:t>
            </a:r>
          </a:p>
          <a:p>
            <a:pPr marL="0" indent="0">
              <a:buFont typeface="Wingdings" pitchFamily="2" charset="2"/>
              <a:buNone/>
            </a:pPr>
            <a:endParaRPr lang="en-US" smtClean="0"/>
          </a:p>
          <a:p>
            <a:pPr marL="0" indent="0">
              <a:buFont typeface="Wingdings" pitchFamily="2" charset="2"/>
              <a:buNone/>
            </a:pPr>
            <a:r>
              <a:rPr lang="en-US" smtClean="0"/>
              <a:t>Consider some of the following functions to illustrate the technical details.</a:t>
            </a:r>
            <a:endParaRPr lang="en-US" sz="2800" smtClean="0"/>
          </a:p>
        </p:txBody>
      </p:sp>
      <p:graphicFrame>
        <p:nvGraphicFramePr>
          <p:cNvPr id="58370" name="Object 30"/>
          <p:cNvGraphicFramePr>
            <a:graphicFrameLocks noChangeAspect="1"/>
          </p:cNvGraphicFramePr>
          <p:nvPr>
            <p:ph sz="quarter" idx="2"/>
          </p:nvPr>
        </p:nvGraphicFramePr>
        <p:xfrm>
          <a:off x="990600" y="4114800"/>
          <a:ext cx="7315200" cy="684213"/>
        </p:xfrm>
        <a:graphic>
          <a:graphicData uri="http://schemas.openxmlformats.org/presentationml/2006/ole">
            <p:oleObj spid="_x0000_s58370" name="Equation" r:id="rId3" imgW="4622760" imgH="431640" progId="">
              <p:embed/>
            </p:oleObj>
          </a:graphicData>
        </a:graphic>
      </p:graphicFrame>
      <p:sp>
        <p:nvSpPr>
          <p:cNvPr id="58375" name="Text Box 25"/>
          <p:cNvSpPr txBox="1">
            <a:spLocks noChangeArrowheads="1"/>
          </p:cNvSpPr>
          <p:nvPr/>
        </p:nvSpPr>
        <p:spPr bwMode="auto">
          <a:xfrm>
            <a:off x="593725" y="3352800"/>
            <a:ext cx="7940675" cy="2317750"/>
          </a:xfrm>
          <a:prstGeom prst="rect">
            <a:avLst/>
          </a:prstGeom>
          <a:noFill/>
          <a:ln w="9525">
            <a:noFill/>
            <a:miter lim="800000"/>
            <a:headEnd/>
            <a:tailEnd/>
          </a:ln>
        </p:spPr>
        <p:txBody>
          <a:bodyPr>
            <a:spAutoFit/>
          </a:bodyPr>
          <a:lstStyle/>
          <a:p>
            <a:r>
              <a:rPr lang="en-US" u="sng"/>
              <a:t>Example 1</a:t>
            </a:r>
            <a:r>
              <a:rPr lang="en-US"/>
              <a:t>: </a:t>
            </a:r>
            <a:r>
              <a:rPr lang="en-US" i="1"/>
              <a:t>Y</a:t>
            </a:r>
            <a:r>
              <a:rPr lang="en-US"/>
              <a:t> = </a:t>
            </a:r>
            <a:r>
              <a:rPr lang="en-US" i="1"/>
              <a:t>aX </a:t>
            </a:r>
            <a:r>
              <a:rPr lang="en-US"/>
              <a:t>+ </a:t>
            </a:r>
            <a:r>
              <a:rPr lang="en-US" i="1"/>
              <a:t>b</a:t>
            </a:r>
          </a:p>
          <a:p>
            <a:endParaRPr lang="en-US" sz="800" i="1"/>
          </a:p>
          <a:p>
            <a:pPr>
              <a:buFont typeface="Wingdings" pitchFamily="2" charset="2"/>
              <a:buChar char="§"/>
            </a:pPr>
            <a:r>
              <a:rPr lang="en-US"/>
              <a:t> Suppose</a:t>
            </a:r>
            <a:r>
              <a:rPr lang="en-US" i="1"/>
              <a:t> a </a:t>
            </a:r>
            <a:r>
              <a:rPr lang="en-US"/>
              <a:t>&gt; 0, </a:t>
            </a:r>
          </a:p>
          <a:p>
            <a:pPr>
              <a:buFont typeface="Wingdings" pitchFamily="2" charset="2"/>
              <a:buChar char="§"/>
            </a:pPr>
            <a:endParaRPr lang="en-US"/>
          </a:p>
          <a:p>
            <a:endParaRPr lang="en-US"/>
          </a:p>
          <a:p>
            <a:endParaRPr lang="en-US" sz="800"/>
          </a:p>
          <a:p>
            <a:r>
              <a:rPr lang="en-US"/>
              <a:t>   and</a:t>
            </a:r>
          </a:p>
          <a:p>
            <a:endParaRPr lang="en-US"/>
          </a:p>
          <a:p>
            <a:endParaRPr lang="en-US" sz="1000"/>
          </a:p>
        </p:txBody>
      </p:sp>
      <p:graphicFrame>
        <p:nvGraphicFramePr>
          <p:cNvPr id="58371" name="Object 32"/>
          <p:cNvGraphicFramePr>
            <a:graphicFrameLocks noChangeAspect="1"/>
          </p:cNvGraphicFramePr>
          <p:nvPr>
            <p:ph sz="quarter" idx="3"/>
          </p:nvPr>
        </p:nvGraphicFramePr>
        <p:xfrm>
          <a:off x="3657600" y="5029200"/>
          <a:ext cx="2286000" cy="695325"/>
        </p:xfrm>
        <a:graphic>
          <a:graphicData uri="http://schemas.openxmlformats.org/presentationml/2006/ole">
            <p:oleObj spid="_x0000_s58371" name="Equation" r:id="rId4" imgW="1422360" imgH="431640" progId="">
              <p:embed/>
            </p:oleObj>
          </a:graphicData>
        </a:graphic>
      </p:graphicFrame>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Date Placeholder 5"/>
          <p:cNvSpPr>
            <a:spLocks noGrp="1"/>
          </p:cNvSpPr>
          <p:nvPr>
            <p:ph type="dt" sz="quarter" idx="10"/>
          </p:nvPr>
        </p:nvSpPr>
        <p:spPr/>
        <p:txBody>
          <a:bodyPr/>
          <a:lstStyle/>
          <a:p>
            <a:pPr>
              <a:defRPr/>
            </a:pPr>
            <a:r>
              <a:rPr lang="en-US"/>
              <a:t>		 </a:t>
            </a:r>
            <a:r>
              <a:rPr lang="en-US" sz="1200"/>
              <a:t> </a:t>
            </a:r>
            <a:fld id="{D6E43A3F-60CC-4174-A615-3A41BECD86A9}" type="slidenum">
              <a:rPr lang="en-US" sz="1200">
                <a:solidFill>
                  <a:srgbClr val="003399"/>
                </a:solidFill>
              </a:rPr>
              <a:pPr>
                <a:defRPr/>
              </a:pPr>
              <a:t>119</a:t>
            </a:fld>
            <a:endParaRPr lang="en-US" sz="1200">
              <a:solidFill>
                <a:srgbClr val="003399"/>
              </a:solidFill>
            </a:endParaRPr>
          </a:p>
        </p:txBody>
      </p:sp>
      <p:sp>
        <p:nvSpPr>
          <p:cNvPr id="59398" name="Rectangle 12"/>
          <p:cNvSpPr>
            <a:spLocks noGrp="1" noChangeArrowheads="1"/>
          </p:cNvSpPr>
          <p:nvPr>
            <p:ph type="title"/>
          </p:nvPr>
        </p:nvSpPr>
        <p:spPr/>
        <p:txBody>
          <a:bodyPr/>
          <a:lstStyle/>
          <a:p>
            <a:r>
              <a:rPr lang="en-US" smtClean="0"/>
              <a:t>2. </a:t>
            </a:r>
            <a:r>
              <a:rPr lang="en-GB" smtClean="0"/>
              <a:t>Review of Probability Theory: Function of R. V (2)</a:t>
            </a:r>
            <a:endParaRPr lang="en-US" smtClean="0"/>
          </a:p>
        </p:txBody>
      </p:sp>
      <p:graphicFrame>
        <p:nvGraphicFramePr>
          <p:cNvPr id="59394" name="Object 5"/>
          <p:cNvGraphicFramePr>
            <a:graphicFrameLocks noChangeAspect="1"/>
          </p:cNvGraphicFramePr>
          <p:nvPr>
            <p:ph sz="half" idx="1"/>
          </p:nvPr>
        </p:nvGraphicFramePr>
        <p:xfrm>
          <a:off x="2057400" y="1295400"/>
          <a:ext cx="5943600" cy="1419225"/>
        </p:xfrm>
        <a:graphic>
          <a:graphicData uri="http://schemas.openxmlformats.org/presentationml/2006/ole">
            <p:oleObj spid="_x0000_s59394" name="Equation" r:id="rId3" imgW="3720960" imgH="888840" progId="">
              <p:embed/>
            </p:oleObj>
          </a:graphicData>
        </a:graphic>
      </p:graphicFrame>
      <p:graphicFrame>
        <p:nvGraphicFramePr>
          <p:cNvPr id="59395" name="Object 8"/>
          <p:cNvGraphicFramePr>
            <a:graphicFrameLocks noChangeAspect="1"/>
          </p:cNvGraphicFramePr>
          <p:nvPr>
            <p:ph sz="quarter" idx="2"/>
          </p:nvPr>
        </p:nvGraphicFramePr>
        <p:xfrm>
          <a:off x="3581400" y="2951163"/>
          <a:ext cx="2514600" cy="706437"/>
        </p:xfrm>
        <a:graphic>
          <a:graphicData uri="http://schemas.openxmlformats.org/presentationml/2006/ole">
            <p:oleObj spid="_x0000_s59395" name="Equation" r:id="rId4" imgW="1536480" imgH="431640" progId="">
              <p:embed/>
            </p:oleObj>
          </a:graphicData>
        </a:graphic>
      </p:graphicFrame>
      <p:sp>
        <p:nvSpPr>
          <p:cNvPr id="59399" name="Text Box 4"/>
          <p:cNvSpPr txBox="1">
            <a:spLocks noChangeArrowheads="1"/>
          </p:cNvSpPr>
          <p:nvPr/>
        </p:nvSpPr>
        <p:spPr bwMode="auto">
          <a:xfrm>
            <a:off x="620713" y="922338"/>
            <a:ext cx="1724025" cy="3444875"/>
          </a:xfrm>
          <a:prstGeom prst="rect">
            <a:avLst/>
          </a:prstGeom>
          <a:noFill/>
          <a:ln w="9525">
            <a:noFill/>
            <a:miter lim="800000"/>
            <a:headEnd/>
            <a:tailEnd/>
          </a:ln>
        </p:spPr>
        <p:txBody>
          <a:bodyPr wrap="none">
            <a:spAutoFit/>
          </a:bodyPr>
          <a:lstStyle/>
          <a:p>
            <a:pPr>
              <a:buFont typeface="Wingdings" pitchFamily="2" charset="2"/>
              <a:buChar char="§"/>
            </a:pPr>
            <a:r>
              <a:rPr lang="en-US"/>
              <a:t> If </a:t>
            </a:r>
            <a:r>
              <a:rPr lang="en-US" i="1"/>
              <a:t>a </a:t>
            </a:r>
            <a:r>
              <a:rPr lang="en-US"/>
              <a:t>&lt; 0, then</a:t>
            </a:r>
            <a:endParaRPr lang="en-US" u="sng"/>
          </a:p>
          <a:p>
            <a:endParaRPr lang="en-US"/>
          </a:p>
          <a:p>
            <a:endParaRPr lang="en-US"/>
          </a:p>
          <a:p>
            <a:endParaRPr lang="en-US"/>
          </a:p>
          <a:p>
            <a:endParaRPr lang="en-US"/>
          </a:p>
          <a:p>
            <a:endParaRPr lang="en-US"/>
          </a:p>
          <a:p>
            <a:r>
              <a:rPr lang="en-US"/>
              <a:t>and hence</a:t>
            </a:r>
          </a:p>
          <a:p>
            <a:endParaRPr lang="en-US"/>
          </a:p>
          <a:p>
            <a:endParaRPr lang="en-US"/>
          </a:p>
          <a:p>
            <a:endParaRPr lang="en-US"/>
          </a:p>
          <a:p>
            <a:pPr>
              <a:buFont typeface="Wingdings" pitchFamily="2" charset="2"/>
              <a:buChar char="§"/>
            </a:pPr>
            <a:r>
              <a:rPr lang="en-US"/>
              <a:t> For all </a:t>
            </a:r>
            <a:r>
              <a:rPr lang="en-US" i="1"/>
              <a:t>a</a:t>
            </a:r>
          </a:p>
        </p:txBody>
      </p:sp>
      <p:graphicFrame>
        <p:nvGraphicFramePr>
          <p:cNvPr id="59396" name="Object 11"/>
          <p:cNvGraphicFramePr>
            <a:graphicFrameLocks noChangeAspect="1"/>
          </p:cNvGraphicFramePr>
          <p:nvPr>
            <p:ph sz="quarter" idx="3"/>
          </p:nvPr>
        </p:nvGraphicFramePr>
        <p:xfrm>
          <a:off x="3581400" y="4267200"/>
          <a:ext cx="2286000" cy="676275"/>
        </p:xfrm>
        <a:graphic>
          <a:graphicData uri="http://schemas.openxmlformats.org/presentationml/2006/ole">
            <p:oleObj spid="_x0000_s59396" name="Equation" r:id="rId5" imgW="1460160" imgH="431640" progId="">
              <p:embed/>
            </p:oleObj>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quarter" idx="10"/>
          </p:nvPr>
        </p:nvSpPr>
        <p:spPr/>
        <p:txBody>
          <a:bodyPr/>
          <a:lstStyle/>
          <a:p>
            <a:pPr>
              <a:defRPr/>
            </a:pPr>
            <a:r>
              <a:rPr lang="en-US"/>
              <a:t>		 </a:t>
            </a:r>
            <a:r>
              <a:rPr lang="en-US" sz="1200"/>
              <a:t> </a:t>
            </a:r>
            <a:fld id="{9F79B5D0-F4EB-4755-B279-A53D02DE3669}" type="slidenum">
              <a:rPr lang="en-US" sz="1200">
                <a:solidFill>
                  <a:srgbClr val="003399"/>
                </a:solidFill>
              </a:rPr>
              <a:pPr>
                <a:defRPr/>
              </a:pPr>
              <a:t>12</a:t>
            </a:fld>
            <a:endParaRPr lang="en-US" sz="1200">
              <a:solidFill>
                <a:srgbClr val="003399"/>
              </a:solidFill>
            </a:endParaRPr>
          </a:p>
        </p:txBody>
      </p:sp>
      <p:sp>
        <p:nvSpPr>
          <p:cNvPr id="174083" name="Rectangle 2"/>
          <p:cNvSpPr>
            <a:spLocks noGrp="1" noChangeArrowheads="1"/>
          </p:cNvSpPr>
          <p:nvPr>
            <p:ph type="title"/>
          </p:nvPr>
        </p:nvSpPr>
        <p:spPr/>
        <p:txBody>
          <a:bodyPr/>
          <a:lstStyle/>
          <a:p>
            <a:r>
              <a:rPr lang="en-US" smtClean="0"/>
              <a:t>Optimum Receiver Design (5)</a:t>
            </a:r>
          </a:p>
        </p:txBody>
      </p:sp>
      <p:sp>
        <p:nvSpPr>
          <p:cNvPr id="174084" name="Rectangle 3"/>
          <p:cNvSpPr>
            <a:spLocks noGrp="1" noChangeArrowheads="1"/>
          </p:cNvSpPr>
          <p:nvPr>
            <p:ph type="body" idx="1"/>
          </p:nvPr>
        </p:nvSpPr>
        <p:spPr>
          <a:xfrm>
            <a:off x="685800" y="914400"/>
            <a:ext cx="7772400" cy="5181600"/>
          </a:xfrm>
        </p:spPr>
        <p:txBody>
          <a:bodyPr/>
          <a:lstStyle/>
          <a:p>
            <a:pPr>
              <a:lnSpc>
                <a:spcPct val="105000"/>
              </a:lnSpc>
            </a:pPr>
            <a:r>
              <a:rPr lang="en-US" smtClean="0"/>
              <a:t>The communication receiver design problem can be formulated as an </a:t>
            </a:r>
            <a:r>
              <a:rPr lang="en-US" b="1" smtClean="0"/>
              <a:t>estimation</a:t>
            </a:r>
            <a:r>
              <a:rPr lang="en-US" smtClean="0"/>
              <a:t> or </a:t>
            </a:r>
            <a:r>
              <a:rPr lang="en-US" b="1" smtClean="0"/>
              <a:t>detection</a:t>
            </a:r>
            <a:r>
              <a:rPr lang="en-US" smtClean="0"/>
              <a:t> (</a:t>
            </a:r>
            <a:r>
              <a:rPr lang="en-US" b="1" smtClean="0"/>
              <a:t>classification</a:t>
            </a:r>
            <a:r>
              <a:rPr lang="en-US" smtClean="0"/>
              <a:t>) </a:t>
            </a:r>
            <a:r>
              <a:rPr lang="en-US" b="1" smtClean="0"/>
              <a:t>problem</a:t>
            </a:r>
            <a:r>
              <a:rPr lang="en-US" smtClean="0"/>
              <a:t>.</a:t>
            </a:r>
          </a:p>
          <a:p>
            <a:pPr>
              <a:lnSpc>
                <a:spcPct val="105000"/>
              </a:lnSpc>
              <a:buFont typeface="Wingdings" pitchFamily="2" charset="2"/>
              <a:buNone/>
            </a:pPr>
            <a:r>
              <a:rPr lang="en-US" smtClean="0">
                <a:sym typeface="Symbol" pitchFamily="18" charset="2"/>
              </a:rPr>
              <a:t>	 </a:t>
            </a:r>
            <a:r>
              <a:rPr lang="en-US" b="1" smtClean="0"/>
              <a:t>stochastic signal processing</a:t>
            </a:r>
            <a:r>
              <a:rPr lang="en-US" smtClean="0"/>
              <a:t> used in </a:t>
            </a:r>
            <a:r>
              <a:rPr lang="en-US" b="1" smtClean="0"/>
              <a:t>detector</a:t>
            </a:r>
            <a:r>
              <a:rPr lang="en-US" smtClean="0"/>
              <a:t> and </a:t>
            </a:r>
            <a:r>
              <a:rPr lang="en-US" b="1" smtClean="0"/>
              <a:t>equalizer optimization</a:t>
            </a:r>
            <a:r>
              <a:rPr lang="en-US" smtClean="0"/>
              <a:t>.</a:t>
            </a:r>
          </a:p>
          <a:p>
            <a:pPr>
              <a:lnSpc>
                <a:spcPct val="105000"/>
              </a:lnSpc>
              <a:buFont typeface="Wingdings" pitchFamily="2" charset="2"/>
              <a:buNone/>
            </a:pPr>
            <a:endParaRPr lang="en-US" sz="1200" smtClean="0"/>
          </a:p>
          <a:p>
            <a:pPr>
              <a:lnSpc>
                <a:spcPct val="105000"/>
              </a:lnSpc>
            </a:pPr>
            <a:r>
              <a:rPr lang="en-US" smtClean="0"/>
              <a:t>We formulate a typical optimization framework herein that is applicable for many scenarios.</a:t>
            </a: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Date Placeholder 6"/>
          <p:cNvSpPr>
            <a:spLocks noGrp="1"/>
          </p:cNvSpPr>
          <p:nvPr>
            <p:ph type="dt" sz="quarter" idx="10"/>
          </p:nvPr>
        </p:nvSpPr>
        <p:spPr/>
        <p:txBody>
          <a:bodyPr/>
          <a:lstStyle/>
          <a:p>
            <a:pPr>
              <a:defRPr/>
            </a:pPr>
            <a:r>
              <a:rPr lang="en-US"/>
              <a:t>		 </a:t>
            </a:r>
            <a:r>
              <a:rPr lang="en-US" sz="1200"/>
              <a:t> </a:t>
            </a:r>
            <a:fld id="{E7B21D8B-56B3-4416-BFBC-43160471E345}" type="slidenum">
              <a:rPr lang="en-US" sz="1200">
                <a:solidFill>
                  <a:srgbClr val="003399"/>
                </a:solidFill>
              </a:rPr>
              <a:pPr>
                <a:defRPr/>
              </a:pPr>
              <a:t>120</a:t>
            </a:fld>
            <a:endParaRPr lang="en-US" sz="1200">
              <a:solidFill>
                <a:srgbClr val="003399"/>
              </a:solidFill>
            </a:endParaRPr>
          </a:p>
        </p:txBody>
      </p:sp>
      <p:sp>
        <p:nvSpPr>
          <p:cNvPr id="60428" name="Rectangle 30"/>
          <p:cNvSpPr>
            <a:spLocks noGrp="1" noChangeArrowheads="1"/>
          </p:cNvSpPr>
          <p:nvPr>
            <p:ph type="title" sz="quarter"/>
          </p:nvPr>
        </p:nvSpPr>
        <p:spPr/>
        <p:txBody>
          <a:bodyPr/>
          <a:lstStyle/>
          <a:p>
            <a:r>
              <a:rPr lang="en-US" smtClean="0"/>
              <a:t>2. </a:t>
            </a:r>
            <a:r>
              <a:rPr lang="en-GB" smtClean="0"/>
              <a:t>Review of Probability Theory: Function of R. V (3)</a:t>
            </a:r>
            <a:endParaRPr lang="en-US" smtClean="0"/>
          </a:p>
        </p:txBody>
      </p:sp>
      <p:graphicFrame>
        <p:nvGraphicFramePr>
          <p:cNvPr id="60418" name="Object 5"/>
          <p:cNvGraphicFramePr>
            <a:graphicFrameLocks noChangeAspect="1"/>
          </p:cNvGraphicFramePr>
          <p:nvPr>
            <p:ph sz="quarter" idx="1"/>
          </p:nvPr>
        </p:nvGraphicFramePr>
        <p:xfrm>
          <a:off x="2971800" y="1295400"/>
          <a:ext cx="3752850" cy="368300"/>
        </p:xfrm>
        <a:graphic>
          <a:graphicData uri="http://schemas.openxmlformats.org/presentationml/2006/ole">
            <p:oleObj spid="_x0000_s60418" name="Equation" r:id="rId3" imgW="2323800" imgH="228600" progId="">
              <p:embed/>
            </p:oleObj>
          </a:graphicData>
        </a:graphic>
      </p:graphicFrame>
      <p:graphicFrame>
        <p:nvGraphicFramePr>
          <p:cNvPr id="60419" name="Object 8"/>
          <p:cNvGraphicFramePr>
            <a:graphicFrameLocks noChangeAspect="1"/>
          </p:cNvGraphicFramePr>
          <p:nvPr>
            <p:ph sz="quarter" idx="2"/>
          </p:nvPr>
        </p:nvGraphicFramePr>
        <p:xfrm>
          <a:off x="3886200" y="2286000"/>
          <a:ext cx="1784350" cy="341313"/>
        </p:xfrm>
        <a:graphic>
          <a:graphicData uri="http://schemas.openxmlformats.org/presentationml/2006/ole">
            <p:oleObj spid="_x0000_s60419" name="Equation" r:id="rId4" imgW="1130040" imgH="215640" progId="">
              <p:embed/>
            </p:oleObj>
          </a:graphicData>
        </a:graphic>
      </p:graphicFrame>
      <p:graphicFrame>
        <p:nvGraphicFramePr>
          <p:cNvPr id="60420" name="Object 26"/>
          <p:cNvGraphicFramePr>
            <a:graphicFrameLocks noChangeAspect="1"/>
          </p:cNvGraphicFramePr>
          <p:nvPr>
            <p:ph sz="quarter" idx="3"/>
          </p:nvPr>
        </p:nvGraphicFramePr>
        <p:xfrm>
          <a:off x="1047750" y="3546475"/>
          <a:ext cx="4591050" cy="796925"/>
        </p:xfrm>
        <a:graphic>
          <a:graphicData uri="http://schemas.openxmlformats.org/presentationml/2006/ole">
            <p:oleObj spid="_x0000_s60420" name="Equation" r:id="rId5" imgW="2781000" imgH="482400" progId="">
              <p:embed/>
            </p:oleObj>
          </a:graphicData>
        </a:graphic>
      </p:graphicFrame>
      <p:sp>
        <p:nvSpPr>
          <p:cNvPr id="60429" name="Text Box 4"/>
          <p:cNvSpPr txBox="1">
            <a:spLocks noChangeArrowheads="1"/>
          </p:cNvSpPr>
          <p:nvPr/>
        </p:nvSpPr>
        <p:spPr bwMode="auto">
          <a:xfrm>
            <a:off x="685800" y="838200"/>
            <a:ext cx="7850188" cy="4114800"/>
          </a:xfrm>
          <a:prstGeom prst="rect">
            <a:avLst/>
          </a:prstGeom>
          <a:noFill/>
          <a:ln w="9525">
            <a:noFill/>
            <a:miter lim="800000"/>
            <a:headEnd/>
            <a:tailEnd/>
          </a:ln>
        </p:spPr>
        <p:txBody>
          <a:bodyPr wrap="none">
            <a:spAutoFit/>
          </a:bodyPr>
          <a:lstStyle/>
          <a:p>
            <a:r>
              <a:rPr lang="en-US" u="sng"/>
              <a:t>Example 2</a:t>
            </a:r>
            <a:r>
              <a:rPr lang="en-US"/>
              <a:t>: </a:t>
            </a:r>
            <a:r>
              <a:rPr lang="en-US" i="1"/>
              <a:t>Y</a:t>
            </a:r>
            <a:r>
              <a:rPr lang="en-US"/>
              <a:t> = </a:t>
            </a:r>
            <a:r>
              <a:rPr lang="en-US" i="1"/>
              <a:t>X</a:t>
            </a:r>
            <a:r>
              <a:rPr lang="en-US" baseline="30000"/>
              <a:t>2</a:t>
            </a:r>
            <a:r>
              <a:rPr lang="en-US"/>
              <a:t> </a:t>
            </a:r>
          </a:p>
          <a:p>
            <a:endParaRPr lang="en-US"/>
          </a:p>
          <a:p>
            <a:endParaRPr lang="en-US" sz="1000"/>
          </a:p>
          <a:p>
            <a:pPr>
              <a:spcBef>
                <a:spcPct val="50000"/>
              </a:spcBef>
            </a:pPr>
            <a:r>
              <a:rPr lang="en-US"/>
              <a:t>If </a:t>
            </a:r>
            <a:r>
              <a:rPr lang="en-US" i="1"/>
              <a:t>y</a:t>
            </a:r>
            <a:r>
              <a:rPr lang="en-US"/>
              <a:t> &lt; 0 then the event  {</a:t>
            </a:r>
            <a:r>
              <a:rPr lang="en-US" i="1"/>
              <a:t>X</a:t>
            </a:r>
            <a:r>
              <a:rPr lang="en-US" baseline="30000"/>
              <a:t>2</a:t>
            </a:r>
            <a:r>
              <a:rPr lang="en-US"/>
              <a:t>(</a:t>
            </a:r>
            <a:r>
              <a:rPr lang="en-US">
                <a:sym typeface="Symbol" pitchFamily="18" charset="2"/>
              </a:rPr>
              <a:t></a:t>
            </a:r>
            <a:r>
              <a:rPr lang="en-US"/>
              <a:t>) </a:t>
            </a:r>
            <a:r>
              <a:rPr lang="en-US">
                <a:latin typeface="Times New Roman" pitchFamily="18" charset="0"/>
                <a:cs typeface="Times New Roman" pitchFamily="18" charset="0"/>
              </a:rPr>
              <a:t>≤ </a:t>
            </a:r>
            <a:r>
              <a:rPr lang="en-US" i="1">
                <a:latin typeface="Times New Roman" pitchFamily="18" charset="0"/>
                <a:cs typeface="Times New Roman" pitchFamily="18" charset="0"/>
              </a:rPr>
              <a:t>y</a:t>
            </a:r>
            <a:r>
              <a:rPr lang="en-US"/>
              <a:t>} = </a:t>
            </a:r>
            <a:r>
              <a:rPr lang="en-US">
                <a:sym typeface="Symbol" pitchFamily="18" charset="2"/>
              </a:rPr>
              <a:t></a:t>
            </a:r>
            <a:r>
              <a:rPr lang="en-US"/>
              <a:t>, and hence</a:t>
            </a:r>
          </a:p>
          <a:p>
            <a:pPr>
              <a:spcBef>
                <a:spcPct val="50000"/>
              </a:spcBef>
            </a:pPr>
            <a:endParaRPr lang="en-US"/>
          </a:p>
          <a:p>
            <a:pPr>
              <a:spcBef>
                <a:spcPct val="50000"/>
              </a:spcBef>
            </a:pPr>
            <a:r>
              <a:rPr lang="en-US"/>
              <a:t>For </a:t>
            </a:r>
            <a:r>
              <a:rPr lang="en-US" i="1"/>
              <a:t>y</a:t>
            </a:r>
            <a:r>
              <a:rPr lang="en-US"/>
              <a:t> &gt; 0, from figure, the event {</a:t>
            </a:r>
            <a:r>
              <a:rPr lang="en-US" i="1"/>
              <a:t>Y</a:t>
            </a:r>
            <a:r>
              <a:rPr lang="en-US"/>
              <a:t>(</a:t>
            </a:r>
            <a:r>
              <a:rPr lang="en-US">
                <a:sym typeface="Symbol" pitchFamily="18" charset="2"/>
              </a:rPr>
              <a:t></a:t>
            </a:r>
            <a:r>
              <a:rPr lang="en-US"/>
              <a:t>) ≤ </a:t>
            </a:r>
            <a:r>
              <a:rPr lang="en-US" i="1"/>
              <a:t>y</a:t>
            </a:r>
            <a:r>
              <a:rPr lang="en-US"/>
              <a:t>} = {</a:t>
            </a:r>
            <a:r>
              <a:rPr lang="en-US" i="1"/>
              <a:t>X</a:t>
            </a:r>
            <a:r>
              <a:rPr lang="en-US" baseline="30000"/>
              <a:t>2</a:t>
            </a:r>
            <a:r>
              <a:rPr lang="en-US"/>
              <a:t>(</a:t>
            </a:r>
            <a:r>
              <a:rPr lang="en-US">
                <a:sym typeface="Symbol" pitchFamily="18" charset="2"/>
              </a:rPr>
              <a:t></a:t>
            </a:r>
            <a:r>
              <a:rPr lang="en-US"/>
              <a:t>) ≤ </a:t>
            </a:r>
            <a:r>
              <a:rPr lang="en-US" i="1"/>
              <a:t>y</a:t>
            </a:r>
            <a:r>
              <a:rPr lang="en-US"/>
              <a:t>} is equivalent to</a:t>
            </a:r>
          </a:p>
          <a:p>
            <a:r>
              <a:rPr lang="en-US"/>
              <a:t>{</a:t>
            </a:r>
            <a:r>
              <a:rPr lang="en-US" i="1"/>
              <a:t>x</a:t>
            </a:r>
            <a:r>
              <a:rPr lang="en-US" baseline="-25000"/>
              <a:t>1</a:t>
            </a:r>
            <a:r>
              <a:rPr lang="en-US"/>
              <a:t> ≤ </a:t>
            </a:r>
            <a:r>
              <a:rPr lang="en-US" i="1"/>
              <a:t>X</a:t>
            </a:r>
            <a:r>
              <a:rPr lang="en-US"/>
              <a:t>(</a:t>
            </a:r>
            <a:r>
              <a:rPr lang="en-US">
                <a:sym typeface="Symbol" pitchFamily="18" charset="2"/>
              </a:rPr>
              <a:t></a:t>
            </a:r>
            <a:r>
              <a:rPr lang="en-US"/>
              <a:t>) ≤ </a:t>
            </a:r>
            <a:r>
              <a:rPr lang="en-US" i="1"/>
              <a:t>x</a:t>
            </a:r>
            <a:r>
              <a:rPr lang="en-US" baseline="-25000"/>
              <a:t>2</a:t>
            </a:r>
            <a:r>
              <a:rPr lang="en-US"/>
              <a:t>}. Hence</a:t>
            </a:r>
          </a:p>
          <a:p>
            <a:endParaRPr lang="en-US"/>
          </a:p>
          <a:p>
            <a:endParaRPr lang="en-US"/>
          </a:p>
          <a:p>
            <a:endParaRPr lang="en-US"/>
          </a:p>
          <a:p>
            <a:endParaRPr lang="en-US" sz="2400"/>
          </a:p>
          <a:p>
            <a:r>
              <a:rPr lang="en-US"/>
              <a:t>By direct differentiation, we get</a:t>
            </a:r>
          </a:p>
        </p:txBody>
      </p:sp>
      <p:sp>
        <p:nvSpPr>
          <p:cNvPr id="60430" name="Line 12"/>
          <p:cNvSpPr>
            <a:spLocks noChangeShapeType="1"/>
          </p:cNvSpPr>
          <p:nvPr/>
        </p:nvSpPr>
        <p:spPr bwMode="auto">
          <a:xfrm>
            <a:off x="5511800" y="4851400"/>
            <a:ext cx="2774950" cy="0"/>
          </a:xfrm>
          <a:prstGeom prst="line">
            <a:avLst/>
          </a:prstGeom>
          <a:noFill/>
          <a:ln w="9525">
            <a:solidFill>
              <a:schemeClr val="tx1"/>
            </a:solidFill>
            <a:round/>
            <a:headEnd/>
            <a:tailEnd type="triangle" w="med" len="med"/>
          </a:ln>
        </p:spPr>
        <p:txBody>
          <a:bodyPr wrap="none" anchor="ctr"/>
          <a:lstStyle/>
          <a:p>
            <a:endParaRPr lang="en-US"/>
          </a:p>
        </p:txBody>
      </p:sp>
      <p:sp>
        <p:nvSpPr>
          <p:cNvPr id="60431" name="Line 13"/>
          <p:cNvSpPr>
            <a:spLocks noChangeShapeType="1"/>
          </p:cNvSpPr>
          <p:nvPr/>
        </p:nvSpPr>
        <p:spPr bwMode="auto">
          <a:xfrm flipH="1" flipV="1">
            <a:off x="6746875" y="3648075"/>
            <a:ext cx="0" cy="1209675"/>
          </a:xfrm>
          <a:prstGeom prst="line">
            <a:avLst/>
          </a:prstGeom>
          <a:noFill/>
          <a:ln w="9525">
            <a:solidFill>
              <a:schemeClr val="tx1"/>
            </a:solidFill>
            <a:round/>
            <a:headEnd/>
            <a:tailEnd type="triangle" w="med" len="med"/>
          </a:ln>
        </p:spPr>
        <p:txBody>
          <a:bodyPr wrap="none" anchor="ctr"/>
          <a:lstStyle/>
          <a:p>
            <a:endParaRPr lang="en-US"/>
          </a:p>
        </p:txBody>
      </p:sp>
      <p:grpSp>
        <p:nvGrpSpPr>
          <p:cNvPr id="60432" name="Group 14"/>
          <p:cNvGrpSpPr>
            <a:grpSpLocks/>
          </p:cNvGrpSpPr>
          <p:nvPr/>
        </p:nvGrpSpPr>
        <p:grpSpPr bwMode="auto">
          <a:xfrm>
            <a:off x="6035675" y="3978275"/>
            <a:ext cx="1412875" cy="862013"/>
            <a:chOff x="1081" y="3201"/>
            <a:chExt cx="890" cy="543"/>
          </a:xfrm>
        </p:grpSpPr>
        <p:sp>
          <p:nvSpPr>
            <p:cNvPr id="60436" name="Freeform 15"/>
            <p:cNvSpPr>
              <a:spLocks/>
            </p:cNvSpPr>
            <p:nvPr/>
          </p:nvSpPr>
          <p:spPr bwMode="auto">
            <a:xfrm>
              <a:off x="1081" y="3201"/>
              <a:ext cx="448" cy="537"/>
            </a:xfrm>
            <a:custGeom>
              <a:avLst/>
              <a:gdLst>
                <a:gd name="T0" fmla="*/ 0 w 448"/>
                <a:gd name="T1" fmla="*/ 0 h 537"/>
                <a:gd name="T2" fmla="*/ 58 w 448"/>
                <a:gd name="T3" fmla="*/ 192 h 537"/>
                <a:gd name="T4" fmla="*/ 141 w 448"/>
                <a:gd name="T5" fmla="*/ 339 h 537"/>
                <a:gd name="T6" fmla="*/ 263 w 448"/>
                <a:gd name="T7" fmla="*/ 486 h 537"/>
                <a:gd name="T8" fmla="*/ 372 w 448"/>
                <a:gd name="T9" fmla="*/ 525 h 537"/>
                <a:gd name="T10" fmla="*/ 448 w 448"/>
                <a:gd name="T11" fmla="*/ 537 h 537"/>
                <a:gd name="T12" fmla="*/ 0 60000 65536"/>
                <a:gd name="T13" fmla="*/ 0 60000 65536"/>
                <a:gd name="T14" fmla="*/ 0 60000 65536"/>
                <a:gd name="T15" fmla="*/ 0 60000 65536"/>
                <a:gd name="T16" fmla="*/ 0 60000 65536"/>
                <a:gd name="T17" fmla="*/ 0 60000 65536"/>
                <a:gd name="T18" fmla="*/ 0 w 448"/>
                <a:gd name="T19" fmla="*/ 0 h 537"/>
                <a:gd name="T20" fmla="*/ 448 w 448"/>
                <a:gd name="T21" fmla="*/ 537 h 537"/>
              </a:gdLst>
              <a:ahLst/>
              <a:cxnLst>
                <a:cxn ang="T12">
                  <a:pos x="T0" y="T1"/>
                </a:cxn>
                <a:cxn ang="T13">
                  <a:pos x="T2" y="T3"/>
                </a:cxn>
                <a:cxn ang="T14">
                  <a:pos x="T4" y="T5"/>
                </a:cxn>
                <a:cxn ang="T15">
                  <a:pos x="T6" y="T7"/>
                </a:cxn>
                <a:cxn ang="T16">
                  <a:pos x="T8" y="T9"/>
                </a:cxn>
                <a:cxn ang="T17">
                  <a:pos x="T10" y="T11"/>
                </a:cxn>
              </a:cxnLst>
              <a:rect l="T18" t="T19" r="T20" b="T21"/>
              <a:pathLst>
                <a:path w="448" h="537">
                  <a:moveTo>
                    <a:pt x="0" y="0"/>
                  </a:moveTo>
                  <a:cubicBezTo>
                    <a:pt x="17" y="68"/>
                    <a:pt x="35" y="136"/>
                    <a:pt x="58" y="192"/>
                  </a:cubicBezTo>
                  <a:cubicBezTo>
                    <a:pt x="81" y="248"/>
                    <a:pt x="107" y="290"/>
                    <a:pt x="141" y="339"/>
                  </a:cubicBezTo>
                  <a:cubicBezTo>
                    <a:pt x="175" y="388"/>
                    <a:pt x="225" y="455"/>
                    <a:pt x="263" y="486"/>
                  </a:cubicBezTo>
                  <a:cubicBezTo>
                    <a:pt x="301" y="517"/>
                    <a:pt x="341" y="517"/>
                    <a:pt x="372" y="525"/>
                  </a:cubicBezTo>
                  <a:cubicBezTo>
                    <a:pt x="403" y="533"/>
                    <a:pt x="425" y="535"/>
                    <a:pt x="448" y="537"/>
                  </a:cubicBezTo>
                </a:path>
              </a:pathLst>
            </a:custGeom>
            <a:noFill/>
            <a:ln w="28575" cap="flat" cmpd="sng">
              <a:solidFill>
                <a:schemeClr val="tx1"/>
              </a:solidFill>
              <a:prstDash val="solid"/>
              <a:round/>
              <a:headEnd/>
              <a:tailEnd/>
            </a:ln>
          </p:spPr>
          <p:txBody>
            <a:bodyPr wrap="none" anchor="ctr"/>
            <a:lstStyle/>
            <a:p>
              <a:endParaRPr lang="en-US"/>
            </a:p>
          </p:txBody>
        </p:sp>
        <p:sp>
          <p:nvSpPr>
            <p:cNvPr id="60437" name="Freeform 16"/>
            <p:cNvSpPr>
              <a:spLocks/>
            </p:cNvSpPr>
            <p:nvPr/>
          </p:nvSpPr>
          <p:spPr bwMode="auto">
            <a:xfrm flipH="1">
              <a:off x="1523" y="3207"/>
              <a:ext cx="448" cy="537"/>
            </a:xfrm>
            <a:custGeom>
              <a:avLst/>
              <a:gdLst>
                <a:gd name="T0" fmla="*/ 0 w 448"/>
                <a:gd name="T1" fmla="*/ 0 h 537"/>
                <a:gd name="T2" fmla="*/ 58 w 448"/>
                <a:gd name="T3" fmla="*/ 192 h 537"/>
                <a:gd name="T4" fmla="*/ 141 w 448"/>
                <a:gd name="T5" fmla="*/ 339 h 537"/>
                <a:gd name="T6" fmla="*/ 263 w 448"/>
                <a:gd name="T7" fmla="*/ 486 h 537"/>
                <a:gd name="T8" fmla="*/ 372 w 448"/>
                <a:gd name="T9" fmla="*/ 525 h 537"/>
                <a:gd name="T10" fmla="*/ 448 w 448"/>
                <a:gd name="T11" fmla="*/ 537 h 537"/>
                <a:gd name="T12" fmla="*/ 0 60000 65536"/>
                <a:gd name="T13" fmla="*/ 0 60000 65536"/>
                <a:gd name="T14" fmla="*/ 0 60000 65536"/>
                <a:gd name="T15" fmla="*/ 0 60000 65536"/>
                <a:gd name="T16" fmla="*/ 0 60000 65536"/>
                <a:gd name="T17" fmla="*/ 0 60000 65536"/>
                <a:gd name="T18" fmla="*/ 0 w 448"/>
                <a:gd name="T19" fmla="*/ 0 h 537"/>
                <a:gd name="T20" fmla="*/ 448 w 448"/>
                <a:gd name="T21" fmla="*/ 537 h 537"/>
              </a:gdLst>
              <a:ahLst/>
              <a:cxnLst>
                <a:cxn ang="T12">
                  <a:pos x="T0" y="T1"/>
                </a:cxn>
                <a:cxn ang="T13">
                  <a:pos x="T2" y="T3"/>
                </a:cxn>
                <a:cxn ang="T14">
                  <a:pos x="T4" y="T5"/>
                </a:cxn>
                <a:cxn ang="T15">
                  <a:pos x="T6" y="T7"/>
                </a:cxn>
                <a:cxn ang="T16">
                  <a:pos x="T8" y="T9"/>
                </a:cxn>
                <a:cxn ang="T17">
                  <a:pos x="T10" y="T11"/>
                </a:cxn>
              </a:cxnLst>
              <a:rect l="T18" t="T19" r="T20" b="T21"/>
              <a:pathLst>
                <a:path w="448" h="537">
                  <a:moveTo>
                    <a:pt x="0" y="0"/>
                  </a:moveTo>
                  <a:cubicBezTo>
                    <a:pt x="17" y="68"/>
                    <a:pt x="35" y="136"/>
                    <a:pt x="58" y="192"/>
                  </a:cubicBezTo>
                  <a:cubicBezTo>
                    <a:pt x="81" y="248"/>
                    <a:pt x="107" y="290"/>
                    <a:pt x="141" y="339"/>
                  </a:cubicBezTo>
                  <a:cubicBezTo>
                    <a:pt x="175" y="388"/>
                    <a:pt x="225" y="455"/>
                    <a:pt x="263" y="486"/>
                  </a:cubicBezTo>
                  <a:cubicBezTo>
                    <a:pt x="301" y="517"/>
                    <a:pt x="341" y="517"/>
                    <a:pt x="372" y="525"/>
                  </a:cubicBezTo>
                  <a:cubicBezTo>
                    <a:pt x="403" y="533"/>
                    <a:pt x="425" y="535"/>
                    <a:pt x="448" y="537"/>
                  </a:cubicBezTo>
                </a:path>
              </a:pathLst>
            </a:custGeom>
            <a:noFill/>
            <a:ln w="28575" cap="flat" cmpd="sng">
              <a:solidFill>
                <a:schemeClr val="tx1"/>
              </a:solidFill>
              <a:prstDash val="solid"/>
              <a:round/>
              <a:headEnd/>
              <a:tailEnd/>
            </a:ln>
          </p:spPr>
          <p:txBody>
            <a:bodyPr wrap="none" anchor="ctr"/>
            <a:lstStyle/>
            <a:p>
              <a:endParaRPr lang="en-US"/>
            </a:p>
          </p:txBody>
        </p:sp>
      </p:grpSp>
      <p:sp>
        <p:nvSpPr>
          <p:cNvPr id="60433" name="Line 17"/>
          <p:cNvSpPr>
            <a:spLocks noChangeShapeType="1"/>
          </p:cNvSpPr>
          <p:nvPr/>
        </p:nvSpPr>
        <p:spPr bwMode="auto">
          <a:xfrm>
            <a:off x="6116638" y="4235450"/>
            <a:ext cx="1219200" cy="0"/>
          </a:xfrm>
          <a:prstGeom prst="line">
            <a:avLst/>
          </a:prstGeom>
          <a:noFill/>
          <a:ln w="9525">
            <a:solidFill>
              <a:schemeClr val="tx1"/>
            </a:solidFill>
            <a:prstDash val="dash"/>
            <a:round/>
            <a:headEnd/>
            <a:tailEnd/>
          </a:ln>
        </p:spPr>
        <p:txBody>
          <a:bodyPr wrap="none" anchor="ctr"/>
          <a:lstStyle/>
          <a:p>
            <a:endParaRPr lang="en-US"/>
          </a:p>
        </p:txBody>
      </p:sp>
      <p:sp>
        <p:nvSpPr>
          <p:cNvPr id="60434" name="Line 18"/>
          <p:cNvSpPr>
            <a:spLocks noChangeShapeType="1"/>
          </p:cNvSpPr>
          <p:nvPr/>
        </p:nvSpPr>
        <p:spPr bwMode="auto">
          <a:xfrm>
            <a:off x="6107113" y="4244975"/>
            <a:ext cx="0" cy="619125"/>
          </a:xfrm>
          <a:prstGeom prst="line">
            <a:avLst/>
          </a:prstGeom>
          <a:noFill/>
          <a:ln w="9525">
            <a:solidFill>
              <a:schemeClr val="tx1"/>
            </a:solidFill>
            <a:prstDash val="dash"/>
            <a:round/>
            <a:headEnd/>
            <a:tailEnd/>
          </a:ln>
        </p:spPr>
        <p:txBody>
          <a:bodyPr wrap="none" anchor="ctr"/>
          <a:lstStyle/>
          <a:p>
            <a:endParaRPr lang="en-US"/>
          </a:p>
        </p:txBody>
      </p:sp>
      <p:sp>
        <p:nvSpPr>
          <p:cNvPr id="60435" name="Line 19"/>
          <p:cNvSpPr>
            <a:spLocks noChangeShapeType="1"/>
          </p:cNvSpPr>
          <p:nvPr/>
        </p:nvSpPr>
        <p:spPr bwMode="auto">
          <a:xfrm>
            <a:off x="7375525" y="4256088"/>
            <a:ext cx="0" cy="619125"/>
          </a:xfrm>
          <a:prstGeom prst="line">
            <a:avLst/>
          </a:prstGeom>
          <a:noFill/>
          <a:ln w="9525">
            <a:solidFill>
              <a:schemeClr val="tx1"/>
            </a:solidFill>
            <a:prstDash val="dash"/>
            <a:round/>
            <a:headEnd/>
            <a:tailEnd/>
          </a:ln>
        </p:spPr>
        <p:txBody>
          <a:bodyPr wrap="none" anchor="ctr"/>
          <a:lstStyle/>
          <a:p>
            <a:endParaRPr lang="en-US"/>
          </a:p>
        </p:txBody>
      </p:sp>
      <p:graphicFrame>
        <p:nvGraphicFramePr>
          <p:cNvPr id="60421" name="Object 20"/>
          <p:cNvGraphicFramePr>
            <a:graphicFrameLocks noChangeAspect="1"/>
          </p:cNvGraphicFramePr>
          <p:nvPr/>
        </p:nvGraphicFramePr>
        <p:xfrm>
          <a:off x="6807200" y="3581400"/>
          <a:ext cx="712788" cy="282575"/>
        </p:xfrm>
        <a:graphic>
          <a:graphicData uri="http://schemas.openxmlformats.org/presentationml/2006/ole">
            <p:oleObj spid="_x0000_s60421" name="Equation" r:id="rId6" imgW="482400" imgH="190440" progId="">
              <p:embed/>
            </p:oleObj>
          </a:graphicData>
        </a:graphic>
      </p:graphicFrame>
      <p:graphicFrame>
        <p:nvGraphicFramePr>
          <p:cNvPr id="60422" name="Object 21"/>
          <p:cNvGraphicFramePr>
            <a:graphicFrameLocks noChangeAspect="1"/>
          </p:cNvGraphicFramePr>
          <p:nvPr/>
        </p:nvGraphicFramePr>
        <p:xfrm>
          <a:off x="8348663" y="4738688"/>
          <a:ext cx="261937" cy="223837"/>
        </p:xfrm>
        <a:graphic>
          <a:graphicData uri="http://schemas.openxmlformats.org/presentationml/2006/ole">
            <p:oleObj spid="_x0000_s60422" name="Equation" r:id="rId7" imgW="177480" imgH="152280" progId="">
              <p:embed/>
            </p:oleObj>
          </a:graphicData>
        </a:graphic>
      </p:graphicFrame>
      <p:graphicFrame>
        <p:nvGraphicFramePr>
          <p:cNvPr id="60423" name="Object 22"/>
          <p:cNvGraphicFramePr>
            <a:graphicFrameLocks noChangeAspect="1"/>
          </p:cNvGraphicFramePr>
          <p:nvPr/>
        </p:nvGraphicFramePr>
        <p:xfrm>
          <a:off x="6792913" y="3994150"/>
          <a:ext cx="207962" cy="242888"/>
        </p:xfrm>
        <a:graphic>
          <a:graphicData uri="http://schemas.openxmlformats.org/presentationml/2006/ole">
            <p:oleObj spid="_x0000_s60423" name="Equation" r:id="rId8" imgW="139680" imgH="164880" progId="">
              <p:embed/>
            </p:oleObj>
          </a:graphicData>
        </a:graphic>
      </p:graphicFrame>
      <p:graphicFrame>
        <p:nvGraphicFramePr>
          <p:cNvPr id="60424" name="Object 23"/>
          <p:cNvGraphicFramePr>
            <a:graphicFrameLocks noChangeAspect="1"/>
          </p:cNvGraphicFramePr>
          <p:nvPr/>
        </p:nvGraphicFramePr>
        <p:xfrm>
          <a:off x="7253288" y="4813300"/>
          <a:ext cx="263525" cy="319088"/>
        </p:xfrm>
        <a:graphic>
          <a:graphicData uri="http://schemas.openxmlformats.org/presentationml/2006/ole">
            <p:oleObj spid="_x0000_s60424" name="Equation" r:id="rId9" imgW="177480" imgH="215640" progId="">
              <p:embed/>
            </p:oleObj>
          </a:graphicData>
        </a:graphic>
      </p:graphicFrame>
      <p:graphicFrame>
        <p:nvGraphicFramePr>
          <p:cNvPr id="60425" name="Object 24"/>
          <p:cNvGraphicFramePr>
            <a:graphicFrameLocks noChangeAspect="1"/>
          </p:cNvGraphicFramePr>
          <p:nvPr/>
        </p:nvGraphicFramePr>
        <p:xfrm>
          <a:off x="5981700" y="4827588"/>
          <a:ext cx="225425" cy="319087"/>
        </p:xfrm>
        <a:graphic>
          <a:graphicData uri="http://schemas.openxmlformats.org/presentationml/2006/ole">
            <p:oleObj spid="_x0000_s60425" name="Equation" r:id="rId10" imgW="152280" imgH="215640" progId="">
              <p:embed/>
            </p:oleObj>
          </a:graphicData>
        </a:graphic>
      </p:graphicFrame>
      <p:graphicFrame>
        <p:nvGraphicFramePr>
          <p:cNvPr id="60426" name="Object 29"/>
          <p:cNvGraphicFramePr>
            <a:graphicFrameLocks noChangeAspect="1"/>
          </p:cNvGraphicFramePr>
          <p:nvPr>
            <p:ph sz="quarter" idx="4"/>
          </p:nvPr>
        </p:nvGraphicFramePr>
        <p:xfrm>
          <a:off x="990600" y="5018088"/>
          <a:ext cx="5029200" cy="1001712"/>
        </p:xfrm>
        <a:graphic>
          <a:graphicData uri="http://schemas.openxmlformats.org/presentationml/2006/ole">
            <p:oleObj spid="_x0000_s60426" name="Equation" r:id="rId11" imgW="3187440" imgH="634680" progId="">
              <p:embed/>
            </p:oleObj>
          </a:graphicData>
        </a:graphic>
      </p:graphicFrame>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Date Placeholder 5"/>
          <p:cNvSpPr>
            <a:spLocks noGrp="1"/>
          </p:cNvSpPr>
          <p:nvPr>
            <p:ph type="dt" sz="quarter" idx="10"/>
          </p:nvPr>
        </p:nvSpPr>
        <p:spPr/>
        <p:txBody>
          <a:bodyPr/>
          <a:lstStyle/>
          <a:p>
            <a:pPr>
              <a:defRPr/>
            </a:pPr>
            <a:r>
              <a:rPr lang="en-US"/>
              <a:t>		 </a:t>
            </a:r>
            <a:r>
              <a:rPr lang="en-US" sz="1200"/>
              <a:t> </a:t>
            </a:r>
            <a:fld id="{CC037069-724D-49CA-AA40-19D1EC9A22B4}" type="slidenum">
              <a:rPr lang="en-US" sz="1200">
                <a:solidFill>
                  <a:srgbClr val="003399"/>
                </a:solidFill>
              </a:rPr>
              <a:pPr>
                <a:defRPr/>
              </a:pPr>
              <a:t>121</a:t>
            </a:fld>
            <a:endParaRPr lang="en-US" sz="1200">
              <a:solidFill>
                <a:srgbClr val="003399"/>
              </a:solidFill>
            </a:endParaRPr>
          </a:p>
        </p:txBody>
      </p:sp>
      <p:sp>
        <p:nvSpPr>
          <p:cNvPr id="61446" name="Rectangle 12"/>
          <p:cNvSpPr>
            <a:spLocks noGrp="1" noChangeArrowheads="1"/>
          </p:cNvSpPr>
          <p:nvPr>
            <p:ph type="title"/>
          </p:nvPr>
        </p:nvSpPr>
        <p:spPr/>
        <p:txBody>
          <a:bodyPr/>
          <a:lstStyle/>
          <a:p>
            <a:r>
              <a:rPr lang="en-US" smtClean="0"/>
              <a:t>2. </a:t>
            </a:r>
            <a:r>
              <a:rPr lang="en-GB" smtClean="0"/>
              <a:t>Review of Probability Theory: Function of R. V (4)</a:t>
            </a:r>
            <a:endParaRPr lang="en-US" smtClean="0"/>
          </a:p>
        </p:txBody>
      </p:sp>
      <p:graphicFrame>
        <p:nvGraphicFramePr>
          <p:cNvPr id="61442" name="Object 5"/>
          <p:cNvGraphicFramePr>
            <a:graphicFrameLocks noChangeAspect="1"/>
          </p:cNvGraphicFramePr>
          <p:nvPr>
            <p:ph sz="half" idx="1"/>
          </p:nvPr>
        </p:nvGraphicFramePr>
        <p:xfrm>
          <a:off x="3352800" y="1295400"/>
          <a:ext cx="2667000" cy="708025"/>
        </p:xfrm>
        <a:graphic>
          <a:graphicData uri="http://schemas.openxmlformats.org/presentationml/2006/ole">
            <p:oleObj spid="_x0000_s61442" name="Equation" r:id="rId3" imgW="1676160" imgH="444240" progId="">
              <p:embed/>
            </p:oleObj>
          </a:graphicData>
        </a:graphic>
      </p:graphicFrame>
      <p:graphicFrame>
        <p:nvGraphicFramePr>
          <p:cNvPr id="61443" name="Object 8"/>
          <p:cNvGraphicFramePr>
            <a:graphicFrameLocks noChangeAspect="1"/>
          </p:cNvGraphicFramePr>
          <p:nvPr>
            <p:ph sz="quarter" idx="2"/>
          </p:nvPr>
        </p:nvGraphicFramePr>
        <p:xfrm>
          <a:off x="3657600" y="2438400"/>
          <a:ext cx="1943100" cy="647700"/>
        </p:xfrm>
        <a:graphic>
          <a:graphicData uri="http://schemas.openxmlformats.org/presentationml/2006/ole">
            <p:oleObj spid="_x0000_s61443" name="Equation" r:id="rId4" imgW="1257120" imgH="419040" progId="">
              <p:embed/>
            </p:oleObj>
          </a:graphicData>
        </a:graphic>
      </p:graphicFrame>
      <p:sp>
        <p:nvSpPr>
          <p:cNvPr id="61447" name="Text Box 4"/>
          <p:cNvSpPr txBox="1">
            <a:spLocks noChangeArrowheads="1"/>
          </p:cNvSpPr>
          <p:nvPr/>
        </p:nvSpPr>
        <p:spPr bwMode="auto">
          <a:xfrm>
            <a:off x="635000" y="895350"/>
            <a:ext cx="7975600" cy="5345113"/>
          </a:xfrm>
          <a:prstGeom prst="rect">
            <a:avLst/>
          </a:prstGeom>
          <a:noFill/>
          <a:ln w="9525">
            <a:noFill/>
            <a:miter lim="800000"/>
            <a:headEnd/>
            <a:tailEnd/>
          </a:ln>
        </p:spPr>
        <p:txBody>
          <a:bodyPr>
            <a:spAutoFit/>
          </a:bodyPr>
          <a:lstStyle/>
          <a:p>
            <a:pPr>
              <a:spcBef>
                <a:spcPct val="50000"/>
              </a:spcBef>
            </a:pPr>
            <a:r>
              <a:rPr lang="en-US"/>
              <a:t>If </a:t>
            </a:r>
            <a:r>
              <a:rPr lang="en-US" i="1"/>
              <a:t>f</a:t>
            </a:r>
            <a:r>
              <a:rPr lang="en-US" i="1" baseline="-25000"/>
              <a:t>X</a:t>
            </a:r>
            <a:r>
              <a:rPr lang="en-US"/>
              <a:t>(</a:t>
            </a:r>
            <a:r>
              <a:rPr lang="en-US" i="1"/>
              <a:t>x</a:t>
            </a:r>
            <a:r>
              <a:rPr lang="en-US"/>
              <a:t>) represents an even function, then </a:t>
            </a:r>
            <a:r>
              <a:rPr lang="en-US" i="1"/>
              <a:t>f</a:t>
            </a:r>
            <a:r>
              <a:rPr lang="en-US" i="1" baseline="-25000"/>
              <a:t>Y</a:t>
            </a:r>
            <a:r>
              <a:rPr lang="en-US"/>
              <a:t>(</a:t>
            </a:r>
            <a:r>
              <a:rPr lang="en-US" i="1"/>
              <a:t>y</a:t>
            </a:r>
            <a:r>
              <a:rPr lang="en-US"/>
              <a:t>) reduces to</a:t>
            </a:r>
          </a:p>
          <a:p>
            <a:pPr>
              <a:spcBef>
                <a:spcPct val="50000"/>
              </a:spcBef>
            </a:pPr>
            <a:endParaRPr lang="en-US"/>
          </a:p>
          <a:p>
            <a:pPr>
              <a:spcBef>
                <a:spcPct val="50000"/>
              </a:spcBef>
            </a:pPr>
            <a:endParaRPr lang="en-US" sz="1000"/>
          </a:p>
          <a:p>
            <a:pPr>
              <a:spcBef>
                <a:spcPct val="50000"/>
              </a:spcBef>
            </a:pPr>
            <a:r>
              <a:rPr lang="en-US"/>
              <a:t>In particular, if  </a:t>
            </a:r>
            <a:r>
              <a:rPr lang="en-US" i="1"/>
              <a:t>X</a:t>
            </a:r>
            <a:r>
              <a:rPr lang="en-US"/>
              <a:t> </a:t>
            </a:r>
            <a:r>
              <a:rPr lang="en-US">
                <a:sym typeface="Symbol" pitchFamily="18" charset="2"/>
              </a:rPr>
              <a:t></a:t>
            </a:r>
            <a:r>
              <a:rPr lang="en-US"/>
              <a:t>  </a:t>
            </a:r>
            <a:r>
              <a:rPr lang="en-US" i="1"/>
              <a:t>N</a:t>
            </a:r>
            <a:r>
              <a:rPr lang="en-US"/>
              <a:t>(0,1), so that</a:t>
            </a:r>
          </a:p>
          <a:p>
            <a:pPr>
              <a:spcBef>
                <a:spcPct val="50000"/>
              </a:spcBef>
            </a:pPr>
            <a:endParaRPr lang="en-US"/>
          </a:p>
          <a:p>
            <a:pPr>
              <a:spcBef>
                <a:spcPct val="50000"/>
              </a:spcBef>
            </a:pPr>
            <a:endParaRPr lang="en-US" sz="1000"/>
          </a:p>
          <a:p>
            <a:pPr>
              <a:spcBef>
                <a:spcPct val="50000"/>
              </a:spcBef>
            </a:pPr>
            <a:r>
              <a:rPr lang="en-US"/>
              <a:t>then, </a:t>
            </a:r>
            <a:r>
              <a:rPr lang="en-US">
                <a:sym typeface="Symbol" pitchFamily="18" charset="2"/>
              </a:rPr>
              <a:t>we obtain the p.d.f  of  </a:t>
            </a:r>
            <a:r>
              <a:rPr lang="en-US" i="1">
                <a:sym typeface="Symbol" pitchFamily="18" charset="2"/>
              </a:rPr>
              <a:t>Y</a:t>
            </a:r>
            <a:r>
              <a:rPr lang="en-US">
                <a:sym typeface="Symbol" pitchFamily="18" charset="2"/>
              </a:rPr>
              <a:t> = </a:t>
            </a:r>
            <a:r>
              <a:rPr lang="en-US" i="1">
                <a:sym typeface="Symbol" pitchFamily="18" charset="2"/>
              </a:rPr>
              <a:t>X</a:t>
            </a:r>
            <a:r>
              <a:rPr lang="en-US" baseline="30000">
                <a:sym typeface="Symbol" pitchFamily="18" charset="2"/>
              </a:rPr>
              <a:t>2</a:t>
            </a:r>
            <a:r>
              <a:rPr lang="en-US">
                <a:sym typeface="Symbol" pitchFamily="18" charset="2"/>
              </a:rPr>
              <a:t>  to be </a:t>
            </a:r>
          </a:p>
          <a:p>
            <a:pPr>
              <a:spcBef>
                <a:spcPct val="50000"/>
              </a:spcBef>
            </a:pPr>
            <a:endParaRPr lang="en-US"/>
          </a:p>
          <a:p>
            <a:pPr>
              <a:spcBef>
                <a:spcPct val="50000"/>
              </a:spcBef>
            </a:pPr>
            <a:endParaRPr lang="en-US"/>
          </a:p>
          <a:p>
            <a:pPr>
              <a:spcBef>
                <a:spcPct val="5000"/>
              </a:spcBef>
            </a:pPr>
            <a:r>
              <a:rPr lang="en-US">
                <a:sym typeface="Symbol" pitchFamily="18" charset="2"/>
              </a:rPr>
              <a:t>we notice that this equation represents a Chi-square r.v with </a:t>
            </a:r>
            <a:r>
              <a:rPr lang="en-US" i="1">
                <a:sym typeface="Symbol" pitchFamily="18" charset="2"/>
              </a:rPr>
              <a:t>n </a:t>
            </a:r>
            <a:r>
              <a:rPr lang="en-US">
                <a:sym typeface="Symbol" pitchFamily="18" charset="2"/>
              </a:rPr>
              <a:t>= 1, since (1/2) = </a:t>
            </a:r>
            <a:r>
              <a:rPr lang="en-US" i="1">
                <a:sym typeface="Symbol" pitchFamily="18" charset="2"/>
              </a:rPr>
              <a:t></a:t>
            </a:r>
            <a:r>
              <a:rPr lang="en-US">
                <a:sym typeface="Symbol" pitchFamily="18" charset="2"/>
              </a:rPr>
              <a:t> . </a:t>
            </a:r>
          </a:p>
          <a:p>
            <a:pPr>
              <a:spcBef>
                <a:spcPct val="5000"/>
              </a:spcBef>
            </a:pPr>
            <a:endParaRPr lang="en-US" sz="1000">
              <a:sym typeface="Symbol" pitchFamily="18" charset="2"/>
            </a:endParaRPr>
          </a:p>
          <a:p>
            <a:pPr>
              <a:spcBef>
                <a:spcPct val="5000"/>
              </a:spcBef>
            </a:pPr>
            <a:r>
              <a:rPr lang="en-US" i="1">
                <a:sym typeface="Symbol" pitchFamily="18" charset="2"/>
              </a:rPr>
              <a:t>Thus,</a:t>
            </a:r>
            <a:r>
              <a:rPr lang="en-US">
                <a:sym typeface="Symbol" pitchFamily="18" charset="2"/>
              </a:rPr>
              <a:t> </a:t>
            </a:r>
            <a:r>
              <a:rPr lang="en-US" i="1">
                <a:sym typeface="Symbol" pitchFamily="18" charset="2"/>
              </a:rPr>
              <a:t>if X is a Gaussian r.v with</a:t>
            </a:r>
            <a:r>
              <a:rPr lang="en-US">
                <a:sym typeface="Symbol" pitchFamily="18" charset="2"/>
              </a:rPr>
              <a:t> </a:t>
            </a:r>
            <a:r>
              <a:rPr lang="en-US" i="1">
                <a:sym typeface="Symbol" pitchFamily="18" charset="2"/>
              </a:rPr>
              <a:t></a:t>
            </a:r>
            <a:r>
              <a:rPr lang="en-US">
                <a:sym typeface="Symbol" pitchFamily="18" charset="2"/>
              </a:rPr>
              <a:t>  = 0, </a:t>
            </a:r>
            <a:r>
              <a:rPr lang="en-US" i="1">
                <a:sym typeface="Symbol" pitchFamily="18" charset="2"/>
              </a:rPr>
              <a:t>then Y</a:t>
            </a:r>
            <a:r>
              <a:rPr lang="en-US">
                <a:sym typeface="Symbol" pitchFamily="18" charset="2"/>
              </a:rPr>
              <a:t> = </a:t>
            </a:r>
            <a:r>
              <a:rPr lang="en-US" i="1">
                <a:sym typeface="Symbol" pitchFamily="18" charset="2"/>
              </a:rPr>
              <a:t>X</a:t>
            </a:r>
            <a:r>
              <a:rPr lang="en-US" baseline="30000">
                <a:sym typeface="Symbol" pitchFamily="18" charset="2"/>
              </a:rPr>
              <a:t>2</a:t>
            </a:r>
            <a:r>
              <a:rPr lang="en-US">
                <a:sym typeface="Symbol" pitchFamily="18" charset="2"/>
              </a:rPr>
              <a:t> </a:t>
            </a:r>
            <a:r>
              <a:rPr lang="en-US" i="1">
                <a:sym typeface="Symbol" pitchFamily="18" charset="2"/>
              </a:rPr>
              <a:t>represents a </a:t>
            </a:r>
          </a:p>
          <a:p>
            <a:pPr>
              <a:spcBef>
                <a:spcPct val="5000"/>
              </a:spcBef>
            </a:pPr>
            <a:r>
              <a:rPr lang="en-US" i="1">
                <a:sym typeface="Symbol" pitchFamily="18" charset="2"/>
              </a:rPr>
              <a:t>Chi-square r.v with one degree of freedom (n = 1).</a:t>
            </a:r>
          </a:p>
          <a:p>
            <a:pPr>
              <a:spcBef>
                <a:spcPct val="5000"/>
              </a:spcBef>
            </a:pPr>
            <a:endParaRPr lang="en-US" i="1"/>
          </a:p>
        </p:txBody>
      </p:sp>
      <p:graphicFrame>
        <p:nvGraphicFramePr>
          <p:cNvPr id="61444" name="Object 11"/>
          <p:cNvGraphicFramePr>
            <a:graphicFrameLocks noChangeAspect="1"/>
          </p:cNvGraphicFramePr>
          <p:nvPr>
            <p:ph sz="quarter" idx="3"/>
          </p:nvPr>
        </p:nvGraphicFramePr>
        <p:xfrm>
          <a:off x="3352800" y="3581400"/>
          <a:ext cx="2590800" cy="730250"/>
        </p:xfrm>
        <a:graphic>
          <a:graphicData uri="http://schemas.openxmlformats.org/presentationml/2006/ole">
            <p:oleObj spid="_x0000_s61444" name="Equation" r:id="rId5" imgW="1574640" imgH="444240" progId="">
              <p:embed/>
            </p:oleObj>
          </a:graphicData>
        </a:graphic>
      </p:graphicFrame>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Date Placeholder 6"/>
          <p:cNvSpPr>
            <a:spLocks noGrp="1"/>
          </p:cNvSpPr>
          <p:nvPr>
            <p:ph type="dt" sz="quarter" idx="10"/>
          </p:nvPr>
        </p:nvSpPr>
        <p:spPr/>
        <p:txBody>
          <a:bodyPr/>
          <a:lstStyle/>
          <a:p>
            <a:pPr>
              <a:defRPr/>
            </a:pPr>
            <a:r>
              <a:rPr lang="en-US"/>
              <a:t>		 </a:t>
            </a:r>
            <a:r>
              <a:rPr lang="en-US" sz="1200"/>
              <a:t> </a:t>
            </a:r>
            <a:fld id="{A2CC916A-20BC-46F2-8ABA-5487E93E2AF3}" type="slidenum">
              <a:rPr lang="en-US" sz="1200">
                <a:solidFill>
                  <a:srgbClr val="003399"/>
                </a:solidFill>
              </a:rPr>
              <a:pPr>
                <a:defRPr/>
              </a:pPr>
              <a:t>122</a:t>
            </a:fld>
            <a:endParaRPr lang="en-US" sz="1200">
              <a:solidFill>
                <a:srgbClr val="003399"/>
              </a:solidFill>
            </a:endParaRPr>
          </a:p>
        </p:txBody>
      </p:sp>
      <p:sp>
        <p:nvSpPr>
          <p:cNvPr id="62480" name="Rectangle 15"/>
          <p:cNvSpPr>
            <a:spLocks noGrp="1" noChangeArrowheads="1"/>
          </p:cNvSpPr>
          <p:nvPr>
            <p:ph type="title" sz="quarter"/>
          </p:nvPr>
        </p:nvSpPr>
        <p:spPr/>
        <p:txBody>
          <a:bodyPr/>
          <a:lstStyle/>
          <a:p>
            <a:r>
              <a:rPr lang="en-US" smtClean="0"/>
              <a:t>2. </a:t>
            </a:r>
            <a:r>
              <a:rPr lang="en-GB" smtClean="0"/>
              <a:t>Review of Probability Theory: Function of R. V (5)</a:t>
            </a:r>
            <a:endParaRPr lang="en-US" smtClean="0"/>
          </a:p>
        </p:txBody>
      </p:sp>
      <p:graphicFrame>
        <p:nvGraphicFramePr>
          <p:cNvPr id="62466" name="Object 5"/>
          <p:cNvGraphicFramePr>
            <a:graphicFrameLocks noChangeAspect="1"/>
          </p:cNvGraphicFramePr>
          <p:nvPr>
            <p:ph sz="quarter" idx="1"/>
          </p:nvPr>
        </p:nvGraphicFramePr>
        <p:xfrm>
          <a:off x="1905000" y="1066800"/>
          <a:ext cx="3200400" cy="1073150"/>
        </p:xfrm>
        <a:graphic>
          <a:graphicData uri="http://schemas.openxmlformats.org/presentationml/2006/ole">
            <p:oleObj spid="_x0000_s62466" name="Equation" r:id="rId3" imgW="2120760" imgH="711000" progId="">
              <p:embed/>
            </p:oleObj>
          </a:graphicData>
        </a:graphic>
      </p:graphicFrame>
      <p:graphicFrame>
        <p:nvGraphicFramePr>
          <p:cNvPr id="62467" name="Object 8"/>
          <p:cNvGraphicFramePr>
            <a:graphicFrameLocks noChangeAspect="1"/>
          </p:cNvGraphicFramePr>
          <p:nvPr>
            <p:ph sz="quarter" idx="2"/>
          </p:nvPr>
        </p:nvGraphicFramePr>
        <p:xfrm>
          <a:off x="2514600" y="2268538"/>
          <a:ext cx="4419600" cy="322262"/>
        </p:xfrm>
        <a:graphic>
          <a:graphicData uri="http://schemas.openxmlformats.org/presentationml/2006/ole">
            <p:oleObj spid="_x0000_s62467" name="Equation" r:id="rId4" imgW="2958840" imgH="215640" progId="">
              <p:embed/>
            </p:oleObj>
          </a:graphicData>
        </a:graphic>
      </p:graphicFrame>
      <p:graphicFrame>
        <p:nvGraphicFramePr>
          <p:cNvPr id="62468" name="Object 11"/>
          <p:cNvGraphicFramePr>
            <a:graphicFrameLocks noChangeAspect="1"/>
          </p:cNvGraphicFramePr>
          <p:nvPr>
            <p:ph sz="quarter" idx="3"/>
          </p:nvPr>
        </p:nvGraphicFramePr>
        <p:xfrm>
          <a:off x="1828800" y="3127375"/>
          <a:ext cx="4191000" cy="682625"/>
        </p:xfrm>
        <a:graphic>
          <a:graphicData uri="http://schemas.openxmlformats.org/presentationml/2006/ole">
            <p:oleObj spid="_x0000_s62468" name="Equation" r:id="rId5" imgW="2806560" imgH="457200" progId="">
              <p:embed/>
            </p:oleObj>
          </a:graphicData>
        </a:graphic>
      </p:graphicFrame>
      <p:sp>
        <p:nvSpPr>
          <p:cNvPr id="62481" name="Text Box 4"/>
          <p:cNvSpPr txBox="1">
            <a:spLocks noChangeArrowheads="1"/>
          </p:cNvSpPr>
          <p:nvPr/>
        </p:nvSpPr>
        <p:spPr bwMode="auto">
          <a:xfrm>
            <a:off x="517525" y="838200"/>
            <a:ext cx="8016875" cy="5151438"/>
          </a:xfrm>
          <a:prstGeom prst="rect">
            <a:avLst/>
          </a:prstGeom>
          <a:noFill/>
          <a:ln w="9525">
            <a:noFill/>
            <a:miter lim="800000"/>
            <a:headEnd/>
            <a:tailEnd/>
          </a:ln>
        </p:spPr>
        <p:txBody>
          <a:bodyPr>
            <a:spAutoFit/>
          </a:bodyPr>
          <a:lstStyle/>
          <a:p>
            <a:pPr>
              <a:spcBef>
                <a:spcPct val="50000"/>
              </a:spcBef>
            </a:pPr>
            <a:r>
              <a:rPr lang="en-US" u="sng">
                <a:sym typeface="Symbol" pitchFamily="18" charset="2"/>
              </a:rPr>
              <a:t>Example 3</a:t>
            </a:r>
            <a:r>
              <a:rPr lang="en-US">
                <a:sym typeface="Symbol" pitchFamily="18" charset="2"/>
              </a:rPr>
              <a:t>: Let</a:t>
            </a:r>
          </a:p>
          <a:p>
            <a:pPr>
              <a:spcBef>
                <a:spcPct val="50000"/>
              </a:spcBef>
            </a:pPr>
            <a:endParaRPr lang="en-US">
              <a:sym typeface="Symbol" pitchFamily="18" charset="2"/>
            </a:endParaRPr>
          </a:p>
          <a:p>
            <a:pPr>
              <a:spcBef>
                <a:spcPct val="50000"/>
              </a:spcBef>
            </a:pPr>
            <a:endParaRPr lang="en-US">
              <a:sym typeface="Symbol" pitchFamily="18" charset="2"/>
            </a:endParaRPr>
          </a:p>
          <a:p>
            <a:r>
              <a:rPr lang="en-US"/>
              <a:t>In this case</a:t>
            </a:r>
          </a:p>
          <a:p>
            <a:endParaRPr lang="en-US"/>
          </a:p>
          <a:p>
            <a:r>
              <a:rPr lang="en-US"/>
              <a:t>For </a:t>
            </a:r>
            <a:r>
              <a:rPr lang="en-US" i="1"/>
              <a:t>y</a:t>
            </a:r>
            <a:r>
              <a:rPr lang="en-US"/>
              <a:t> &gt; 0,  we have </a:t>
            </a:r>
            <a:r>
              <a:rPr lang="en-US" i="1"/>
              <a:t>x</a:t>
            </a:r>
            <a:r>
              <a:rPr lang="en-US"/>
              <a:t> &gt; </a:t>
            </a:r>
            <a:r>
              <a:rPr lang="en-US" i="1"/>
              <a:t>c,</a:t>
            </a:r>
            <a:r>
              <a:rPr lang="en-US"/>
              <a:t> and  </a:t>
            </a:r>
            <a:r>
              <a:rPr lang="en-US" i="1"/>
              <a:t>Y</a:t>
            </a:r>
            <a:r>
              <a:rPr lang="en-US"/>
              <a:t>(</a:t>
            </a:r>
            <a:r>
              <a:rPr lang="en-US">
                <a:sym typeface="Symbol" pitchFamily="18" charset="2"/>
              </a:rPr>
              <a:t></a:t>
            </a:r>
            <a:r>
              <a:rPr lang="en-US"/>
              <a:t>) = </a:t>
            </a:r>
            <a:r>
              <a:rPr lang="en-US" i="1"/>
              <a:t>X</a:t>
            </a:r>
            <a:r>
              <a:rPr lang="en-US"/>
              <a:t>(</a:t>
            </a:r>
            <a:r>
              <a:rPr lang="en-US">
                <a:sym typeface="Symbol" pitchFamily="18" charset="2"/>
              </a:rPr>
              <a:t></a:t>
            </a:r>
            <a:r>
              <a:rPr lang="en-US"/>
              <a:t>) – </a:t>
            </a:r>
            <a:r>
              <a:rPr lang="en-US" i="1"/>
              <a:t>c</a:t>
            </a:r>
            <a:r>
              <a:rPr lang="en-US"/>
              <a:t>, so that </a:t>
            </a:r>
          </a:p>
          <a:p>
            <a:endParaRPr lang="en-US" sz="5400"/>
          </a:p>
          <a:p>
            <a:r>
              <a:rPr lang="en-US"/>
              <a:t>Similarly </a:t>
            </a:r>
            <a:r>
              <a:rPr lang="en-US" i="1"/>
              <a:t>y</a:t>
            </a:r>
            <a:r>
              <a:rPr lang="en-US"/>
              <a:t> &lt; 0, if </a:t>
            </a:r>
            <a:r>
              <a:rPr lang="en-US" i="1"/>
              <a:t>x</a:t>
            </a:r>
            <a:r>
              <a:rPr lang="en-US"/>
              <a:t> &lt; - </a:t>
            </a:r>
            <a:r>
              <a:rPr lang="en-US" i="1"/>
              <a:t>c</a:t>
            </a:r>
            <a:r>
              <a:rPr lang="en-US"/>
              <a:t>, and </a:t>
            </a:r>
            <a:r>
              <a:rPr lang="en-US" i="1"/>
              <a:t>Y</a:t>
            </a:r>
            <a:r>
              <a:rPr lang="en-US"/>
              <a:t>(</a:t>
            </a:r>
            <a:r>
              <a:rPr lang="en-US">
                <a:sym typeface="Symbol" pitchFamily="18" charset="2"/>
              </a:rPr>
              <a:t></a:t>
            </a:r>
            <a:r>
              <a:rPr lang="en-US"/>
              <a:t>) = </a:t>
            </a:r>
            <a:r>
              <a:rPr lang="en-US" i="1"/>
              <a:t>X</a:t>
            </a:r>
            <a:r>
              <a:rPr lang="en-US"/>
              <a:t>(</a:t>
            </a:r>
            <a:r>
              <a:rPr lang="en-US">
                <a:sym typeface="Symbol" pitchFamily="18" charset="2"/>
              </a:rPr>
              <a:t></a:t>
            </a:r>
            <a:r>
              <a:rPr lang="en-US"/>
              <a:t>) + </a:t>
            </a:r>
            <a:r>
              <a:rPr lang="en-US" i="1"/>
              <a:t>c</a:t>
            </a:r>
            <a:r>
              <a:rPr lang="en-US"/>
              <a:t>, so that</a:t>
            </a:r>
          </a:p>
          <a:p>
            <a:endParaRPr lang="en-US" sz="4800"/>
          </a:p>
          <a:p>
            <a:r>
              <a:rPr lang="en-US"/>
              <a:t>Thus</a:t>
            </a:r>
          </a:p>
          <a:p>
            <a:pPr>
              <a:spcBef>
                <a:spcPct val="50000"/>
              </a:spcBef>
            </a:pPr>
            <a:endParaRPr lang="en-US"/>
          </a:p>
          <a:p>
            <a:endParaRPr lang="en-US"/>
          </a:p>
        </p:txBody>
      </p:sp>
      <p:graphicFrame>
        <p:nvGraphicFramePr>
          <p:cNvPr id="62469" name="Object 14"/>
          <p:cNvGraphicFramePr>
            <a:graphicFrameLocks noChangeAspect="1"/>
          </p:cNvGraphicFramePr>
          <p:nvPr>
            <p:ph sz="quarter" idx="4"/>
          </p:nvPr>
        </p:nvGraphicFramePr>
        <p:xfrm>
          <a:off x="1828800" y="4270375"/>
          <a:ext cx="4191000" cy="682625"/>
        </p:xfrm>
        <a:graphic>
          <a:graphicData uri="http://schemas.openxmlformats.org/presentationml/2006/ole">
            <p:oleObj spid="_x0000_s62469" name="Equation" r:id="rId6" imgW="2806560" imgH="457200" progId="">
              <p:embed/>
            </p:oleObj>
          </a:graphicData>
        </a:graphic>
      </p:graphicFrame>
      <p:graphicFrame>
        <p:nvGraphicFramePr>
          <p:cNvPr id="62470" name="Object 18"/>
          <p:cNvGraphicFramePr>
            <a:graphicFrameLocks noChangeAspect="1"/>
          </p:cNvGraphicFramePr>
          <p:nvPr/>
        </p:nvGraphicFramePr>
        <p:xfrm>
          <a:off x="2819400" y="5078413"/>
          <a:ext cx="3429000" cy="1093787"/>
        </p:xfrm>
        <a:graphic>
          <a:graphicData uri="http://schemas.openxmlformats.org/presentationml/2006/ole">
            <p:oleObj spid="_x0000_s62470" name="Equation" r:id="rId7" imgW="2031840" imgH="711000" progId="">
              <p:embed/>
            </p:oleObj>
          </a:graphicData>
        </a:graphic>
      </p:graphicFrame>
      <p:sp>
        <p:nvSpPr>
          <p:cNvPr id="62482" name="Line 20"/>
          <p:cNvSpPr>
            <a:spLocks noChangeShapeType="1"/>
          </p:cNvSpPr>
          <p:nvPr/>
        </p:nvSpPr>
        <p:spPr bwMode="auto">
          <a:xfrm>
            <a:off x="5867400" y="1503363"/>
            <a:ext cx="2259013" cy="9525"/>
          </a:xfrm>
          <a:prstGeom prst="line">
            <a:avLst/>
          </a:prstGeom>
          <a:noFill/>
          <a:ln w="9525">
            <a:solidFill>
              <a:schemeClr val="tx1"/>
            </a:solidFill>
            <a:round/>
            <a:headEnd/>
            <a:tailEnd type="triangle" w="med" len="med"/>
          </a:ln>
        </p:spPr>
        <p:txBody>
          <a:bodyPr wrap="none" anchor="ctr"/>
          <a:lstStyle/>
          <a:p>
            <a:endParaRPr lang="en-US"/>
          </a:p>
        </p:txBody>
      </p:sp>
      <p:sp>
        <p:nvSpPr>
          <p:cNvPr id="62483" name="Line 21"/>
          <p:cNvSpPr>
            <a:spLocks noChangeShapeType="1"/>
          </p:cNvSpPr>
          <p:nvPr/>
        </p:nvSpPr>
        <p:spPr bwMode="auto">
          <a:xfrm flipV="1">
            <a:off x="6904038" y="1012825"/>
            <a:ext cx="0" cy="874713"/>
          </a:xfrm>
          <a:prstGeom prst="line">
            <a:avLst/>
          </a:prstGeom>
          <a:noFill/>
          <a:ln w="9525">
            <a:solidFill>
              <a:schemeClr val="tx1"/>
            </a:solidFill>
            <a:round/>
            <a:headEnd/>
            <a:tailEnd type="triangle" w="med" len="med"/>
          </a:ln>
        </p:spPr>
        <p:txBody>
          <a:bodyPr wrap="none" anchor="ctr"/>
          <a:lstStyle/>
          <a:p>
            <a:endParaRPr lang="en-US"/>
          </a:p>
        </p:txBody>
      </p:sp>
      <p:sp>
        <p:nvSpPr>
          <p:cNvPr id="62484" name="Line 22"/>
          <p:cNvSpPr>
            <a:spLocks noChangeShapeType="1"/>
          </p:cNvSpPr>
          <p:nvPr/>
        </p:nvSpPr>
        <p:spPr bwMode="auto">
          <a:xfrm flipV="1">
            <a:off x="6438900" y="1500188"/>
            <a:ext cx="985838" cy="0"/>
          </a:xfrm>
          <a:prstGeom prst="line">
            <a:avLst/>
          </a:prstGeom>
          <a:noFill/>
          <a:ln w="28575">
            <a:solidFill>
              <a:schemeClr val="tx1"/>
            </a:solidFill>
            <a:round/>
            <a:headEnd/>
            <a:tailEnd/>
          </a:ln>
        </p:spPr>
        <p:txBody>
          <a:bodyPr wrap="none" anchor="ctr"/>
          <a:lstStyle/>
          <a:p>
            <a:endParaRPr lang="en-US"/>
          </a:p>
        </p:txBody>
      </p:sp>
      <p:sp>
        <p:nvSpPr>
          <p:cNvPr id="62485" name="Line 23"/>
          <p:cNvSpPr>
            <a:spLocks noChangeShapeType="1"/>
          </p:cNvSpPr>
          <p:nvPr/>
        </p:nvSpPr>
        <p:spPr bwMode="auto">
          <a:xfrm flipV="1">
            <a:off x="7404100" y="1204913"/>
            <a:ext cx="490538" cy="295275"/>
          </a:xfrm>
          <a:prstGeom prst="line">
            <a:avLst/>
          </a:prstGeom>
          <a:noFill/>
          <a:ln w="28575">
            <a:solidFill>
              <a:schemeClr val="tx1"/>
            </a:solidFill>
            <a:round/>
            <a:headEnd/>
            <a:tailEnd/>
          </a:ln>
        </p:spPr>
        <p:txBody>
          <a:bodyPr wrap="none" anchor="ctr"/>
          <a:lstStyle/>
          <a:p>
            <a:endParaRPr lang="en-US"/>
          </a:p>
        </p:txBody>
      </p:sp>
      <p:sp>
        <p:nvSpPr>
          <p:cNvPr id="62486" name="Line 24"/>
          <p:cNvSpPr>
            <a:spLocks noChangeShapeType="1"/>
          </p:cNvSpPr>
          <p:nvPr/>
        </p:nvSpPr>
        <p:spPr bwMode="auto">
          <a:xfrm flipV="1">
            <a:off x="5975350" y="1490663"/>
            <a:ext cx="490538" cy="293687"/>
          </a:xfrm>
          <a:prstGeom prst="line">
            <a:avLst/>
          </a:prstGeom>
          <a:noFill/>
          <a:ln w="28575">
            <a:solidFill>
              <a:schemeClr val="tx1"/>
            </a:solidFill>
            <a:round/>
            <a:headEnd/>
            <a:tailEnd/>
          </a:ln>
        </p:spPr>
        <p:txBody>
          <a:bodyPr wrap="none" anchor="ctr"/>
          <a:lstStyle/>
          <a:p>
            <a:endParaRPr lang="en-US"/>
          </a:p>
        </p:txBody>
      </p:sp>
      <p:graphicFrame>
        <p:nvGraphicFramePr>
          <p:cNvPr id="62471" name="Object 25"/>
          <p:cNvGraphicFramePr>
            <a:graphicFrameLocks noChangeAspect="1"/>
          </p:cNvGraphicFramePr>
          <p:nvPr/>
        </p:nvGraphicFramePr>
        <p:xfrm>
          <a:off x="6989763" y="958850"/>
          <a:ext cx="396875" cy="219075"/>
        </p:xfrm>
        <a:graphic>
          <a:graphicData uri="http://schemas.openxmlformats.org/presentationml/2006/ole">
            <p:oleObj spid="_x0000_s62471" name="Equation" r:id="rId8" imgW="380880" imgH="203040" progId="">
              <p:embed/>
            </p:oleObj>
          </a:graphicData>
        </a:graphic>
      </p:graphicFrame>
      <p:graphicFrame>
        <p:nvGraphicFramePr>
          <p:cNvPr id="62472" name="Object 26"/>
          <p:cNvGraphicFramePr>
            <a:graphicFrameLocks noChangeAspect="1"/>
          </p:cNvGraphicFramePr>
          <p:nvPr/>
        </p:nvGraphicFramePr>
        <p:xfrm>
          <a:off x="8145463" y="1431925"/>
          <a:ext cx="182562" cy="163513"/>
        </p:xfrm>
        <a:graphic>
          <a:graphicData uri="http://schemas.openxmlformats.org/presentationml/2006/ole">
            <p:oleObj spid="_x0000_s62472" name="Equation" r:id="rId9" imgW="177480" imgH="152280" progId="">
              <p:embed/>
            </p:oleObj>
          </a:graphicData>
        </a:graphic>
      </p:graphicFrame>
      <p:graphicFrame>
        <p:nvGraphicFramePr>
          <p:cNvPr id="62473" name="Object 27"/>
          <p:cNvGraphicFramePr>
            <a:graphicFrameLocks noChangeAspect="1"/>
          </p:cNvGraphicFramePr>
          <p:nvPr/>
        </p:nvGraphicFramePr>
        <p:xfrm>
          <a:off x="6323013" y="1333500"/>
          <a:ext cx="236537" cy="150813"/>
        </p:xfrm>
        <a:graphic>
          <a:graphicData uri="http://schemas.openxmlformats.org/presentationml/2006/ole">
            <p:oleObj spid="_x0000_s62473" name="Equation" r:id="rId10" imgW="228600" imgH="139680" progId="">
              <p:embed/>
            </p:oleObj>
          </a:graphicData>
        </a:graphic>
      </p:graphicFrame>
      <p:graphicFrame>
        <p:nvGraphicFramePr>
          <p:cNvPr id="62474" name="Object 28"/>
          <p:cNvGraphicFramePr>
            <a:graphicFrameLocks noChangeAspect="1"/>
          </p:cNvGraphicFramePr>
          <p:nvPr/>
        </p:nvGraphicFramePr>
        <p:xfrm>
          <a:off x="7359650" y="1535113"/>
          <a:ext cx="114300" cy="150812"/>
        </p:xfrm>
        <a:graphic>
          <a:graphicData uri="http://schemas.openxmlformats.org/presentationml/2006/ole">
            <p:oleObj spid="_x0000_s62474" name="Equation" r:id="rId11" imgW="114120" imgH="139680" progId="">
              <p:embed/>
            </p:oleObj>
          </a:graphicData>
        </a:graphic>
      </p:graphicFrame>
      <p:sp>
        <p:nvSpPr>
          <p:cNvPr id="62487" name="Line 31"/>
          <p:cNvSpPr>
            <a:spLocks noChangeShapeType="1"/>
          </p:cNvSpPr>
          <p:nvPr/>
        </p:nvSpPr>
        <p:spPr bwMode="auto">
          <a:xfrm flipV="1">
            <a:off x="6477000" y="3394075"/>
            <a:ext cx="2254250" cy="0"/>
          </a:xfrm>
          <a:prstGeom prst="line">
            <a:avLst/>
          </a:prstGeom>
          <a:noFill/>
          <a:ln w="9525">
            <a:solidFill>
              <a:schemeClr val="tx1"/>
            </a:solidFill>
            <a:round/>
            <a:headEnd/>
            <a:tailEnd type="triangle" w="med" len="med"/>
          </a:ln>
        </p:spPr>
        <p:txBody>
          <a:bodyPr wrap="none" anchor="ctr"/>
          <a:lstStyle/>
          <a:p>
            <a:endParaRPr lang="en-US"/>
          </a:p>
        </p:txBody>
      </p:sp>
      <p:sp>
        <p:nvSpPr>
          <p:cNvPr id="62488" name="Line 32"/>
          <p:cNvSpPr>
            <a:spLocks noChangeShapeType="1"/>
          </p:cNvSpPr>
          <p:nvPr/>
        </p:nvSpPr>
        <p:spPr bwMode="auto">
          <a:xfrm flipV="1">
            <a:off x="7497763" y="2551113"/>
            <a:ext cx="0" cy="849312"/>
          </a:xfrm>
          <a:prstGeom prst="line">
            <a:avLst/>
          </a:prstGeom>
          <a:noFill/>
          <a:ln w="9525">
            <a:solidFill>
              <a:schemeClr val="tx1"/>
            </a:solidFill>
            <a:round/>
            <a:headEnd/>
            <a:tailEnd type="triangle" w="med" len="med"/>
          </a:ln>
        </p:spPr>
        <p:txBody>
          <a:bodyPr wrap="none" anchor="ctr"/>
          <a:lstStyle/>
          <a:p>
            <a:endParaRPr lang="en-US"/>
          </a:p>
        </p:txBody>
      </p:sp>
      <p:sp>
        <p:nvSpPr>
          <p:cNvPr id="62489" name="Freeform 33"/>
          <p:cNvSpPr>
            <a:spLocks/>
          </p:cNvSpPr>
          <p:nvPr/>
        </p:nvSpPr>
        <p:spPr bwMode="auto">
          <a:xfrm>
            <a:off x="6511925" y="2809875"/>
            <a:ext cx="2144713" cy="550863"/>
          </a:xfrm>
          <a:custGeom>
            <a:avLst/>
            <a:gdLst>
              <a:gd name="T0" fmla="*/ 0 w 1504"/>
              <a:gd name="T1" fmla="*/ 2147483647 h 309"/>
              <a:gd name="T2" fmla="*/ 2147483647 w 1504"/>
              <a:gd name="T3" fmla="*/ 2147483647 h 309"/>
              <a:gd name="T4" fmla="*/ 2147483647 w 1504"/>
              <a:gd name="T5" fmla="*/ 2147483647 h 309"/>
              <a:gd name="T6" fmla="*/ 2147483647 w 1504"/>
              <a:gd name="T7" fmla="*/ 2147483647 h 309"/>
              <a:gd name="T8" fmla="*/ 2147483647 w 1504"/>
              <a:gd name="T9" fmla="*/ 2147483647 h 309"/>
              <a:gd name="T10" fmla="*/ 2147483647 w 1504"/>
              <a:gd name="T11" fmla="*/ 2147483647 h 309"/>
              <a:gd name="T12" fmla="*/ 2147483647 w 1504"/>
              <a:gd name="T13" fmla="*/ 2147483647 h 309"/>
              <a:gd name="T14" fmla="*/ 2147483647 w 1504"/>
              <a:gd name="T15" fmla="*/ 2147483647 h 309"/>
              <a:gd name="T16" fmla="*/ 2147483647 w 1504"/>
              <a:gd name="T17" fmla="*/ 2147483647 h 309"/>
              <a:gd name="T18" fmla="*/ 2147483647 w 1504"/>
              <a:gd name="T19" fmla="*/ 2147483647 h 30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504"/>
              <a:gd name="T31" fmla="*/ 0 h 309"/>
              <a:gd name="T32" fmla="*/ 1504 w 1504"/>
              <a:gd name="T33" fmla="*/ 309 h 30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504" h="309">
                <a:moveTo>
                  <a:pt x="0" y="309"/>
                </a:moveTo>
                <a:cubicBezTo>
                  <a:pt x="41" y="308"/>
                  <a:pt x="83" y="308"/>
                  <a:pt x="135" y="302"/>
                </a:cubicBezTo>
                <a:cubicBezTo>
                  <a:pt x="187" y="296"/>
                  <a:pt x="253" y="287"/>
                  <a:pt x="314" y="270"/>
                </a:cubicBezTo>
                <a:cubicBezTo>
                  <a:pt x="375" y="253"/>
                  <a:pt x="448" y="223"/>
                  <a:pt x="499" y="200"/>
                </a:cubicBezTo>
                <a:cubicBezTo>
                  <a:pt x="550" y="177"/>
                  <a:pt x="583" y="143"/>
                  <a:pt x="621" y="130"/>
                </a:cubicBezTo>
                <a:cubicBezTo>
                  <a:pt x="659" y="117"/>
                  <a:pt x="683" y="130"/>
                  <a:pt x="730" y="123"/>
                </a:cubicBezTo>
                <a:cubicBezTo>
                  <a:pt x="777" y="116"/>
                  <a:pt x="843" y="103"/>
                  <a:pt x="903" y="85"/>
                </a:cubicBezTo>
                <a:cubicBezTo>
                  <a:pt x="963" y="67"/>
                  <a:pt x="1025" y="28"/>
                  <a:pt x="1088" y="14"/>
                </a:cubicBezTo>
                <a:cubicBezTo>
                  <a:pt x="1151" y="0"/>
                  <a:pt x="1211" y="4"/>
                  <a:pt x="1280" y="2"/>
                </a:cubicBezTo>
                <a:cubicBezTo>
                  <a:pt x="1349" y="0"/>
                  <a:pt x="1426" y="1"/>
                  <a:pt x="1504" y="2"/>
                </a:cubicBezTo>
              </a:path>
            </a:pathLst>
          </a:custGeom>
          <a:noFill/>
          <a:ln w="28575" cap="flat" cmpd="sng">
            <a:solidFill>
              <a:schemeClr val="tx1"/>
            </a:solidFill>
            <a:prstDash val="solid"/>
            <a:round/>
            <a:headEnd/>
            <a:tailEnd/>
          </a:ln>
        </p:spPr>
        <p:txBody>
          <a:bodyPr wrap="none" anchor="ctr"/>
          <a:lstStyle/>
          <a:p>
            <a:endParaRPr lang="en-US"/>
          </a:p>
        </p:txBody>
      </p:sp>
      <p:graphicFrame>
        <p:nvGraphicFramePr>
          <p:cNvPr id="62475" name="Object 35"/>
          <p:cNvGraphicFramePr>
            <a:graphicFrameLocks noChangeAspect="1"/>
          </p:cNvGraphicFramePr>
          <p:nvPr/>
        </p:nvGraphicFramePr>
        <p:xfrm>
          <a:off x="8769350" y="3328988"/>
          <a:ext cx="157163" cy="176212"/>
        </p:xfrm>
        <a:graphic>
          <a:graphicData uri="http://schemas.openxmlformats.org/presentationml/2006/ole">
            <p:oleObj spid="_x0000_s62475" name="Equation" r:id="rId12" imgW="126720" imgH="139680" progId="">
              <p:embed/>
            </p:oleObj>
          </a:graphicData>
        </a:graphic>
      </p:graphicFrame>
      <p:graphicFrame>
        <p:nvGraphicFramePr>
          <p:cNvPr id="62476" name="Object 36"/>
          <p:cNvGraphicFramePr>
            <a:graphicFrameLocks noChangeAspect="1"/>
          </p:cNvGraphicFramePr>
          <p:nvPr/>
        </p:nvGraphicFramePr>
        <p:xfrm>
          <a:off x="7554913" y="2514600"/>
          <a:ext cx="433387" cy="225425"/>
        </p:xfrm>
        <a:graphic>
          <a:graphicData uri="http://schemas.openxmlformats.org/presentationml/2006/ole">
            <p:oleObj spid="_x0000_s62476" name="Equation" r:id="rId13" imgW="419040" imgH="215640" progId="">
              <p:embed/>
            </p:oleObj>
          </a:graphicData>
        </a:graphic>
      </p:graphicFrame>
      <p:sp>
        <p:nvSpPr>
          <p:cNvPr id="62490" name="Line 37"/>
          <p:cNvSpPr>
            <a:spLocks noChangeShapeType="1"/>
          </p:cNvSpPr>
          <p:nvPr/>
        </p:nvSpPr>
        <p:spPr bwMode="auto">
          <a:xfrm flipV="1">
            <a:off x="6388100" y="4805363"/>
            <a:ext cx="2473325" cy="0"/>
          </a:xfrm>
          <a:prstGeom prst="line">
            <a:avLst/>
          </a:prstGeom>
          <a:noFill/>
          <a:ln w="9525">
            <a:solidFill>
              <a:schemeClr val="tx1"/>
            </a:solidFill>
            <a:round/>
            <a:headEnd/>
            <a:tailEnd type="triangle" w="med" len="med"/>
          </a:ln>
        </p:spPr>
        <p:txBody>
          <a:bodyPr wrap="none" anchor="ctr"/>
          <a:lstStyle/>
          <a:p>
            <a:endParaRPr lang="en-US"/>
          </a:p>
        </p:txBody>
      </p:sp>
      <p:sp>
        <p:nvSpPr>
          <p:cNvPr id="62491" name="Line 38"/>
          <p:cNvSpPr>
            <a:spLocks noChangeShapeType="1"/>
          </p:cNvSpPr>
          <p:nvPr/>
        </p:nvSpPr>
        <p:spPr bwMode="auto">
          <a:xfrm flipV="1">
            <a:off x="7508875" y="3997325"/>
            <a:ext cx="0" cy="814388"/>
          </a:xfrm>
          <a:prstGeom prst="line">
            <a:avLst/>
          </a:prstGeom>
          <a:noFill/>
          <a:ln w="9525">
            <a:solidFill>
              <a:schemeClr val="tx1"/>
            </a:solidFill>
            <a:round/>
            <a:headEnd/>
            <a:tailEnd type="triangle" w="med" len="med"/>
          </a:ln>
        </p:spPr>
        <p:txBody>
          <a:bodyPr wrap="none" anchor="ctr"/>
          <a:lstStyle/>
          <a:p>
            <a:endParaRPr lang="en-US"/>
          </a:p>
        </p:txBody>
      </p:sp>
      <p:grpSp>
        <p:nvGrpSpPr>
          <p:cNvPr id="62492" name="Group 39"/>
          <p:cNvGrpSpPr>
            <a:grpSpLocks/>
          </p:cNvGrpSpPr>
          <p:nvPr/>
        </p:nvGrpSpPr>
        <p:grpSpPr bwMode="auto">
          <a:xfrm>
            <a:off x="6375400" y="4170363"/>
            <a:ext cx="2406650" cy="608012"/>
            <a:chOff x="3500" y="2825"/>
            <a:chExt cx="1550" cy="618"/>
          </a:xfrm>
        </p:grpSpPr>
        <p:sp>
          <p:nvSpPr>
            <p:cNvPr id="62493" name="Freeform 40"/>
            <p:cNvSpPr>
              <a:spLocks/>
            </p:cNvSpPr>
            <p:nvPr/>
          </p:nvSpPr>
          <p:spPr bwMode="auto">
            <a:xfrm>
              <a:off x="3500" y="3219"/>
              <a:ext cx="736" cy="224"/>
            </a:xfrm>
            <a:custGeom>
              <a:avLst/>
              <a:gdLst>
                <a:gd name="T0" fmla="*/ 0 w 736"/>
                <a:gd name="T1" fmla="*/ 224 h 224"/>
                <a:gd name="T2" fmla="*/ 314 w 736"/>
                <a:gd name="T3" fmla="*/ 192 h 224"/>
                <a:gd name="T4" fmla="*/ 544 w 736"/>
                <a:gd name="T5" fmla="*/ 96 h 224"/>
                <a:gd name="T6" fmla="*/ 647 w 736"/>
                <a:gd name="T7" fmla="*/ 25 h 224"/>
                <a:gd name="T8" fmla="*/ 736 w 736"/>
                <a:gd name="T9" fmla="*/ 0 h 224"/>
                <a:gd name="T10" fmla="*/ 0 60000 65536"/>
                <a:gd name="T11" fmla="*/ 0 60000 65536"/>
                <a:gd name="T12" fmla="*/ 0 60000 65536"/>
                <a:gd name="T13" fmla="*/ 0 60000 65536"/>
                <a:gd name="T14" fmla="*/ 0 60000 65536"/>
                <a:gd name="T15" fmla="*/ 0 w 736"/>
                <a:gd name="T16" fmla="*/ 0 h 224"/>
                <a:gd name="T17" fmla="*/ 736 w 736"/>
                <a:gd name="T18" fmla="*/ 224 h 224"/>
              </a:gdLst>
              <a:ahLst/>
              <a:cxnLst>
                <a:cxn ang="T10">
                  <a:pos x="T0" y="T1"/>
                </a:cxn>
                <a:cxn ang="T11">
                  <a:pos x="T2" y="T3"/>
                </a:cxn>
                <a:cxn ang="T12">
                  <a:pos x="T4" y="T5"/>
                </a:cxn>
                <a:cxn ang="T13">
                  <a:pos x="T6" y="T7"/>
                </a:cxn>
                <a:cxn ang="T14">
                  <a:pos x="T8" y="T9"/>
                </a:cxn>
              </a:cxnLst>
              <a:rect l="T15" t="T16" r="T17" b="T18"/>
              <a:pathLst>
                <a:path w="736" h="224">
                  <a:moveTo>
                    <a:pt x="0" y="224"/>
                  </a:moveTo>
                  <a:cubicBezTo>
                    <a:pt x="112" y="218"/>
                    <a:pt x="224" y="213"/>
                    <a:pt x="314" y="192"/>
                  </a:cubicBezTo>
                  <a:cubicBezTo>
                    <a:pt x="404" y="171"/>
                    <a:pt x="489" y="124"/>
                    <a:pt x="544" y="96"/>
                  </a:cubicBezTo>
                  <a:cubicBezTo>
                    <a:pt x="599" y="68"/>
                    <a:pt x="615" y="41"/>
                    <a:pt x="647" y="25"/>
                  </a:cubicBezTo>
                  <a:cubicBezTo>
                    <a:pt x="679" y="9"/>
                    <a:pt x="721" y="4"/>
                    <a:pt x="736" y="0"/>
                  </a:cubicBezTo>
                </a:path>
              </a:pathLst>
            </a:custGeom>
            <a:noFill/>
            <a:ln w="28575" cap="flat" cmpd="sng">
              <a:solidFill>
                <a:schemeClr val="tx1"/>
              </a:solidFill>
              <a:prstDash val="solid"/>
              <a:round/>
              <a:headEnd/>
              <a:tailEnd/>
            </a:ln>
          </p:spPr>
          <p:txBody>
            <a:bodyPr wrap="none" anchor="ctr"/>
            <a:lstStyle/>
            <a:p>
              <a:endParaRPr lang="en-US"/>
            </a:p>
          </p:txBody>
        </p:sp>
        <p:sp>
          <p:nvSpPr>
            <p:cNvPr id="62494" name="Freeform 41"/>
            <p:cNvSpPr>
              <a:spLocks/>
            </p:cNvSpPr>
            <p:nvPr/>
          </p:nvSpPr>
          <p:spPr bwMode="auto">
            <a:xfrm>
              <a:off x="4237" y="2825"/>
              <a:ext cx="813" cy="156"/>
            </a:xfrm>
            <a:custGeom>
              <a:avLst/>
              <a:gdLst>
                <a:gd name="T0" fmla="*/ 0 w 813"/>
                <a:gd name="T1" fmla="*/ 156 h 156"/>
                <a:gd name="T2" fmla="*/ 141 w 813"/>
                <a:gd name="T3" fmla="*/ 144 h 156"/>
                <a:gd name="T4" fmla="*/ 288 w 813"/>
                <a:gd name="T5" fmla="*/ 99 h 156"/>
                <a:gd name="T6" fmla="*/ 435 w 813"/>
                <a:gd name="T7" fmla="*/ 22 h 156"/>
                <a:gd name="T8" fmla="*/ 563 w 813"/>
                <a:gd name="T9" fmla="*/ 3 h 156"/>
                <a:gd name="T10" fmla="*/ 813 w 813"/>
                <a:gd name="T11" fmla="*/ 3 h 156"/>
                <a:gd name="T12" fmla="*/ 0 60000 65536"/>
                <a:gd name="T13" fmla="*/ 0 60000 65536"/>
                <a:gd name="T14" fmla="*/ 0 60000 65536"/>
                <a:gd name="T15" fmla="*/ 0 60000 65536"/>
                <a:gd name="T16" fmla="*/ 0 60000 65536"/>
                <a:gd name="T17" fmla="*/ 0 60000 65536"/>
                <a:gd name="T18" fmla="*/ 0 w 813"/>
                <a:gd name="T19" fmla="*/ 0 h 156"/>
                <a:gd name="T20" fmla="*/ 813 w 813"/>
                <a:gd name="T21" fmla="*/ 156 h 156"/>
              </a:gdLst>
              <a:ahLst/>
              <a:cxnLst>
                <a:cxn ang="T12">
                  <a:pos x="T0" y="T1"/>
                </a:cxn>
                <a:cxn ang="T13">
                  <a:pos x="T2" y="T3"/>
                </a:cxn>
                <a:cxn ang="T14">
                  <a:pos x="T4" y="T5"/>
                </a:cxn>
                <a:cxn ang="T15">
                  <a:pos x="T6" y="T7"/>
                </a:cxn>
                <a:cxn ang="T16">
                  <a:pos x="T8" y="T9"/>
                </a:cxn>
                <a:cxn ang="T17">
                  <a:pos x="T10" y="T11"/>
                </a:cxn>
              </a:cxnLst>
              <a:rect l="T18" t="T19" r="T20" b="T21"/>
              <a:pathLst>
                <a:path w="813" h="156">
                  <a:moveTo>
                    <a:pt x="0" y="156"/>
                  </a:moveTo>
                  <a:cubicBezTo>
                    <a:pt x="46" y="154"/>
                    <a:pt x="93" y="153"/>
                    <a:pt x="141" y="144"/>
                  </a:cubicBezTo>
                  <a:cubicBezTo>
                    <a:pt x="189" y="135"/>
                    <a:pt x="239" y="119"/>
                    <a:pt x="288" y="99"/>
                  </a:cubicBezTo>
                  <a:cubicBezTo>
                    <a:pt x="337" y="79"/>
                    <a:pt x="389" y="38"/>
                    <a:pt x="435" y="22"/>
                  </a:cubicBezTo>
                  <a:cubicBezTo>
                    <a:pt x="481" y="6"/>
                    <a:pt x="500" y="6"/>
                    <a:pt x="563" y="3"/>
                  </a:cubicBezTo>
                  <a:cubicBezTo>
                    <a:pt x="626" y="0"/>
                    <a:pt x="719" y="1"/>
                    <a:pt x="813" y="3"/>
                  </a:cubicBezTo>
                </a:path>
              </a:pathLst>
            </a:custGeom>
            <a:noFill/>
            <a:ln w="28575" cap="flat" cmpd="sng">
              <a:solidFill>
                <a:schemeClr val="tx1"/>
              </a:solidFill>
              <a:prstDash val="solid"/>
              <a:round/>
              <a:headEnd/>
              <a:tailEnd/>
            </a:ln>
          </p:spPr>
          <p:txBody>
            <a:bodyPr wrap="none" anchor="ctr"/>
            <a:lstStyle/>
            <a:p>
              <a:endParaRPr lang="en-US"/>
            </a:p>
          </p:txBody>
        </p:sp>
        <p:sp>
          <p:nvSpPr>
            <p:cNvPr id="62495" name="Line 42"/>
            <p:cNvSpPr>
              <a:spLocks noChangeShapeType="1"/>
            </p:cNvSpPr>
            <p:nvPr/>
          </p:nvSpPr>
          <p:spPr bwMode="auto">
            <a:xfrm flipV="1">
              <a:off x="4230" y="2982"/>
              <a:ext cx="0" cy="244"/>
            </a:xfrm>
            <a:prstGeom prst="line">
              <a:avLst/>
            </a:prstGeom>
            <a:noFill/>
            <a:ln w="28575">
              <a:solidFill>
                <a:schemeClr val="tx1"/>
              </a:solidFill>
              <a:round/>
              <a:headEnd/>
              <a:tailEnd/>
            </a:ln>
          </p:spPr>
          <p:txBody>
            <a:bodyPr wrap="none" anchor="ctr"/>
            <a:lstStyle/>
            <a:p>
              <a:endParaRPr lang="en-US"/>
            </a:p>
          </p:txBody>
        </p:sp>
      </p:grpSp>
      <p:graphicFrame>
        <p:nvGraphicFramePr>
          <p:cNvPr id="62477" name="Object 44"/>
          <p:cNvGraphicFramePr>
            <a:graphicFrameLocks noChangeAspect="1"/>
          </p:cNvGraphicFramePr>
          <p:nvPr/>
        </p:nvGraphicFramePr>
        <p:xfrm>
          <a:off x="7551738" y="3962400"/>
          <a:ext cx="460375" cy="228600"/>
        </p:xfrm>
        <a:graphic>
          <a:graphicData uri="http://schemas.openxmlformats.org/presentationml/2006/ole">
            <p:oleObj spid="_x0000_s62477" name="Equation" r:id="rId14" imgW="406080" imgH="228600" progId="">
              <p:embed/>
            </p:oleObj>
          </a:graphicData>
        </a:graphic>
      </p:graphicFrame>
      <p:graphicFrame>
        <p:nvGraphicFramePr>
          <p:cNvPr id="62478" name="Object 45"/>
          <p:cNvGraphicFramePr>
            <a:graphicFrameLocks noChangeAspect="1"/>
          </p:cNvGraphicFramePr>
          <p:nvPr/>
        </p:nvGraphicFramePr>
        <p:xfrm>
          <a:off x="8839200" y="4735513"/>
          <a:ext cx="209550" cy="217487"/>
        </p:xfrm>
        <a:graphic>
          <a:graphicData uri="http://schemas.openxmlformats.org/presentationml/2006/ole">
            <p:oleObj spid="_x0000_s62478" name="Equation" r:id="rId15" imgW="139680" imgH="164880" progId="">
              <p:embed/>
            </p:oleObj>
          </a:graphicData>
        </a:graphic>
      </p:graphicFrame>
    </p:spTree>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Date Placeholder 6"/>
          <p:cNvSpPr>
            <a:spLocks noGrp="1"/>
          </p:cNvSpPr>
          <p:nvPr>
            <p:ph type="dt" sz="quarter" idx="10"/>
          </p:nvPr>
        </p:nvSpPr>
        <p:spPr/>
        <p:txBody>
          <a:bodyPr/>
          <a:lstStyle/>
          <a:p>
            <a:pPr>
              <a:defRPr/>
            </a:pPr>
            <a:r>
              <a:rPr lang="en-US"/>
              <a:t>		 </a:t>
            </a:r>
            <a:r>
              <a:rPr lang="en-US" sz="1200"/>
              <a:t> </a:t>
            </a:r>
            <a:fld id="{4A7CF92F-965B-4D41-975F-39A28E02B59F}" type="slidenum">
              <a:rPr lang="en-US" sz="1200">
                <a:solidFill>
                  <a:srgbClr val="003399"/>
                </a:solidFill>
              </a:rPr>
              <a:pPr>
                <a:defRPr/>
              </a:pPr>
              <a:t>123</a:t>
            </a:fld>
            <a:endParaRPr lang="en-US" sz="1200">
              <a:solidFill>
                <a:srgbClr val="003399"/>
              </a:solidFill>
            </a:endParaRPr>
          </a:p>
        </p:txBody>
      </p:sp>
      <p:sp>
        <p:nvSpPr>
          <p:cNvPr id="63497" name="Rectangle 15"/>
          <p:cNvSpPr>
            <a:spLocks noGrp="1" noChangeArrowheads="1"/>
          </p:cNvSpPr>
          <p:nvPr>
            <p:ph type="title" sz="quarter"/>
          </p:nvPr>
        </p:nvSpPr>
        <p:spPr/>
        <p:txBody>
          <a:bodyPr/>
          <a:lstStyle/>
          <a:p>
            <a:r>
              <a:rPr lang="en-US" smtClean="0"/>
              <a:t>2. </a:t>
            </a:r>
            <a:r>
              <a:rPr lang="en-GB" smtClean="0"/>
              <a:t>Review of Probability Theory: Function of R. V (6)</a:t>
            </a:r>
            <a:endParaRPr lang="en-US" smtClean="0"/>
          </a:p>
        </p:txBody>
      </p:sp>
      <p:graphicFrame>
        <p:nvGraphicFramePr>
          <p:cNvPr id="63490" name="Object 5"/>
          <p:cNvGraphicFramePr>
            <a:graphicFrameLocks noChangeAspect="1"/>
          </p:cNvGraphicFramePr>
          <p:nvPr>
            <p:ph sz="quarter" idx="1"/>
          </p:nvPr>
        </p:nvGraphicFramePr>
        <p:xfrm>
          <a:off x="1981200" y="1295400"/>
          <a:ext cx="3124200" cy="735013"/>
        </p:xfrm>
        <a:graphic>
          <a:graphicData uri="http://schemas.openxmlformats.org/presentationml/2006/ole">
            <p:oleObj spid="_x0000_s63490" name="Equation" r:id="rId3" imgW="1942920" imgH="457200" progId="">
              <p:embed/>
            </p:oleObj>
          </a:graphicData>
        </a:graphic>
      </p:graphicFrame>
      <p:graphicFrame>
        <p:nvGraphicFramePr>
          <p:cNvPr id="63491" name="Object 8"/>
          <p:cNvGraphicFramePr>
            <a:graphicFrameLocks noChangeAspect="1"/>
          </p:cNvGraphicFramePr>
          <p:nvPr>
            <p:ph sz="quarter" idx="2"/>
          </p:nvPr>
        </p:nvGraphicFramePr>
        <p:xfrm>
          <a:off x="1981200" y="2408238"/>
          <a:ext cx="3200400" cy="334962"/>
        </p:xfrm>
        <a:graphic>
          <a:graphicData uri="http://schemas.openxmlformats.org/presentationml/2006/ole">
            <p:oleObj spid="_x0000_s63491" name="Equation" r:id="rId4" imgW="2057400" imgH="215640" progId="">
              <p:embed/>
            </p:oleObj>
          </a:graphicData>
        </a:graphic>
      </p:graphicFrame>
      <p:graphicFrame>
        <p:nvGraphicFramePr>
          <p:cNvPr id="63492" name="Object 11"/>
          <p:cNvGraphicFramePr>
            <a:graphicFrameLocks noChangeAspect="1"/>
          </p:cNvGraphicFramePr>
          <p:nvPr>
            <p:ph sz="quarter" idx="3"/>
          </p:nvPr>
        </p:nvGraphicFramePr>
        <p:xfrm>
          <a:off x="1905000" y="3333750"/>
          <a:ext cx="4191000" cy="323850"/>
        </p:xfrm>
        <a:graphic>
          <a:graphicData uri="http://schemas.openxmlformats.org/presentationml/2006/ole">
            <p:oleObj spid="_x0000_s63492" name="Equation" r:id="rId5" imgW="2793960" imgH="215640" progId="">
              <p:embed/>
            </p:oleObj>
          </a:graphicData>
        </a:graphic>
      </p:graphicFrame>
      <p:sp>
        <p:nvSpPr>
          <p:cNvPr id="63498" name="Text Box 4"/>
          <p:cNvSpPr txBox="1">
            <a:spLocks noChangeArrowheads="1"/>
          </p:cNvSpPr>
          <p:nvPr/>
        </p:nvSpPr>
        <p:spPr bwMode="auto">
          <a:xfrm>
            <a:off x="441325" y="898525"/>
            <a:ext cx="8169275" cy="3567113"/>
          </a:xfrm>
          <a:prstGeom prst="rect">
            <a:avLst/>
          </a:prstGeom>
          <a:noFill/>
          <a:ln w="9525">
            <a:noFill/>
            <a:miter lim="800000"/>
            <a:headEnd/>
            <a:tailEnd/>
          </a:ln>
        </p:spPr>
        <p:txBody>
          <a:bodyPr>
            <a:spAutoFit/>
          </a:bodyPr>
          <a:lstStyle/>
          <a:p>
            <a:r>
              <a:rPr lang="en-US" u="sng"/>
              <a:t>Example 4</a:t>
            </a:r>
            <a:r>
              <a:rPr lang="en-US"/>
              <a:t>: Half-wave rectifier</a:t>
            </a:r>
          </a:p>
          <a:p>
            <a:endParaRPr lang="en-US"/>
          </a:p>
          <a:p>
            <a:endParaRPr lang="en-US"/>
          </a:p>
          <a:p>
            <a:endParaRPr lang="en-US"/>
          </a:p>
          <a:p>
            <a:r>
              <a:rPr lang="en-US"/>
              <a:t>In this case</a:t>
            </a:r>
          </a:p>
          <a:p>
            <a:endParaRPr lang="en-US"/>
          </a:p>
          <a:p>
            <a:endParaRPr lang="en-US" sz="800"/>
          </a:p>
          <a:p>
            <a:r>
              <a:rPr lang="en-US"/>
              <a:t>and for  </a:t>
            </a:r>
            <a:r>
              <a:rPr lang="en-US" i="1"/>
              <a:t>y</a:t>
            </a:r>
            <a:r>
              <a:rPr lang="en-US"/>
              <a:t> &gt; 0, since </a:t>
            </a:r>
            <a:r>
              <a:rPr lang="en-US" i="1"/>
              <a:t>Y</a:t>
            </a:r>
            <a:r>
              <a:rPr lang="en-US"/>
              <a:t> = </a:t>
            </a:r>
            <a:r>
              <a:rPr lang="en-US" i="1"/>
              <a:t>X </a:t>
            </a:r>
            <a:r>
              <a:rPr lang="en-US"/>
              <a:t>             </a:t>
            </a:r>
          </a:p>
          <a:p>
            <a:endParaRPr lang="en-US"/>
          </a:p>
          <a:p>
            <a:endParaRPr lang="en-US" sz="1000"/>
          </a:p>
          <a:p>
            <a:endParaRPr lang="en-US" sz="1000"/>
          </a:p>
          <a:p>
            <a:r>
              <a:rPr lang="en-US"/>
              <a:t>Thus</a:t>
            </a:r>
          </a:p>
          <a:p>
            <a:endParaRPr lang="en-US"/>
          </a:p>
        </p:txBody>
      </p:sp>
      <p:graphicFrame>
        <p:nvGraphicFramePr>
          <p:cNvPr id="63493" name="Object 14"/>
          <p:cNvGraphicFramePr>
            <a:graphicFrameLocks noChangeAspect="1"/>
          </p:cNvGraphicFramePr>
          <p:nvPr>
            <p:ph sz="quarter" idx="4"/>
          </p:nvPr>
        </p:nvGraphicFramePr>
        <p:xfrm>
          <a:off x="1828800" y="4114800"/>
          <a:ext cx="5715000" cy="1116013"/>
        </p:xfrm>
        <a:graphic>
          <a:graphicData uri="http://schemas.openxmlformats.org/presentationml/2006/ole">
            <p:oleObj spid="_x0000_s63493" name="Equation" r:id="rId6" imgW="3644640" imgH="711000" progId="">
              <p:embed/>
            </p:oleObj>
          </a:graphicData>
        </a:graphic>
      </p:graphicFrame>
      <p:sp>
        <p:nvSpPr>
          <p:cNvPr id="63499" name="Line 18"/>
          <p:cNvSpPr>
            <a:spLocks noChangeShapeType="1"/>
          </p:cNvSpPr>
          <p:nvPr/>
        </p:nvSpPr>
        <p:spPr bwMode="auto">
          <a:xfrm>
            <a:off x="6218238" y="2063750"/>
            <a:ext cx="2235200" cy="0"/>
          </a:xfrm>
          <a:prstGeom prst="line">
            <a:avLst/>
          </a:prstGeom>
          <a:noFill/>
          <a:ln w="9525">
            <a:solidFill>
              <a:schemeClr val="tx1"/>
            </a:solidFill>
            <a:round/>
            <a:headEnd/>
            <a:tailEnd type="triangle" w="med" len="med"/>
          </a:ln>
        </p:spPr>
        <p:txBody>
          <a:bodyPr wrap="none" anchor="ctr"/>
          <a:lstStyle/>
          <a:p>
            <a:endParaRPr lang="en-US"/>
          </a:p>
        </p:txBody>
      </p:sp>
      <p:sp>
        <p:nvSpPr>
          <p:cNvPr id="63500" name="Line 19"/>
          <p:cNvSpPr>
            <a:spLocks noChangeShapeType="1"/>
          </p:cNvSpPr>
          <p:nvPr/>
        </p:nvSpPr>
        <p:spPr bwMode="auto">
          <a:xfrm flipV="1">
            <a:off x="7029450" y="1077913"/>
            <a:ext cx="0" cy="1270000"/>
          </a:xfrm>
          <a:prstGeom prst="line">
            <a:avLst/>
          </a:prstGeom>
          <a:noFill/>
          <a:ln w="9525">
            <a:solidFill>
              <a:schemeClr val="tx1"/>
            </a:solidFill>
            <a:round/>
            <a:headEnd/>
            <a:tailEnd type="triangle" w="med" len="med"/>
          </a:ln>
        </p:spPr>
        <p:txBody>
          <a:bodyPr wrap="none" anchor="ctr"/>
          <a:lstStyle/>
          <a:p>
            <a:endParaRPr lang="en-US"/>
          </a:p>
        </p:txBody>
      </p:sp>
      <p:grpSp>
        <p:nvGrpSpPr>
          <p:cNvPr id="63501" name="Group 20"/>
          <p:cNvGrpSpPr>
            <a:grpSpLocks/>
          </p:cNvGrpSpPr>
          <p:nvPr/>
        </p:nvGrpSpPr>
        <p:grpSpPr bwMode="auto">
          <a:xfrm>
            <a:off x="6218238" y="1236663"/>
            <a:ext cx="1952625" cy="815975"/>
            <a:chOff x="4038" y="516"/>
            <a:chExt cx="1230" cy="514"/>
          </a:xfrm>
        </p:grpSpPr>
        <p:sp>
          <p:nvSpPr>
            <p:cNvPr id="63502" name="Line 21"/>
            <p:cNvSpPr>
              <a:spLocks noChangeShapeType="1"/>
            </p:cNvSpPr>
            <p:nvPr/>
          </p:nvSpPr>
          <p:spPr bwMode="auto">
            <a:xfrm flipV="1">
              <a:off x="4038" y="1029"/>
              <a:ext cx="512" cy="1"/>
            </a:xfrm>
            <a:prstGeom prst="line">
              <a:avLst/>
            </a:prstGeom>
            <a:noFill/>
            <a:ln w="28575">
              <a:solidFill>
                <a:schemeClr val="tx1"/>
              </a:solidFill>
              <a:round/>
              <a:headEnd/>
              <a:tailEnd/>
            </a:ln>
          </p:spPr>
          <p:txBody>
            <a:bodyPr wrap="none" anchor="ctr"/>
            <a:lstStyle/>
            <a:p>
              <a:endParaRPr lang="en-US"/>
            </a:p>
          </p:txBody>
        </p:sp>
        <p:sp>
          <p:nvSpPr>
            <p:cNvPr id="63503" name="Line 22"/>
            <p:cNvSpPr>
              <a:spLocks noChangeShapeType="1"/>
            </p:cNvSpPr>
            <p:nvPr/>
          </p:nvSpPr>
          <p:spPr bwMode="auto">
            <a:xfrm flipV="1">
              <a:off x="4550" y="516"/>
              <a:ext cx="718" cy="512"/>
            </a:xfrm>
            <a:prstGeom prst="line">
              <a:avLst/>
            </a:prstGeom>
            <a:noFill/>
            <a:ln w="28575">
              <a:solidFill>
                <a:schemeClr val="tx1"/>
              </a:solidFill>
              <a:round/>
              <a:headEnd/>
              <a:tailEnd/>
            </a:ln>
          </p:spPr>
          <p:txBody>
            <a:bodyPr wrap="none" anchor="ctr"/>
            <a:lstStyle/>
            <a:p>
              <a:endParaRPr lang="en-US"/>
            </a:p>
          </p:txBody>
        </p:sp>
      </p:grpSp>
      <p:graphicFrame>
        <p:nvGraphicFramePr>
          <p:cNvPr id="63494" name="Object 23"/>
          <p:cNvGraphicFramePr>
            <a:graphicFrameLocks noChangeAspect="1"/>
          </p:cNvGraphicFramePr>
          <p:nvPr/>
        </p:nvGraphicFramePr>
        <p:xfrm>
          <a:off x="7123113" y="1066800"/>
          <a:ext cx="201612" cy="201613"/>
        </p:xfrm>
        <a:graphic>
          <a:graphicData uri="http://schemas.openxmlformats.org/presentationml/2006/ole">
            <p:oleObj spid="_x0000_s63494" name="Equation" r:id="rId7" imgW="152280" imgH="152280" progId="">
              <p:embed/>
            </p:oleObj>
          </a:graphicData>
        </a:graphic>
      </p:graphicFrame>
      <p:graphicFrame>
        <p:nvGraphicFramePr>
          <p:cNvPr id="63495" name="Object 24"/>
          <p:cNvGraphicFramePr>
            <a:graphicFrameLocks noChangeAspect="1"/>
          </p:cNvGraphicFramePr>
          <p:nvPr/>
        </p:nvGraphicFramePr>
        <p:xfrm>
          <a:off x="8451850" y="1971675"/>
          <a:ext cx="234950" cy="201613"/>
        </p:xfrm>
        <a:graphic>
          <a:graphicData uri="http://schemas.openxmlformats.org/presentationml/2006/ole">
            <p:oleObj spid="_x0000_s63495" name="Equation" r:id="rId8" imgW="177480" imgH="152280" progId="">
              <p:embed/>
            </p:oleObj>
          </a:graphicData>
        </a:graphic>
      </p:graphicFrame>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4"/>
          <p:cNvSpPr>
            <a:spLocks noGrp="1"/>
          </p:cNvSpPr>
          <p:nvPr>
            <p:ph type="dt" sz="quarter" idx="10"/>
          </p:nvPr>
        </p:nvSpPr>
        <p:spPr/>
        <p:txBody>
          <a:bodyPr/>
          <a:lstStyle/>
          <a:p>
            <a:pPr>
              <a:defRPr/>
            </a:pPr>
            <a:r>
              <a:rPr lang="en-US"/>
              <a:t>		 </a:t>
            </a:r>
            <a:r>
              <a:rPr lang="en-US" sz="1200"/>
              <a:t> </a:t>
            </a:r>
            <a:fld id="{CF1A5AB8-CE44-48C7-9A38-FB9C9AC87739}" type="slidenum">
              <a:rPr lang="en-US" sz="1200">
                <a:solidFill>
                  <a:srgbClr val="003399"/>
                </a:solidFill>
              </a:rPr>
              <a:pPr>
                <a:defRPr/>
              </a:pPr>
              <a:t>124</a:t>
            </a:fld>
            <a:endParaRPr lang="en-US" sz="1200">
              <a:solidFill>
                <a:srgbClr val="003399"/>
              </a:solidFill>
            </a:endParaRPr>
          </a:p>
        </p:txBody>
      </p:sp>
      <p:sp>
        <p:nvSpPr>
          <p:cNvPr id="64517" name="Rectangle 9"/>
          <p:cNvSpPr>
            <a:spLocks noGrp="1" noChangeArrowheads="1"/>
          </p:cNvSpPr>
          <p:nvPr>
            <p:ph type="title"/>
          </p:nvPr>
        </p:nvSpPr>
        <p:spPr/>
        <p:txBody>
          <a:bodyPr/>
          <a:lstStyle/>
          <a:p>
            <a:r>
              <a:rPr lang="en-US" smtClean="0"/>
              <a:t>2. </a:t>
            </a:r>
            <a:r>
              <a:rPr lang="en-GB" smtClean="0"/>
              <a:t>Review of Probability Theory: Function of R. V (7)</a:t>
            </a:r>
            <a:endParaRPr lang="en-US" smtClean="0"/>
          </a:p>
        </p:txBody>
      </p:sp>
      <p:graphicFrame>
        <p:nvGraphicFramePr>
          <p:cNvPr id="64514" name="Object 5"/>
          <p:cNvGraphicFramePr>
            <a:graphicFrameLocks noChangeAspect="1"/>
          </p:cNvGraphicFramePr>
          <p:nvPr>
            <p:ph sz="half" idx="1"/>
          </p:nvPr>
        </p:nvGraphicFramePr>
        <p:xfrm>
          <a:off x="3352800" y="3086100"/>
          <a:ext cx="2444750" cy="342900"/>
        </p:xfrm>
        <a:graphic>
          <a:graphicData uri="http://schemas.openxmlformats.org/presentationml/2006/ole">
            <p:oleObj spid="_x0000_s64514" name="Equation" r:id="rId3" imgW="1536480" imgH="215640" progId="">
              <p:embed/>
            </p:oleObj>
          </a:graphicData>
        </a:graphic>
      </p:graphicFrame>
      <p:sp>
        <p:nvSpPr>
          <p:cNvPr id="64518" name="Text Box 4"/>
          <p:cNvSpPr txBox="1">
            <a:spLocks noChangeArrowheads="1"/>
          </p:cNvSpPr>
          <p:nvPr/>
        </p:nvSpPr>
        <p:spPr bwMode="auto">
          <a:xfrm>
            <a:off x="441325" y="933450"/>
            <a:ext cx="8431213" cy="3714750"/>
          </a:xfrm>
          <a:prstGeom prst="rect">
            <a:avLst/>
          </a:prstGeom>
          <a:noFill/>
          <a:ln w="9525">
            <a:noFill/>
            <a:miter lim="800000"/>
            <a:headEnd/>
            <a:tailEnd/>
          </a:ln>
        </p:spPr>
        <p:txBody>
          <a:bodyPr wrap="none">
            <a:spAutoFit/>
          </a:bodyPr>
          <a:lstStyle/>
          <a:p>
            <a:pPr>
              <a:spcBef>
                <a:spcPct val="5000"/>
              </a:spcBef>
              <a:buFont typeface="Wingdings" pitchFamily="2" charset="2"/>
              <a:buChar char="q"/>
            </a:pPr>
            <a:r>
              <a:rPr lang="en-US"/>
              <a:t> Note: As a general approach, given </a:t>
            </a:r>
            <a:r>
              <a:rPr lang="en-US" i="1"/>
              <a:t>Y</a:t>
            </a:r>
            <a:r>
              <a:rPr lang="en-US"/>
              <a:t> = g(</a:t>
            </a:r>
            <a:r>
              <a:rPr lang="en-US" i="1"/>
              <a:t>X</a:t>
            </a:r>
            <a:r>
              <a:rPr lang="en-US"/>
              <a:t>), first sketch the graph </a:t>
            </a:r>
          </a:p>
          <a:p>
            <a:pPr>
              <a:spcBef>
                <a:spcPct val="5000"/>
              </a:spcBef>
              <a:buFont typeface="Wingdings" pitchFamily="2" charset="2"/>
              <a:buNone/>
            </a:pPr>
            <a:r>
              <a:rPr lang="en-US" i="1"/>
              <a:t>y</a:t>
            </a:r>
            <a:r>
              <a:rPr lang="en-US"/>
              <a:t> = </a:t>
            </a:r>
            <a:r>
              <a:rPr lang="en-US" i="1"/>
              <a:t>g</a:t>
            </a:r>
            <a:r>
              <a:rPr lang="en-US"/>
              <a:t>(</a:t>
            </a:r>
            <a:r>
              <a:rPr lang="en-US" i="1"/>
              <a:t>x</a:t>
            </a:r>
            <a:r>
              <a:rPr lang="en-US"/>
              <a:t>), and determine the range space of </a:t>
            </a:r>
            <a:r>
              <a:rPr lang="en-US" i="1"/>
              <a:t>y</a:t>
            </a:r>
            <a:r>
              <a:rPr lang="en-US"/>
              <a:t>. Suppose  </a:t>
            </a:r>
            <a:r>
              <a:rPr lang="en-US" i="1"/>
              <a:t>a</a:t>
            </a:r>
            <a:r>
              <a:rPr lang="en-US"/>
              <a:t> &lt; </a:t>
            </a:r>
            <a:r>
              <a:rPr lang="en-US" i="1"/>
              <a:t>y</a:t>
            </a:r>
            <a:r>
              <a:rPr lang="en-US"/>
              <a:t> &lt; </a:t>
            </a:r>
            <a:r>
              <a:rPr lang="en-US" i="1"/>
              <a:t>b</a:t>
            </a:r>
            <a:r>
              <a:rPr lang="en-US"/>
              <a:t>  is the range </a:t>
            </a:r>
          </a:p>
          <a:p>
            <a:pPr>
              <a:spcBef>
                <a:spcPct val="5000"/>
              </a:spcBef>
              <a:buFont typeface="Wingdings" pitchFamily="2" charset="2"/>
              <a:buNone/>
            </a:pPr>
            <a:r>
              <a:rPr lang="en-US"/>
              <a:t>space of </a:t>
            </a:r>
            <a:r>
              <a:rPr lang="en-US" i="1"/>
              <a:t>y</a:t>
            </a:r>
            <a:r>
              <a:rPr lang="en-US"/>
              <a:t> = </a:t>
            </a:r>
            <a:r>
              <a:rPr lang="en-US" i="1"/>
              <a:t>g</a:t>
            </a:r>
            <a:r>
              <a:rPr lang="en-US"/>
              <a:t>(</a:t>
            </a:r>
            <a:r>
              <a:rPr lang="en-US" i="1"/>
              <a:t>x</a:t>
            </a:r>
            <a:r>
              <a:rPr lang="en-US"/>
              <a:t>). Then clearly for  </a:t>
            </a:r>
            <a:r>
              <a:rPr lang="en-US" i="1"/>
              <a:t>y</a:t>
            </a:r>
            <a:r>
              <a:rPr lang="en-US"/>
              <a:t> &lt; </a:t>
            </a:r>
            <a:r>
              <a:rPr lang="en-US" i="1"/>
              <a:t>a</a:t>
            </a:r>
            <a:r>
              <a:rPr lang="en-US"/>
              <a:t>, </a:t>
            </a:r>
            <a:r>
              <a:rPr lang="en-US" i="1"/>
              <a:t>F</a:t>
            </a:r>
            <a:r>
              <a:rPr lang="en-US" i="1" baseline="-25000"/>
              <a:t>Y</a:t>
            </a:r>
            <a:r>
              <a:rPr lang="en-US"/>
              <a:t>(</a:t>
            </a:r>
            <a:r>
              <a:rPr lang="en-US" i="1"/>
              <a:t>y</a:t>
            </a:r>
            <a:r>
              <a:rPr lang="en-US"/>
              <a:t>) = 0, and for  </a:t>
            </a:r>
            <a:r>
              <a:rPr lang="en-US" i="1"/>
              <a:t>y</a:t>
            </a:r>
            <a:r>
              <a:rPr lang="en-US"/>
              <a:t> &gt; </a:t>
            </a:r>
            <a:r>
              <a:rPr lang="en-US" i="1"/>
              <a:t>b</a:t>
            </a:r>
            <a:r>
              <a:rPr lang="en-US"/>
              <a:t>, </a:t>
            </a:r>
            <a:r>
              <a:rPr lang="en-US" i="1"/>
              <a:t>F</a:t>
            </a:r>
            <a:r>
              <a:rPr lang="en-US" i="1" baseline="-25000"/>
              <a:t>Y</a:t>
            </a:r>
            <a:r>
              <a:rPr lang="en-US"/>
              <a:t>(</a:t>
            </a:r>
            <a:r>
              <a:rPr lang="en-US" i="1"/>
              <a:t>y</a:t>
            </a:r>
            <a:r>
              <a:rPr lang="en-US"/>
              <a:t>) = 1, </a:t>
            </a:r>
          </a:p>
          <a:p>
            <a:pPr>
              <a:spcBef>
                <a:spcPct val="5000"/>
              </a:spcBef>
              <a:buFont typeface="Wingdings" pitchFamily="2" charset="2"/>
              <a:buNone/>
            </a:pPr>
            <a:r>
              <a:rPr lang="en-US"/>
              <a:t>so that </a:t>
            </a:r>
            <a:r>
              <a:rPr lang="en-US" i="1"/>
              <a:t>F</a:t>
            </a:r>
            <a:r>
              <a:rPr lang="en-US" i="1" baseline="-25000"/>
              <a:t>Y</a:t>
            </a:r>
            <a:r>
              <a:rPr lang="en-US"/>
              <a:t>(</a:t>
            </a:r>
            <a:r>
              <a:rPr lang="en-US" i="1"/>
              <a:t>y</a:t>
            </a:r>
            <a:r>
              <a:rPr lang="en-US"/>
              <a:t>) can be nonzero only in </a:t>
            </a:r>
            <a:r>
              <a:rPr lang="en-US" i="1"/>
              <a:t>a</a:t>
            </a:r>
            <a:r>
              <a:rPr lang="en-US"/>
              <a:t> &lt; </a:t>
            </a:r>
            <a:r>
              <a:rPr lang="en-US" i="1"/>
              <a:t>y</a:t>
            </a:r>
            <a:r>
              <a:rPr lang="en-US"/>
              <a:t> &lt; </a:t>
            </a:r>
            <a:r>
              <a:rPr lang="en-US" i="1"/>
              <a:t>b.</a:t>
            </a:r>
            <a:r>
              <a:rPr lang="en-US"/>
              <a:t> Next, determine whether there </a:t>
            </a:r>
          </a:p>
          <a:p>
            <a:pPr>
              <a:spcBef>
                <a:spcPct val="5000"/>
              </a:spcBef>
              <a:buFont typeface="Wingdings" pitchFamily="2" charset="2"/>
              <a:buNone/>
            </a:pPr>
            <a:r>
              <a:rPr lang="en-US"/>
              <a:t>are discontinuities in the range space of </a:t>
            </a:r>
            <a:r>
              <a:rPr lang="en-US" i="1"/>
              <a:t>y</a:t>
            </a:r>
            <a:r>
              <a:rPr lang="en-US"/>
              <a:t>. If so, evaluate </a:t>
            </a:r>
            <a:r>
              <a:rPr lang="en-US" i="1"/>
              <a:t>P</a:t>
            </a:r>
            <a:r>
              <a:rPr lang="en-US"/>
              <a:t>(</a:t>
            </a:r>
            <a:r>
              <a:rPr lang="en-US" i="1"/>
              <a:t>Y</a:t>
            </a:r>
            <a:r>
              <a:rPr lang="en-US"/>
              <a:t>(</a:t>
            </a:r>
            <a:r>
              <a:rPr lang="en-US">
                <a:sym typeface="Symbol" pitchFamily="18" charset="2"/>
              </a:rPr>
              <a:t></a:t>
            </a:r>
            <a:r>
              <a:rPr lang="en-US"/>
              <a:t>) = </a:t>
            </a:r>
            <a:r>
              <a:rPr lang="en-US" i="1"/>
              <a:t>y</a:t>
            </a:r>
            <a:r>
              <a:rPr lang="en-US" i="1" baseline="-25000"/>
              <a:t>i</a:t>
            </a:r>
            <a:r>
              <a:rPr lang="en-US"/>
              <a:t>) at these </a:t>
            </a:r>
          </a:p>
          <a:p>
            <a:pPr>
              <a:spcBef>
                <a:spcPct val="5000"/>
              </a:spcBef>
            </a:pPr>
            <a:r>
              <a:rPr lang="en-US"/>
              <a:t>discontinuities. In the continuous region of </a:t>
            </a:r>
            <a:r>
              <a:rPr lang="en-US" i="1"/>
              <a:t>y</a:t>
            </a:r>
            <a:r>
              <a:rPr lang="en-US"/>
              <a:t>, use the basic approach</a:t>
            </a:r>
          </a:p>
          <a:p>
            <a:pPr>
              <a:spcBef>
                <a:spcPct val="5000"/>
              </a:spcBef>
            </a:pPr>
            <a:endParaRPr lang="en-US"/>
          </a:p>
          <a:p>
            <a:pPr>
              <a:spcBef>
                <a:spcPct val="5000"/>
              </a:spcBef>
            </a:pPr>
            <a:endParaRPr lang="en-US" sz="2800"/>
          </a:p>
          <a:p>
            <a:pPr>
              <a:spcBef>
                <a:spcPct val="5000"/>
              </a:spcBef>
            </a:pPr>
            <a:r>
              <a:rPr lang="en-US"/>
              <a:t>and determine appropriate events in terms of the r.v </a:t>
            </a:r>
            <a:r>
              <a:rPr lang="en-US" i="1"/>
              <a:t>X</a:t>
            </a:r>
            <a:r>
              <a:rPr lang="en-US"/>
              <a:t> for every </a:t>
            </a:r>
            <a:r>
              <a:rPr lang="en-US" i="1"/>
              <a:t>y</a:t>
            </a:r>
            <a:r>
              <a:rPr lang="en-US"/>
              <a:t>. Finally, </a:t>
            </a:r>
          </a:p>
          <a:p>
            <a:pPr>
              <a:spcBef>
                <a:spcPct val="5000"/>
              </a:spcBef>
            </a:pPr>
            <a:r>
              <a:rPr lang="en-US"/>
              <a:t>we must have </a:t>
            </a:r>
            <a:r>
              <a:rPr lang="en-US" i="1"/>
              <a:t>F</a:t>
            </a:r>
            <a:r>
              <a:rPr lang="en-US" i="1" baseline="-25000"/>
              <a:t>Y</a:t>
            </a:r>
            <a:r>
              <a:rPr lang="en-US"/>
              <a:t>(</a:t>
            </a:r>
            <a:r>
              <a:rPr lang="en-US" i="1"/>
              <a:t>y</a:t>
            </a:r>
            <a:r>
              <a:rPr lang="en-US"/>
              <a:t>) for  -</a:t>
            </a:r>
            <a:r>
              <a:rPr lang="en-US">
                <a:sym typeface="Symbol" pitchFamily="18" charset="2"/>
              </a:rPr>
              <a:t> &lt; y &lt; + </a:t>
            </a:r>
            <a:r>
              <a:rPr lang="en-US"/>
              <a:t>  and obtain </a:t>
            </a:r>
          </a:p>
          <a:p>
            <a:endParaRPr lang="en-US"/>
          </a:p>
        </p:txBody>
      </p:sp>
      <p:graphicFrame>
        <p:nvGraphicFramePr>
          <p:cNvPr id="64515" name="Object 8"/>
          <p:cNvGraphicFramePr>
            <a:graphicFrameLocks noChangeAspect="1"/>
          </p:cNvGraphicFramePr>
          <p:nvPr>
            <p:ph sz="half" idx="2"/>
          </p:nvPr>
        </p:nvGraphicFramePr>
        <p:xfrm>
          <a:off x="2971800" y="4414838"/>
          <a:ext cx="3276600" cy="690562"/>
        </p:xfrm>
        <a:graphic>
          <a:graphicData uri="http://schemas.openxmlformats.org/presentationml/2006/ole">
            <p:oleObj spid="_x0000_s64515" name="Equation" r:id="rId4" imgW="1993680" imgH="419040" progId="">
              <p:embed/>
            </p:oleObj>
          </a:graphicData>
        </a:graphic>
      </p:graphicFrame>
    </p:spTree>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Date Placeholder 4"/>
          <p:cNvSpPr>
            <a:spLocks noGrp="1"/>
          </p:cNvSpPr>
          <p:nvPr>
            <p:ph type="dt" sz="quarter" idx="10"/>
          </p:nvPr>
        </p:nvSpPr>
        <p:spPr/>
        <p:txBody>
          <a:bodyPr/>
          <a:lstStyle/>
          <a:p>
            <a:pPr>
              <a:defRPr/>
            </a:pPr>
            <a:r>
              <a:rPr lang="en-US"/>
              <a:t>		 </a:t>
            </a:r>
            <a:r>
              <a:rPr lang="en-US" sz="1200"/>
              <a:t> </a:t>
            </a:r>
            <a:fld id="{11EC9DBB-8E6F-42FE-A77C-3DFA893B5683}" type="slidenum">
              <a:rPr lang="en-US" sz="1200">
                <a:solidFill>
                  <a:srgbClr val="003399"/>
                </a:solidFill>
              </a:rPr>
              <a:pPr>
                <a:defRPr/>
              </a:pPr>
              <a:t>125</a:t>
            </a:fld>
            <a:endParaRPr lang="en-US" sz="1200">
              <a:solidFill>
                <a:srgbClr val="003399"/>
              </a:solidFill>
            </a:endParaRPr>
          </a:p>
        </p:txBody>
      </p:sp>
      <p:sp>
        <p:nvSpPr>
          <p:cNvPr id="65546" name="Rectangle 11"/>
          <p:cNvSpPr>
            <a:spLocks noGrp="1" noChangeArrowheads="1"/>
          </p:cNvSpPr>
          <p:nvPr>
            <p:ph type="title"/>
          </p:nvPr>
        </p:nvSpPr>
        <p:spPr/>
        <p:txBody>
          <a:bodyPr/>
          <a:lstStyle/>
          <a:p>
            <a:r>
              <a:rPr lang="en-US" smtClean="0"/>
              <a:t>2. </a:t>
            </a:r>
            <a:r>
              <a:rPr lang="en-GB" smtClean="0"/>
              <a:t>Review of Probability Theory: Function of R. V (8)</a:t>
            </a:r>
            <a:endParaRPr lang="en-US" smtClean="0"/>
          </a:p>
        </p:txBody>
      </p:sp>
      <p:graphicFrame>
        <p:nvGraphicFramePr>
          <p:cNvPr id="65538" name="Object 5"/>
          <p:cNvGraphicFramePr>
            <a:graphicFrameLocks noChangeAspect="1"/>
          </p:cNvGraphicFramePr>
          <p:nvPr>
            <p:ph sz="half" idx="1"/>
          </p:nvPr>
        </p:nvGraphicFramePr>
        <p:xfrm>
          <a:off x="2209800" y="1600200"/>
          <a:ext cx="4800600" cy="827088"/>
        </p:xfrm>
        <a:graphic>
          <a:graphicData uri="http://schemas.openxmlformats.org/presentationml/2006/ole">
            <p:oleObj spid="_x0000_s65538" name="Equation" r:id="rId3" imgW="2869920" imgH="495000" progId="">
              <p:embed/>
            </p:oleObj>
          </a:graphicData>
        </a:graphic>
      </p:graphicFrame>
      <p:sp>
        <p:nvSpPr>
          <p:cNvPr id="65547" name="Text Box 4"/>
          <p:cNvSpPr txBox="1">
            <a:spLocks noChangeArrowheads="1"/>
          </p:cNvSpPr>
          <p:nvPr/>
        </p:nvSpPr>
        <p:spPr bwMode="auto">
          <a:xfrm>
            <a:off x="457200" y="900113"/>
            <a:ext cx="8107363" cy="4357687"/>
          </a:xfrm>
          <a:prstGeom prst="rect">
            <a:avLst/>
          </a:prstGeom>
          <a:noFill/>
          <a:ln w="9525">
            <a:noFill/>
            <a:miter lim="800000"/>
            <a:headEnd/>
            <a:tailEnd/>
          </a:ln>
        </p:spPr>
        <p:txBody>
          <a:bodyPr wrap="none">
            <a:spAutoFit/>
          </a:bodyPr>
          <a:lstStyle/>
          <a:p>
            <a:pPr>
              <a:spcBef>
                <a:spcPct val="5000"/>
              </a:spcBef>
              <a:buFont typeface="Wingdings" pitchFamily="2" charset="2"/>
              <a:buChar char="q"/>
            </a:pPr>
            <a:r>
              <a:rPr lang="en-US"/>
              <a:t> However, if </a:t>
            </a:r>
            <a:r>
              <a:rPr lang="en-US" i="1"/>
              <a:t>Y</a:t>
            </a:r>
            <a:r>
              <a:rPr lang="en-US"/>
              <a:t> = g(</a:t>
            </a:r>
            <a:r>
              <a:rPr lang="en-US" i="1"/>
              <a:t>X</a:t>
            </a:r>
            <a:r>
              <a:rPr lang="en-US"/>
              <a:t>) is a </a:t>
            </a:r>
            <a:r>
              <a:rPr lang="en-US" i="1"/>
              <a:t>continuous function</a:t>
            </a:r>
            <a:r>
              <a:rPr lang="en-US"/>
              <a:t>, it is easy to obtain  </a:t>
            </a:r>
            <a:r>
              <a:rPr lang="en-US" i="1"/>
              <a:t>f</a:t>
            </a:r>
            <a:r>
              <a:rPr lang="en-US" i="1" baseline="-25000"/>
              <a:t>Y</a:t>
            </a:r>
            <a:r>
              <a:rPr lang="en-US"/>
              <a:t>(</a:t>
            </a:r>
            <a:r>
              <a:rPr lang="en-US" i="1"/>
              <a:t>y</a:t>
            </a:r>
            <a:r>
              <a:rPr lang="en-US"/>
              <a:t>) </a:t>
            </a:r>
          </a:p>
          <a:p>
            <a:pPr>
              <a:spcBef>
                <a:spcPct val="5000"/>
              </a:spcBef>
              <a:buFont typeface="Wingdings" pitchFamily="2" charset="2"/>
              <a:buNone/>
            </a:pPr>
            <a:r>
              <a:rPr lang="en-US"/>
              <a:t>directly as</a:t>
            </a:r>
          </a:p>
          <a:p>
            <a:pPr>
              <a:spcBef>
                <a:spcPct val="5000"/>
              </a:spcBef>
              <a:buFont typeface="Wingdings" pitchFamily="2" charset="2"/>
              <a:buNone/>
            </a:pPr>
            <a:endParaRPr lang="en-US"/>
          </a:p>
          <a:p>
            <a:pPr>
              <a:spcBef>
                <a:spcPct val="5000"/>
              </a:spcBef>
              <a:buFont typeface="Wingdings" pitchFamily="2" charset="2"/>
              <a:buNone/>
            </a:pPr>
            <a:endParaRPr lang="en-US"/>
          </a:p>
          <a:p>
            <a:pPr>
              <a:spcBef>
                <a:spcPct val="5000"/>
              </a:spcBef>
              <a:buFont typeface="Wingdings" pitchFamily="2" charset="2"/>
              <a:buNone/>
            </a:pPr>
            <a:endParaRPr lang="en-US"/>
          </a:p>
          <a:p>
            <a:pPr>
              <a:spcBef>
                <a:spcPct val="5000"/>
              </a:spcBef>
              <a:buFont typeface="Wingdings" pitchFamily="2" charset="2"/>
              <a:buNone/>
            </a:pPr>
            <a:endParaRPr lang="en-US" sz="1000"/>
          </a:p>
          <a:p>
            <a:pPr>
              <a:spcBef>
                <a:spcPct val="5000"/>
              </a:spcBef>
            </a:pPr>
            <a:r>
              <a:rPr lang="en-US"/>
              <a:t>The summation index </a:t>
            </a:r>
            <a:r>
              <a:rPr lang="en-US" i="1"/>
              <a:t>i</a:t>
            </a:r>
            <a:r>
              <a:rPr lang="en-US"/>
              <a:t> in this equation depends on </a:t>
            </a:r>
            <a:r>
              <a:rPr lang="en-US" i="1"/>
              <a:t>y</a:t>
            </a:r>
            <a:r>
              <a:rPr lang="en-US"/>
              <a:t>, and for every </a:t>
            </a:r>
            <a:r>
              <a:rPr lang="en-US" i="1"/>
              <a:t>y</a:t>
            </a:r>
            <a:r>
              <a:rPr lang="en-US"/>
              <a:t> the </a:t>
            </a:r>
          </a:p>
          <a:p>
            <a:pPr>
              <a:spcBef>
                <a:spcPct val="5000"/>
              </a:spcBef>
            </a:pPr>
            <a:r>
              <a:rPr lang="en-US"/>
              <a:t>equation </a:t>
            </a:r>
            <a:r>
              <a:rPr lang="en-US" i="1"/>
              <a:t>y </a:t>
            </a:r>
            <a:r>
              <a:rPr lang="en-US"/>
              <a:t>= </a:t>
            </a:r>
            <a:r>
              <a:rPr lang="en-US" i="1"/>
              <a:t>g</a:t>
            </a:r>
            <a:r>
              <a:rPr lang="en-US"/>
              <a:t>(</a:t>
            </a:r>
            <a:r>
              <a:rPr lang="en-US" i="1"/>
              <a:t>x</a:t>
            </a:r>
            <a:r>
              <a:rPr lang="en-US" i="1" baseline="-25000"/>
              <a:t>i</a:t>
            </a:r>
            <a:r>
              <a:rPr lang="en-US"/>
              <a:t>) must be solved to obtain the total number of solutions at </a:t>
            </a:r>
          </a:p>
          <a:p>
            <a:pPr>
              <a:spcBef>
                <a:spcPct val="5000"/>
              </a:spcBef>
            </a:pPr>
            <a:r>
              <a:rPr lang="en-US"/>
              <a:t>every </a:t>
            </a:r>
            <a:r>
              <a:rPr lang="en-US" i="1"/>
              <a:t>y</a:t>
            </a:r>
            <a:r>
              <a:rPr lang="en-US"/>
              <a:t>, and the actual solutions  </a:t>
            </a:r>
            <a:r>
              <a:rPr lang="en-US" i="1"/>
              <a:t>x</a:t>
            </a:r>
            <a:r>
              <a:rPr lang="en-US" baseline="-25000"/>
              <a:t>1</a:t>
            </a:r>
            <a:r>
              <a:rPr lang="en-US"/>
              <a:t>, </a:t>
            </a:r>
            <a:r>
              <a:rPr lang="en-US" i="1"/>
              <a:t>x</a:t>
            </a:r>
            <a:r>
              <a:rPr lang="en-US" baseline="-25000"/>
              <a:t>2</a:t>
            </a:r>
            <a:r>
              <a:rPr lang="en-US"/>
              <a:t>, …  all in terms of </a:t>
            </a:r>
            <a:r>
              <a:rPr lang="en-US" i="1"/>
              <a:t>y</a:t>
            </a:r>
            <a:r>
              <a:rPr lang="en-US"/>
              <a:t>.</a:t>
            </a:r>
          </a:p>
          <a:p>
            <a:pPr>
              <a:spcBef>
                <a:spcPct val="5000"/>
              </a:spcBef>
            </a:pPr>
            <a:endParaRPr lang="en-US"/>
          </a:p>
          <a:p>
            <a:r>
              <a:rPr lang="en-US"/>
              <a:t>For example, if  </a:t>
            </a:r>
            <a:r>
              <a:rPr lang="en-US" i="1"/>
              <a:t>Y</a:t>
            </a:r>
            <a:r>
              <a:rPr lang="en-US"/>
              <a:t> = </a:t>
            </a:r>
            <a:r>
              <a:rPr lang="en-US" i="1"/>
              <a:t>X</a:t>
            </a:r>
            <a:r>
              <a:rPr lang="en-US" baseline="30000"/>
              <a:t>2</a:t>
            </a:r>
            <a:r>
              <a:rPr lang="en-US"/>
              <a:t>, then for all </a:t>
            </a:r>
            <a:r>
              <a:rPr lang="en-US" i="1"/>
              <a:t>y</a:t>
            </a:r>
            <a:r>
              <a:rPr lang="en-US"/>
              <a:t> &gt; 0, </a:t>
            </a:r>
            <a:r>
              <a:rPr lang="en-US" i="1"/>
              <a:t>x</a:t>
            </a:r>
            <a:r>
              <a:rPr lang="en-US" baseline="-25000"/>
              <a:t>1</a:t>
            </a:r>
            <a:r>
              <a:rPr lang="en-US"/>
              <a:t> = -</a:t>
            </a:r>
            <a:r>
              <a:rPr lang="en-US">
                <a:sym typeface="Symbol" pitchFamily="18" charset="2"/>
              </a:rPr>
              <a:t></a:t>
            </a:r>
            <a:r>
              <a:rPr lang="en-US" i="1">
                <a:sym typeface="Symbol" pitchFamily="18" charset="2"/>
              </a:rPr>
              <a:t>y</a:t>
            </a:r>
            <a:r>
              <a:rPr lang="en-US">
                <a:sym typeface="Symbol" pitchFamily="18" charset="2"/>
              </a:rPr>
              <a:t> </a:t>
            </a:r>
            <a:r>
              <a:rPr lang="en-US"/>
              <a:t> and </a:t>
            </a:r>
            <a:r>
              <a:rPr lang="en-US" i="1"/>
              <a:t>x</a:t>
            </a:r>
            <a:r>
              <a:rPr lang="en-US" baseline="-25000"/>
              <a:t>2</a:t>
            </a:r>
            <a:r>
              <a:rPr lang="en-US"/>
              <a:t> = +</a:t>
            </a:r>
            <a:r>
              <a:rPr lang="en-US">
                <a:sym typeface="Symbol" pitchFamily="18" charset="2"/>
              </a:rPr>
              <a:t></a:t>
            </a:r>
            <a:r>
              <a:rPr lang="en-US" i="1">
                <a:sym typeface="Symbol" pitchFamily="18" charset="2"/>
              </a:rPr>
              <a:t>y</a:t>
            </a:r>
            <a:r>
              <a:rPr lang="en-US"/>
              <a:t>  represent </a:t>
            </a:r>
          </a:p>
          <a:p>
            <a:r>
              <a:rPr lang="en-US"/>
              <a:t>the two solutions for each </a:t>
            </a:r>
            <a:r>
              <a:rPr lang="en-US" i="1"/>
              <a:t>y</a:t>
            </a:r>
            <a:r>
              <a:rPr lang="en-US"/>
              <a:t>.  Notice that the solutions  </a:t>
            </a:r>
            <a:r>
              <a:rPr lang="en-US" i="1"/>
              <a:t>x</a:t>
            </a:r>
            <a:r>
              <a:rPr lang="en-US" i="1" baseline="-25000"/>
              <a:t>i</a:t>
            </a:r>
            <a:r>
              <a:rPr lang="en-US"/>
              <a:t> are all in terms of </a:t>
            </a:r>
          </a:p>
          <a:p>
            <a:r>
              <a:rPr lang="en-US" i="1"/>
              <a:t>y</a:t>
            </a:r>
            <a:r>
              <a:rPr lang="en-US"/>
              <a:t> so that the right side of (</a:t>
            </a:r>
            <a:r>
              <a:rPr lang="en-US" sz="1600">
                <a:sym typeface="Symbol" pitchFamily="18" charset="2"/>
              </a:rPr>
              <a:t></a:t>
            </a:r>
            <a:r>
              <a:rPr lang="en-US"/>
              <a:t>) is only a function of </a:t>
            </a:r>
            <a:r>
              <a:rPr lang="en-US" i="1"/>
              <a:t>y</a:t>
            </a:r>
            <a:r>
              <a:rPr lang="en-US"/>
              <a:t>. Moreover</a:t>
            </a:r>
          </a:p>
          <a:p>
            <a:pPr>
              <a:spcBef>
                <a:spcPct val="5000"/>
              </a:spcBef>
              <a:buFont typeface="Wingdings" pitchFamily="2" charset="2"/>
              <a:buNone/>
            </a:pPr>
            <a:endParaRPr lang="en-US"/>
          </a:p>
        </p:txBody>
      </p:sp>
      <p:sp>
        <p:nvSpPr>
          <p:cNvPr id="65548" name="Text Box 8"/>
          <p:cNvSpPr txBox="1">
            <a:spLocks noChangeArrowheads="1"/>
          </p:cNvSpPr>
          <p:nvPr/>
        </p:nvSpPr>
        <p:spPr bwMode="auto">
          <a:xfrm>
            <a:off x="7299325" y="1760538"/>
            <a:ext cx="511175" cy="396875"/>
          </a:xfrm>
          <a:prstGeom prst="rect">
            <a:avLst/>
          </a:prstGeom>
          <a:noFill/>
          <a:ln w="9525">
            <a:noFill/>
            <a:miter lim="800000"/>
            <a:headEnd/>
            <a:tailEnd/>
          </a:ln>
        </p:spPr>
        <p:txBody>
          <a:bodyPr wrap="none">
            <a:spAutoFit/>
          </a:bodyPr>
          <a:lstStyle/>
          <a:p>
            <a:r>
              <a:rPr lang="en-US"/>
              <a:t>(</a:t>
            </a:r>
            <a:r>
              <a:rPr lang="en-US" sz="1600">
                <a:sym typeface="Symbol" pitchFamily="18" charset="2"/>
              </a:rPr>
              <a:t></a:t>
            </a:r>
            <a:r>
              <a:rPr lang="en-US"/>
              <a:t>)</a:t>
            </a:r>
          </a:p>
        </p:txBody>
      </p:sp>
      <p:graphicFrame>
        <p:nvGraphicFramePr>
          <p:cNvPr id="65539" name="Object 10"/>
          <p:cNvGraphicFramePr>
            <a:graphicFrameLocks noChangeAspect="1"/>
          </p:cNvGraphicFramePr>
          <p:nvPr>
            <p:ph sz="half" idx="2"/>
          </p:nvPr>
        </p:nvGraphicFramePr>
        <p:xfrm>
          <a:off x="2438400" y="5064125"/>
          <a:ext cx="3429000" cy="803275"/>
        </p:xfrm>
        <a:graphic>
          <a:graphicData uri="http://schemas.openxmlformats.org/presentationml/2006/ole">
            <p:oleObj spid="_x0000_s65539" name="Equation" r:id="rId4" imgW="2006280" imgH="469800" progId="">
              <p:embed/>
            </p:oleObj>
          </a:graphicData>
        </a:graphic>
      </p:graphicFrame>
      <p:sp>
        <p:nvSpPr>
          <p:cNvPr id="65549" name="Line 14"/>
          <p:cNvSpPr>
            <a:spLocks noChangeShapeType="1"/>
          </p:cNvSpPr>
          <p:nvPr/>
        </p:nvSpPr>
        <p:spPr bwMode="auto">
          <a:xfrm>
            <a:off x="6338888" y="5813425"/>
            <a:ext cx="1965325" cy="0"/>
          </a:xfrm>
          <a:prstGeom prst="line">
            <a:avLst/>
          </a:prstGeom>
          <a:noFill/>
          <a:ln w="9525">
            <a:solidFill>
              <a:schemeClr val="tx1"/>
            </a:solidFill>
            <a:round/>
            <a:headEnd/>
            <a:tailEnd type="triangle" w="med" len="med"/>
          </a:ln>
        </p:spPr>
        <p:txBody>
          <a:bodyPr wrap="none" anchor="ctr"/>
          <a:lstStyle/>
          <a:p>
            <a:endParaRPr lang="en-US"/>
          </a:p>
        </p:txBody>
      </p:sp>
      <p:sp>
        <p:nvSpPr>
          <p:cNvPr id="65550" name="Line 15"/>
          <p:cNvSpPr>
            <a:spLocks noChangeShapeType="1"/>
          </p:cNvSpPr>
          <p:nvPr/>
        </p:nvSpPr>
        <p:spPr bwMode="auto">
          <a:xfrm flipH="1" flipV="1">
            <a:off x="7213600" y="4997450"/>
            <a:ext cx="0" cy="819150"/>
          </a:xfrm>
          <a:prstGeom prst="line">
            <a:avLst/>
          </a:prstGeom>
          <a:noFill/>
          <a:ln w="9525">
            <a:solidFill>
              <a:schemeClr val="tx1"/>
            </a:solidFill>
            <a:round/>
            <a:headEnd/>
            <a:tailEnd type="triangle" w="med" len="med"/>
          </a:ln>
        </p:spPr>
        <p:txBody>
          <a:bodyPr wrap="none" anchor="ctr"/>
          <a:lstStyle/>
          <a:p>
            <a:endParaRPr lang="en-US"/>
          </a:p>
        </p:txBody>
      </p:sp>
      <p:grpSp>
        <p:nvGrpSpPr>
          <p:cNvPr id="65551" name="Group 16"/>
          <p:cNvGrpSpPr>
            <a:grpSpLocks/>
          </p:cNvGrpSpPr>
          <p:nvPr/>
        </p:nvGrpSpPr>
        <p:grpSpPr bwMode="auto">
          <a:xfrm>
            <a:off x="6710363" y="5221288"/>
            <a:ext cx="1000125" cy="584200"/>
            <a:chOff x="1081" y="3201"/>
            <a:chExt cx="890" cy="543"/>
          </a:xfrm>
        </p:grpSpPr>
        <p:sp>
          <p:nvSpPr>
            <p:cNvPr id="65555" name="Freeform 17"/>
            <p:cNvSpPr>
              <a:spLocks/>
            </p:cNvSpPr>
            <p:nvPr/>
          </p:nvSpPr>
          <p:spPr bwMode="auto">
            <a:xfrm>
              <a:off x="1081" y="3201"/>
              <a:ext cx="448" cy="537"/>
            </a:xfrm>
            <a:custGeom>
              <a:avLst/>
              <a:gdLst>
                <a:gd name="T0" fmla="*/ 0 w 448"/>
                <a:gd name="T1" fmla="*/ 0 h 537"/>
                <a:gd name="T2" fmla="*/ 58 w 448"/>
                <a:gd name="T3" fmla="*/ 192 h 537"/>
                <a:gd name="T4" fmla="*/ 141 w 448"/>
                <a:gd name="T5" fmla="*/ 339 h 537"/>
                <a:gd name="T6" fmla="*/ 263 w 448"/>
                <a:gd name="T7" fmla="*/ 486 h 537"/>
                <a:gd name="T8" fmla="*/ 372 w 448"/>
                <a:gd name="T9" fmla="*/ 525 h 537"/>
                <a:gd name="T10" fmla="*/ 448 w 448"/>
                <a:gd name="T11" fmla="*/ 537 h 537"/>
                <a:gd name="T12" fmla="*/ 0 60000 65536"/>
                <a:gd name="T13" fmla="*/ 0 60000 65536"/>
                <a:gd name="T14" fmla="*/ 0 60000 65536"/>
                <a:gd name="T15" fmla="*/ 0 60000 65536"/>
                <a:gd name="T16" fmla="*/ 0 60000 65536"/>
                <a:gd name="T17" fmla="*/ 0 60000 65536"/>
                <a:gd name="T18" fmla="*/ 0 w 448"/>
                <a:gd name="T19" fmla="*/ 0 h 537"/>
                <a:gd name="T20" fmla="*/ 448 w 448"/>
                <a:gd name="T21" fmla="*/ 537 h 537"/>
              </a:gdLst>
              <a:ahLst/>
              <a:cxnLst>
                <a:cxn ang="T12">
                  <a:pos x="T0" y="T1"/>
                </a:cxn>
                <a:cxn ang="T13">
                  <a:pos x="T2" y="T3"/>
                </a:cxn>
                <a:cxn ang="T14">
                  <a:pos x="T4" y="T5"/>
                </a:cxn>
                <a:cxn ang="T15">
                  <a:pos x="T6" y="T7"/>
                </a:cxn>
                <a:cxn ang="T16">
                  <a:pos x="T8" y="T9"/>
                </a:cxn>
                <a:cxn ang="T17">
                  <a:pos x="T10" y="T11"/>
                </a:cxn>
              </a:cxnLst>
              <a:rect l="T18" t="T19" r="T20" b="T21"/>
              <a:pathLst>
                <a:path w="448" h="537">
                  <a:moveTo>
                    <a:pt x="0" y="0"/>
                  </a:moveTo>
                  <a:cubicBezTo>
                    <a:pt x="17" y="68"/>
                    <a:pt x="35" y="136"/>
                    <a:pt x="58" y="192"/>
                  </a:cubicBezTo>
                  <a:cubicBezTo>
                    <a:pt x="81" y="248"/>
                    <a:pt x="107" y="290"/>
                    <a:pt x="141" y="339"/>
                  </a:cubicBezTo>
                  <a:cubicBezTo>
                    <a:pt x="175" y="388"/>
                    <a:pt x="225" y="455"/>
                    <a:pt x="263" y="486"/>
                  </a:cubicBezTo>
                  <a:cubicBezTo>
                    <a:pt x="301" y="517"/>
                    <a:pt x="341" y="517"/>
                    <a:pt x="372" y="525"/>
                  </a:cubicBezTo>
                  <a:cubicBezTo>
                    <a:pt x="403" y="533"/>
                    <a:pt x="425" y="535"/>
                    <a:pt x="448" y="537"/>
                  </a:cubicBezTo>
                </a:path>
              </a:pathLst>
            </a:custGeom>
            <a:noFill/>
            <a:ln w="28575" cap="flat" cmpd="sng">
              <a:solidFill>
                <a:schemeClr val="tx1"/>
              </a:solidFill>
              <a:prstDash val="solid"/>
              <a:round/>
              <a:headEnd/>
              <a:tailEnd/>
            </a:ln>
          </p:spPr>
          <p:txBody>
            <a:bodyPr wrap="none" anchor="ctr"/>
            <a:lstStyle/>
            <a:p>
              <a:endParaRPr lang="en-US"/>
            </a:p>
          </p:txBody>
        </p:sp>
        <p:sp>
          <p:nvSpPr>
            <p:cNvPr id="65556" name="Freeform 18"/>
            <p:cNvSpPr>
              <a:spLocks/>
            </p:cNvSpPr>
            <p:nvPr/>
          </p:nvSpPr>
          <p:spPr bwMode="auto">
            <a:xfrm flipH="1">
              <a:off x="1523" y="3207"/>
              <a:ext cx="448" cy="537"/>
            </a:xfrm>
            <a:custGeom>
              <a:avLst/>
              <a:gdLst>
                <a:gd name="T0" fmla="*/ 0 w 448"/>
                <a:gd name="T1" fmla="*/ 0 h 537"/>
                <a:gd name="T2" fmla="*/ 58 w 448"/>
                <a:gd name="T3" fmla="*/ 192 h 537"/>
                <a:gd name="T4" fmla="*/ 141 w 448"/>
                <a:gd name="T5" fmla="*/ 339 h 537"/>
                <a:gd name="T6" fmla="*/ 263 w 448"/>
                <a:gd name="T7" fmla="*/ 486 h 537"/>
                <a:gd name="T8" fmla="*/ 372 w 448"/>
                <a:gd name="T9" fmla="*/ 525 h 537"/>
                <a:gd name="T10" fmla="*/ 448 w 448"/>
                <a:gd name="T11" fmla="*/ 537 h 537"/>
                <a:gd name="T12" fmla="*/ 0 60000 65536"/>
                <a:gd name="T13" fmla="*/ 0 60000 65536"/>
                <a:gd name="T14" fmla="*/ 0 60000 65536"/>
                <a:gd name="T15" fmla="*/ 0 60000 65536"/>
                <a:gd name="T16" fmla="*/ 0 60000 65536"/>
                <a:gd name="T17" fmla="*/ 0 60000 65536"/>
                <a:gd name="T18" fmla="*/ 0 w 448"/>
                <a:gd name="T19" fmla="*/ 0 h 537"/>
                <a:gd name="T20" fmla="*/ 448 w 448"/>
                <a:gd name="T21" fmla="*/ 537 h 537"/>
              </a:gdLst>
              <a:ahLst/>
              <a:cxnLst>
                <a:cxn ang="T12">
                  <a:pos x="T0" y="T1"/>
                </a:cxn>
                <a:cxn ang="T13">
                  <a:pos x="T2" y="T3"/>
                </a:cxn>
                <a:cxn ang="T14">
                  <a:pos x="T4" y="T5"/>
                </a:cxn>
                <a:cxn ang="T15">
                  <a:pos x="T6" y="T7"/>
                </a:cxn>
                <a:cxn ang="T16">
                  <a:pos x="T8" y="T9"/>
                </a:cxn>
                <a:cxn ang="T17">
                  <a:pos x="T10" y="T11"/>
                </a:cxn>
              </a:cxnLst>
              <a:rect l="T18" t="T19" r="T20" b="T21"/>
              <a:pathLst>
                <a:path w="448" h="537">
                  <a:moveTo>
                    <a:pt x="0" y="0"/>
                  </a:moveTo>
                  <a:cubicBezTo>
                    <a:pt x="17" y="68"/>
                    <a:pt x="35" y="136"/>
                    <a:pt x="58" y="192"/>
                  </a:cubicBezTo>
                  <a:cubicBezTo>
                    <a:pt x="81" y="248"/>
                    <a:pt x="107" y="290"/>
                    <a:pt x="141" y="339"/>
                  </a:cubicBezTo>
                  <a:cubicBezTo>
                    <a:pt x="175" y="388"/>
                    <a:pt x="225" y="455"/>
                    <a:pt x="263" y="486"/>
                  </a:cubicBezTo>
                  <a:cubicBezTo>
                    <a:pt x="301" y="517"/>
                    <a:pt x="341" y="517"/>
                    <a:pt x="372" y="525"/>
                  </a:cubicBezTo>
                  <a:cubicBezTo>
                    <a:pt x="403" y="533"/>
                    <a:pt x="425" y="535"/>
                    <a:pt x="448" y="537"/>
                  </a:cubicBezTo>
                </a:path>
              </a:pathLst>
            </a:custGeom>
            <a:noFill/>
            <a:ln w="28575" cap="flat" cmpd="sng">
              <a:solidFill>
                <a:schemeClr val="tx1"/>
              </a:solidFill>
              <a:prstDash val="solid"/>
              <a:round/>
              <a:headEnd/>
              <a:tailEnd/>
            </a:ln>
          </p:spPr>
          <p:txBody>
            <a:bodyPr wrap="none" anchor="ctr"/>
            <a:lstStyle/>
            <a:p>
              <a:endParaRPr lang="en-US"/>
            </a:p>
          </p:txBody>
        </p:sp>
      </p:grpSp>
      <p:sp>
        <p:nvSpPr>
          <p:cNvPr id="65552" name="Line 19"/>
          <p:cNvSpPr>
            <a:spLocks noChangeShapeType="1"/>
          </p:cNvSpPr>
          <p:nvPr/>
        </p:nvSpPr>
        <p:spPr bwMode="auto">
          <a:xfrm>
            <a:off x="6767513" y="5395913"/>
            <a:ext cx="863600" cy="0"/>
          </a:xfrm>
          <a:prstGeom prst="line">
            <a:avLst/>
          </a:prstGeom>
          <a:noFill/>
          <a:ln w="9525">
            <a:solidFill>
              <a:schemeClr val="tx1"/>
            </a:solidFill>
            <a:prstDash val="dash"/>
            <a:round/>
            <a:headEnd/>
            <a:tailEnd/>
          </a:ln>
        </p:spPr>
        <p:txBody>
          <a:bodyPr wrap="none" anchor="ctr"/>
          <a:lstStyle/>
          <a:p>
            <a:endParaRPr lang="en-US"/>
          </a:p>
        </p:txBody>
      </p:sp>
      <p:sp>
        <p:nvSpPr>
          <p:cNvPr id="65553" name="Line 20"/>
          <p:cNvSpPr>
            <a:spLocks noChangeShapeType="1"/>
          </p:cNvSpPr>
          <p:nvPr/>
        </p:nvSpPr>
        <p:spPr bwMode="auto">
          <a:xfrm>
            <a:off x="6761163" y="5402263"/>
            <a:ext cx="0" cy="419100"/>
          </a:xfrm>
          <a:prstGeom prst="line">
            <a:avLst/>
          </a:prstGeom>
          <a:noFill/>
          <a:ln w="9525">
            <a:solidFill>
              <a:schemeClr val="tx1"/>
            </a:solidFill>
            <a:prstDash val="dash"/>
            <a:round/>
            <a:headEnd/>
            <a:tailEnd/>
          </a:ln>
        </p:spPr>
        <p:txBody>
          <a:bodyPr wrap="none" anchor="ctr"/>
          <a:lstStyle/>
          <a:p>
            <a:endParaRPr lang="en-US"/>
          </a:p>
        </p:txBody>
      </p:sp>
      <p:sp>
        <p:nvSpPr>
          <p:cNvPr id="65554" name="Line 21"/>
          <p:cNvSpPr>
            <a:spLocks noChangeShapeType="1"/>
          </p:cNvSpPr>
          <p:nvPr/>
        </p:nvSpPr>
        <p:spPr bwMode="auto">
          <a:xfrm>
            <a:off x="7659688" y="5410200"/>
            <a:ext cx="0" cy="419100"/>
          </a:xfrm>
          <a:prstGeom prst="line">
            <a:avLst/>
          </a:prstGeom>
          <a:noFill/>
          <a:ln w="9525">
            <a:solidFill>
              <a:schemeClr val="tx1"/>
            </a:solidFill>
            <a:prstDash val="dash"/>
            <a:round/>
            <a:headEnd/>
            <a:tailEnd/>
          </a:ln>
        </p:spPr>
        <p:txBody>
          <a:bodyPr wrap="none" anchor="ctr"/>
          <a:lstStyle/>
          <a:p>
            <a:endParaRPr lang="en-US"/>
          </a:p>
        </p:txBody>
      </p:sp>
      <p:graphicFrame>
        <p:nvGraphicFramePr>
          <p:cNvPr id="65540" name="Object 22"/>
          <p:cNvGraphicFramePr>
            <a:graphicFrameLocks noChangeAspect="1"/>
          </p:cNvGraphicFramePr>
          <p:nvPr/>
        </p:nvGraphicFramePr>
        <p:xfrm>
          <a:off x="7256463" y="4953000"/>
          <a:ext cx="504825" cy="192088"/>
        </p:xfrm>
        <a:graphic>
          <a:graphicData uri="http://schemas.openxmlformats.org/presentationml/2006/ole">
            <p:oleObj spid="_x0000_s65540" name="Equation" r:id="rId5" imgW="482400" imgH="190440" progId="">
              <p:embed/>
            </p:oleObj>
          </a:graphicData>
        </a:graphic>
      </p:graphicFrame>
      <p:graphicFrame>
        <p:nvGraphicFramePr>
          <p:cNvPr id="65541" name="Object 23"/>
          <p:cNvGraphicFramePr>
            <a:graphicFrameLocks noChangeAspect="1"/>
          </p:cNvGraphicFramePr>
          <p:nvPr/>
        </p:nvGraphicFramePr>
        <p:xfrm>
          <a:off x="8348663" y="5737225"/>
          <a:ext cx="185737" cy="150813"/>
        </p:xfrm>
        <a:graphic>
          <a:graphicData uri="http://schemas.openxmlformats.org/presentationml/2006/ole">
            <p:oleObj spid="_x0000_s65541" name="Equation" r:id="rId6" imgW="177480" imgH="152280" progId="">
              <p:embed/>
            </p:oleObj>
          </a:graphicData>
        </a:graphic>
      </p:graphicFrame>
      <p:graphicFrame>
        <p:nvGraphicFramePr>
          <p:cNvPr id="65542" name="Object 24"/>
          <p:cNvGraphicFramePr>
            <a:graphicFrameLocks noChangeAspect="1"/>
          </p:cNvGraphicFramePr>
          <p:nvPr/>
        </p:nvGraphicFramePr>
        <p:xfrm>
          <a:off x="7246938" y="5232400"/>
          <a:ext cx="147637" cy="165100"/>
        </p:xfrm>
        <a:graphic>
          <a:graphicData uri="http://schemas.openxmlformats.org/presentationml/2006/ole">
            <p:oleObj spid="_x0000_s65542" name="Equation" r:id="rId7" imgW="139680" imgH="164880" progId="">
              <p:embed/>
            </p:oleObj>
          </a:graphicData>
        </a:graphic>
      </p:graphicFrame>
      <p:graphicFrame>
        <p:nvGraphicFramePr>
          <p:cNvPr id="65543" name="Object 25"/>
          <p:cNvGraphicFramePr>
            <a:graphicFrameLocks noChangeAspect="1"/>
          </p:cNvGraphicFramePr>
          <p:nvPr/>
        </p:nvGraphicFramePr>
        <p:xfrm>
          <a:off x="7572375" y="5786438"/>
          <a:ext cx="187325" cy="215900"/>
        </p:xfrm>
        <a:graphic>
          <a:graphicData uri="http://schemas.openxmlformats.org/presentationml/2006/ole">
            <p:oleObj spid="_x0000_s65543" name="Equation" r:id="rId8" imgW="177480" imgH="215640" progId="">
              <p:embed/>
            </p:oleObj>
          </a:graphicData>
        </a:graphic>
      </p:graphicFrame>
      <p:graphicFrame>
        <p:nvGraphicFramePr>
          <p:cNvPr id="65544" name="Object 26"/>
          <p:cNvGraphicFramePr>
            <a:graphicFrameLocks noChangeAspect="1"/>
          </p:cNvGraphicFramePr>
          <p:nvPr/>
        </p:nvGraphicFramePr>
        <p:xfrm>
          <a:off x="6672263" y="5795963"/>
          <a:ext cx="158750" cy="217487"/>
        </p:xfrm>
        <a:graphic>
          <a:graphicData uri="http://schemas.openxmlformats.org/presentationml/2006/ole">
            <p:oleObj spid="_x0000_s65544" name="Equation" r:id="rId9" imgW="152280" imgH="215640" progId="">
              <p:embed/>
            </p:oleObj>
          </a:graphicData>
        </a:graphic>
      </p:graphicFrame>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Date Placeholder 5"/>
          <p:cNvSpPr>
            <a:spLocks noGrp="1"/>
          </p:cNvSpPr>
          <p:nvPr>
            <p:ph type="dt" sz="quarter" idx="10"/>
          </p:nvPr>
        </p:nvSpPr>
        <p:spPr/>
        <p:txBody>
          <a:bodyPr/>
          <a:lstStyle/>
          <a:p>
            <a:pPr>
              <a:defRPr/>
            </a:pPr>
            <a:r>
              <a:rPr lang="en-US"/>
              <a:t>		 </a:t>
            </a:r>
            <a:r>
              <a:rPr lang="en-US" sz="1200"/>
              <a:t> </a:t>
            </a:r>
            <a:fld id="{5CFF3288-FE57-421F-B4BA-AD1318975068}" type="slidenum">
              <a:rPr lang="en-US" sz="1200">
                <a:solidFill>
                  <a:srgbClr val="003399"/>
                </a:solidFill>
              </a:rPr>
              <a:pPr>
                <a:defRPr/>
              </a:pPr>
              <a:t>126</a:t>
            </a:fld>
            <a:endParaRPr lang="en-US" sz="1200">
              <a:solidFill>
                <a:srgbClr val="003399"/>
              </a:solidFill>
            </a:endParaRPr>
          </a:p>
        </p:txBody>
      </p:sp>
      <p:sp>
        <p:nvSpPr>
          <p:cNvPr id="66566" name="Rectangle 6"/>
          <p:cNvSpPr>
            <a:spLocks noGrp="1" noChangeArrowheads="1"/>
          </p:cNvSpPr>
          <p:nvPr>
            <p:ph type="title"/>
          </p:nvPr>
        </p:nvSpPr>
        <p:spPr/>
        <p:txBody>
          <a:bodyPr/>
          <a:lstStyle/>
          <a:p>
            <a:r>
              <a:rPr lang="en-US" smtClean="0"/>
              <a:t>2. </a:t>
            </a:r>
            <a:r>
              <a:rPr lang="en-GB" smtClean="0"/>
              <a:t>Review of Probability Theory: Function of R. V (9)</a:t>
            </a:r>
            <a:endParaRPr lang="en-US" smtClean="0"/>
          </a:p>
        </p:txBody>
      </p:sp>
      <p:graphicFrame>
        <p:nvGraphicFramePr>
          <p:cNvPr id="66562" name="Object 5"/>
          <p:cNvGraphicFramePr>
            <a:graphicFrameLocks noChangeAspect="1"/>
          </p:cNvGraphicFramePr>
          <p:nvPr>
            <p:ph sz="half" idx="1"/>
          </p:nvPr>
        </p:nvGraphicFramePr>
        <p:xfrm>
          <a:off x="2286000" y="1295400"/>
          <a:ext cx="4953000" cy="1009650"/>
        </p:xfrm>
        <a:graphic>
          <a:graphicData uri="http://schemas.openxmlformats.org/presentationml/2006/ole">
            <p:oleObj spid="_x0000_s66562" name="Equation" r:id="rId3" imgW="3111480" imgH="634680" progId="">
              <p:embed/>
            </p:oleObj>
          </a:graphicData>
        </a:graphic>
      </p:graphicFrame>
      <p:graphicFrame>
        <p:nvGraphicFramePr>
          <p:cNvPr id="66563" name="Object 9"/>
          <p:cNvGraphicFramePr>
            <a:graphicFrameLocks noChangeAspect="1"/>
          </p:cNvGraphicFramePr>
          <p:nvPr>
            <p:ph sz="quarter" idx="2"/>
          </p:nvPr>
        </p:nvGraphicFramePr>
        <p:xfrm>
          <a:off x="2438400" y="4191000"/>
          <a:ext cx="4267200" cy="781050"/>
        </p:xfrm>
        <a:graphic>
          <a:graphicData uri="http://schemas.openxmlformats.org/presentationml/2006/ole">
            <p:oleObj spid="_x0000_s66563" name="Equation" r:id="rId4" imgW="2501640" imgH="457200" progId="">
              <p:embed/>
            </p:oleObj>
          </a:graphicData>
        </a:graphic>
      </p:graphicFrame>
      <p:sp>
        <p:nvSpPr>
          <p:cNvPr id="66567" name="Text Box 4"/>
          <p:cNvSpPr txBox="1">
            <a:spLocks noChangeArrowheads="1"/>
          </p:cNvSpPr>
          <p:nvPr/>
        </p:nvSpPr>
        <p:spPr bwMode="auto">
          <a:xfrm>
            <a:off x="517525" y="898525"/>
            <a:ext cx="4683125" cy="1920875"/>
          </a:xfrm>
          <a:prstGeom prst="rect">
            <a:avLst/>
          </a:prstGeom>
          <a:noFill/>
          <a:ln w="9525">
            <a:noFill/>
            <a:miter lim="800000"/>
            <a:headEnd/>
            <a:tailEnd/>
          </a:ln>
        </p:spPr>
        <p:txBody>
          <a:bodyPr wrap="none">
            <a:spAutoFit/>
          </a:bodyPr>
          <a:lstStyle/>
          <a:p>
            <a:r>
              <a:rPr lang="en-US"/>
              <a:t>Using (</a:t>
            </a:r>
            <a:r>
              <a:rPr lang="en-US" sz="1600">
                <a:sym typeface="Symbol" pitchFamily="18" charset="2"/>
              </a:rPr>
              <a:t></a:t>
            </a:r>
            <a:r>
              <a:rPr lang="en-US"/>
              <a:t>), we obtain</a:t>
            </a:r>
          </a:p>
          <a:p>
            <a:endParaRPr lang="en-US"/>
          </a:p>
          <a:p>
            <a:endParaRPr lang="en-US"/>
          </a:p>
          <a:p>
            <a:endParaRPr lang="en-US"/>
          </a:p>
          <a:p>
            <a:endParaRPr lang="en-US" sz="1000"/>
          </a:p>
          <a:p>
            <a:endParaRPr lang="en-US" sz="1000"/>
          </a:p>
          <a:p>
            <a:r>
              <a:rPr lang="en-US"/>
              <a:t>which agrees with the result in Example 2.</a:t>
            </a:r>
          </a:p>
        </p:txBody>
      </p:sp>
      <p:sp>
        <p:nvSpPr>
          <p:cNvPr id="66568" name="Text Box 8"/>
          <p:cNvSpPr txBox="1">
            <a:spLocks noChangeArrowheads="1"/>
          </p:cNvSpPr>
          <p:nvPr/>
        </p:nvSpPr>
        <p:spPr bwMode="auto">
          <a:xfrm>
            <a:off x="533400" y="3124200"/>
            <a:ext cx="5397500" cy="2225675"/>
          </a:xfrm>
          <a:prstGeom prst="rect">
            <a:avLst/>
          </a:prstGeom>
          <a:noFill/>
          <a:ln w="9525">
            <a:noFill/>
            <a:miter lim="800000"/>
            <a:headEnd/>
            <a:tailEnd/>
          </a:ln>
        </p:spPr>
        <p:txBody>
          <a:bodyPr wrap="none">
            <a:spAutoFit/>
          </a:bodyPr>
          <a:lstStyle/>
          <a:p>
            <a:r>
              <a:rPr lang="en-US" u="sng"/>
              <a:t>Example 5</a:t>
            </a:r>
            <a:r>
              <a:rPr lang="en-US"/>
              <a:t>: </a:t>
            </a:r>
            <a:r>
              <a:rPr lang="en-US" i="1"/>
              <a:t>Y </a:t>
            </a:r>
            <a:r>
              <a:rPr lang="en-US"/>
              <a:t>= 1/</a:t>
            </a:r>
            <a:r>
              <a:rPr lang="en-US" i="1"/>
              <a:t>X. </a:t>
            </a:r>
            <a:r>
              <a:rPr lang="en-US"/>
              <a:t>Find</a:t>
            </a:r>
            <a:r>
              <a:rPr lang="en-US" i="1"/>
              <a:t> f</a:t>
            </a:r>
            <a:r>
              <a:rPr lang="en-US" i="1" baseline="-25000"/>
              <a:t>Y</a:t>
            </a:r>
            <a:r>
              <a:rPr lang="en-US"/>
              <a:t>(</a:t>
            </a:r>
            <a:r>
              <a:rPr lang="en-US" i="1"/>
              <a:t>y</a:t>
            </a:r>
            <a:r>
              <a:rPr lang="en-US"/>
              <a:t>)</a:t>
            </a:r>
          </a:p>
          <a:p>
            <a:endParaRPr lang="en-US"/>
          </a:p>
          <a:p>
            <a:r>
              <a:rPr lang="en-US"/>
              <a:t>Here for every </a:t>
            </a:r>
            <a:r>
              <a:rPr lang="en-US" i="1"/>
              <a:t>y</a:t>
            </a:r>
            <a:r>
              <a:rPr lang="en-US"/>
              <a:t>, </a:t>
            </a:r>
            <a:r>
              <a:rPr lang="en-US" i="1"/>
              <a:t>x</a:t>
            </a:r>
            <a:r>
              <a:rPr lang="en-US" baseline="-25000"/>
              <a:t>1 </a:t>
            </a:r>
            <a:r>
              <a:rPr lang="en-US"/>
              <a:t>= 1/</a:t>
            </a:r>
            <a:r>
              <a:rPr lang="en-US" i="1"/>
              <a:t>y</a:t>
            </a:r>
            <a:r>
              <a:rPr lang="en-US"/>
              <a:t> is the only solution, and</a:t>
            </a:r>
          </a:p>
          <a:p>
            <a:endParaRPr lang="en-US"/>
          </a:p>
          <a:p>
            <a:endParaRPr lang="en-US"/>
          </a:p>
          <a:p>
            <a:endParaRPr lang="en-US"/>
          </a:p>
          <a:p>
            <a:r>
              <a:rPr lang="en-US"/>
              <a:t>Then, from (</a:t>
            </a:r>
            <a:r>
              <a:rPr lang="en-US" sz="1600">
                <a:sym typeface="Symbol" pitchFamily="18" charset="2"/>
              </a:rPr>
              <a:t></a:t>
            </a:r>
            <a:r>
              <a:rPr lang="en-US"/>
              <a:t>), we obtain</a:t>
            </a:r>
          </a:p>
        </p:txBody>
      </p:sp>
      <p:graphicFrame>
        <p:nvGraphicFramePr>
          <p:cNvPr id="66564" name="Object 11"/>
          <p:cNvGraphicFramePr>
            <a:graphicFrameLocks noChangeAspect="1"/>
          </p:cNvGraphicFramePr>
          <p:nvPr>
            <p:ph sz="quarter" idx="3"/>
          </p:nvPr>
        </p:nvGraphicFramePr>
        <p:xfrm>
          <a:off x="3657600" y="5257800"/>
          <a:ext cx="2057400" cy="771525"/>
        </p:xfrm>
        <a:graphic>
          <a:graphicData uri="http://schemas.openxmlformats.org/presentationml/2006/ole">
            <p:oleObj spid="_x0000_s66564" name="Equation" r:id="rId5" imgW="1218960" imgH="457200" progId="">
              <p:embed/>
            </p:oleObj>
          </a:graphicData>
        </a:graphic>
      </p:graphicFrame>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4"/>
          <p:cNvSpPr>
            <a:spLocks noGrp="1"/>
          </p:cNvSpPr>
          <p:nvPr>
            <p:ph type="dt" sz="quarter" idx="10"/>
          </p:nvPr>
        </p:nvSpPr>
        <p:spPr/>
        <p:txBody>
          <a:bodyPr/>
          <a:lstStyle/>
          <a:p>
            <a:pPr>
              <a:defRPr/>
            </a:pPr>
            <a:r>
              <a:rPr lang="en-US"/>
              <a:t>		 </a:t>
            </a:r>
            <a:r>
              <a:rPr lang="en-US" sz="1200"/>
              <a:t> </a:t>
            </a:r>
            <a:fld id="{6AC8143A-EAEC-48DE-839B-80126FE396D0}" type="slidenum">
              <a:rPr lang="en-US" sz="1200">
                <a:solidFill>
                  <a:srgbClr val="003399"/>
                </a:solidFill>
              </a:rPr>
              <a:pPr>
                <a:defRPr/>
              </a:pPr>
              <a:t>127</a:t>
            </a:fld>
            <a:endParaRPr lang="en-US" sz="1200">
              <a:solidFill>
                <a:srgbClr val="003399"/>
              </a:solidFill>
            </a:endParaRPr>
          </a:p>
        </p:txBody>
      </p:sp>
      <p:sp>
        <p:nvSpPr>
          <p:cNvPr id="67589" name="Rectangle 9"/>
          <p:cNvSpPr>
            <a:spLocks noGrp="1" noChangeArrowheads="1"/>
          </p:cNvSpPr>
          <p:nvPr>
            <p:ph type="title"/>
          </p:nvPr>
        </p:nvSpPr>
        <p:spPr/>
        <p:txBody>
          <a:bodyPr/>
          <a:lstStyle/>
          <a:p>
            <a:r>
              <a:rPr lang="en-US" smtClean="0"/>
              <a:t>2. </a:t>
            </a:r>
            <a:r>
              <a:rPr lang="en-GB" smtClean="0"/>
              <a:t>Review of Probability Theory: Function of R. V (10)</a:t>
            </a:r>
            <a:endParaRPr lang="en-US" smtClean="0"/>
          </a:p>
        </p:txBody>
      </p:sp>
      <p:graphicFrame>
        <p:nvGraphicFramePr>
          <p:cNvPr id="67586" name="Object 5"/>
          <p:cNvGraphicFramePr>
            <a:graphicFrameLocks noChangeAspect="1"/>
          </p:cNvGraphicFramePr>
          <p:nvPr>
            <p:ph sz="half" idx="1"/>
          </p:nvPr>
        </p:nvGraphicFramePr>
        <p:xfrm>
          <a:off x="2743200" y="1371600"/>
          <a:ext cx="3505200" cy="666750"/>
        </p:xfrm>
        <a:graphic>
          <a:graphicData uri="http://schemas.openxmlformats.org/presentationml/2006/ole">
            <p:oleObj spid="_x0000_s67586" name="Equation" r:id="rId3" imgW="2070000" imgH="393480" progId="">
              <p:embed/>
            </p:oleObj>
          </a:graphicData>
        </a:graphic>
      </p:graphicFrame>
      <p:sp>
        <p:nvSpPr>
          <p:cNvPr id="67590" name="Text Box 4"/>
          <p:cNvSpPr txBox="1">
            <a:spLocks noChangeArrowheads="1"/>
          </p:cNvSpPr>
          <p:nvPr/>
        </p:nvSpPr>
        <p:spPr bwMode="auto">
          <a:xfrm>
            <a:off x="441325" y="914400"/>
            <a:ext cx="8418513" cy="5064125"/>
          </a:xfrm>
          <a:prstGeom prst="rect">
            <a:avLst/>
          </a:prstGeom>
          <a:noFill/>
          <a:ln w="9525">
            <a:noFill/>
            <a:miter lim="800000"/>
            <a:headEnd/>
            <a:tailEnd/>
          </a:ln>
        </p:spPr>
        <p:txBody>
          <a:bodyPr wrap="none">
            <a:spAutoFit/>
          </a:bodyPr>
          <a:lstStyle/>
          <a:p>
            <a:pPr>
              <a:spcBef>
                <a:spcPct val="50000"/>
              </a:spcBef>
            </a:pPr>
            <a:r>
              <a:rPr lang="en-US"/>
              <a:t> In particular, suppose </a:t>
            </a:r>
            <a:r>
              <a:rPr lang="en-US" i="1"/>
              <a:t>X</a:t>
            </a:r>
            <a:r>
              <a:rPr lang="en-US"/>
              <a:t> is a Cauchy r.v  with parameter </a:t>
            </a:r>
            <a:r>
              <a:rPr lang="en-US" i="1">
                <a:sym typeface="Symbol" pitchFamily="18" charset="2"/>
              </a:rPr>
              <a:t></a:t>
            </a:r>
            <a:r>
              <a:rPr lang="en-US"/>
              <a:t>  so that</a:t>
            </a:r>
          </a:p>
          <a:p>
            <a:pPr>
              <a:spcBef>
                <a:spcPct val="50000"/>
              </a:spcBef>
            </a:pPr>
            <a:endParaRPr lang="en-US"/>
          </a:p>
          <a:p>
            <a:pPr>
              <a:spcBef>
                <a:spcPct val="50000"/>
              </a:spcBef>
            </a:pPr>
            <a:endParaRPr lang="en-US" sz="1000"/>
          </a:p>
          <a:p>
            <a:pPr>
              <a:spcBef>
                <a:spcPct val="50000"/>
              </a:spcBef>
            </a:pPr>
            <a:r>
              <a:rPr lang="en-US"/>
              <a:t> In this case, </a:t>
            </a:r>
            <a:r>
              <a:rPr lang="en-US" i="1"/>
              <a:t>Y </a:t>
            </a:r>
            <a:r>
              <a:rPr lang="en-US"/>
              <a:t>= 1/</a:t>
            </a:r>
            <a:r>
              <a:rPr lang="en-US" i="1"/>
              <a:t>X </a:t>
            </a:r>
            <a:r>
              <a:rPr lang="en-US"/>
              <a:t> has the p.d.f</a:t>
            </a:r>
          </a:p>
          <a:p>
            <a:pPr>
              <a:spcBef>
                <a:spcPct val="50000"/>
              </a:spcBef>
            </a:pPr>
            <a:endParaRPr lang="en-US"/>
          </a:p>
          <a:p>
            <a:pPr>
              <a:spcBef>
                <a:spcPct val="50000"/>
              </a:spcBef>
            </a:pPr>
            <a:endParaRPr lang="en-US" sz="1000"/>
          </a:p>
          <a:p>
            <a:pPr>
              <a:spcBef>
                <a:spcPct val="50000"/>
              </a:spcBef>
            </a:pPr>
            <a:r>
              <a:rPr lang="en-US"/>
              <a:t>But this represents the p.d.f of a Cauchy r.v with parameter (1/</a:t>
            </a:r>
            <a:r>
              <a:rPr lang="en-US" i="1">
                <a:sym typeface="Symbol" pitchFamily="18" charset="2"/>
              </a:rPr>
              <a:t>).</a:t>
            </a:r>
            <a:r>
              <a:rPr lang="en-US"/>
              <a:t> Thus if    </a:t>
            </a:r>
          </a:p>
          <a:p>
            <a:pPr>
              <a:spcBef>
                <a:spcPct val="50000"/>
              </a:spcBef>
            </a:pPr>
            <a:r>
              <a:rPr lang="en-US" i="1"/>
              <a:t>X</a:t>
            </a:r>
            <a:r>
              <a:rPr lang="en-US"/>
              <a:t> </a:t>
            </a:r>
            <a:r>
              <a:rPr lang="en-US">
                <a:sym typeface="Symbol" pitchFamily="18" charset="2"/>
              </a:rPr>
              <a:t></a:t>
            </a:r>
            <a:r>
              <a:rPr lang="en-US"/>
              <a:t> </a:t>
            </a:r>
            <a:r>
              <a:rPr lang="en-US" i="1"/>
              <a:t>C</a:t>
            </a:r>
            <a:r>
              <a:rPr lang="en-US"/>
              <a:t>(</a:t>
            </a:r>
            <a:r>
              <a:rPr lang="en-US" i="1">
                <a:sym typeface="Symbol" pitchFamily="18" charset="2"/>
              </a:rPr>
              <a:t></a:t>
            </a:r>
            <a:r>
              <a:rPr lang="en-US"/>
              <a:t>), then 1/</a:t>
            </a:r>
            <a:r>
              <a:rPr lang="en-US" i="1"/>
              <a:t>X</a:t>
            </a:r>
            <a:r>
              <a:rPr lang="en-US"/>
              <a:t> </a:t>
            </a:r>
            <a:r>
              <a:rPr lang="en-US">
                <a:sym typeface="Symbol" pitchFamily="18" charset="2"/>
              </a:rPr>
              <a:t> </a:t>
            </a:r>
            <a:r>
              <a:rPr lang="en-US" i="1">
                <a:sym typeface="Symbol" pitchFamily="18" charset="2"/>
              </a:rPr>
              <a:t>C</a:t>
            </a:r>
            <a:r>
              <a:rPr lang="en-US">
                <a:sym typeface="Symbol" pitchFamily="18" charset="2"/>
              </a:rPr>
              <a:t>(</a:t>
            </a:r>
            <a:r>
              <a:rPr lang="en-US"/>
              <a:t>1/</a:t>
            </a:r>
            <a:r>
              <a:rPr lang="en-US" i="1">
                <a:sym typeface="Symbol" pitchFamily="18" charset="2"/>
              </a:rPr>
              <a:t></a:t>
            </a:r>
            <a:r>
              <a:rPr lang="en-US">
                <a:sym typeface="Symbol" pitchFamily="18" charset="2"/>
              </a:rPr>
              <a:t>).</a:t>
            </a:r>
          </a:p>
          <a:p>
            <a:pPr>
              <a:spcBef>
                <a:spcPct val="50000"/>
              </a:spcBef>
            </a:pPr>
            <a:endParaRPr lang="en-US" sz="1800"/>
          </a:p>
          <a:p>
            <a:r>
              <a:rPr lang="en-US" u="sng">
                <a:sym typeface="Symbol" pitchFamily="18" charset="2"/>
              </a:rPr>
              <a:t>Example 6</a:t>
            </a:r>
            <a:r>
              <a:rPr lang="en-US">
                <a:sym typeface="Symbol" pitchFamily="18" charset="2"/>
              </a:rPr>
              <a:t>: Suppose </a:t>
            </a:r>
            <a:r>
              <a:rPr lang="en-US" i="1">
                <a:sym typeface="Symbol" pitchFamily="18" charset="2"/>
              </a:rPr>
              <a:t>f</a:t>
            </a:r>
            <a:r>
              <a:rPr lang="en-US" i="1" baseline="-25000">
                <a:sym typeface="Symbol" pitchFamily="18" charset="2"/>
              </a:rPr>
              <a:t>X</a:t>
            </a:r>
            <a:r>
              <a:rPr lang="en-US">
                <a:sym typeface="Symbol" pitchFamily="18" charset="2"/>
              </a:rPr>
              <a:t>(</a:t>
            </a:r>
            <a:r>
              <a:rPr lang="en-US" i="1">
                <a:sym typeface="Symbol" pitchFamily="18" charset="2"/>
              </a:rPr>
              <a:t>x</a:t>
            </a:r>
            <a:r>
              <a:rPr lang="en-US">
                <a:sym typeface="Symbol" pitchFamily="18" charset="2"/>
              </a:rPr>
              <a:t>) = 2</a:t>
            </a:r>
            <a:r>
              <a:rPr lang="en-US" i="1">
                <a:sym typeface="Symbol" pitchFamily="18" charset="2"/>
              </a:rPr>
              <a:t>x </a:t>
            </a:r>
            <a:r>
              <a:rPr lang="en-US">
                <a:sym typeface="Symbol" pitchFamily="18" charset="2"/>
              </a:rPr>
              <a:t>/ </a:t>
            </a:r>
            <a:r>
              <a:rPr lang="en-US" i="1">
                <a:sym typeface="Symbol" pitchFamily="18" charset="2"/>
              </a:rPr>
              <a:t> </a:t>
            </a:r>
            <a:r>
              <a:rPr lang="en-US" baseline="30000">
                <a:sym typeface="Symbol" pitchFamily="18" charset="2"/>
              </a:rPr>
              <a:t>2</a:t>
            </a:r>
            <a:r>
              <a:rPr lang="en-US">
                <a:sym typeface="Symbol" pitchFamily="18" charset="2"/>
              </a:rPr>
              <a:t>,  0 &lt; </a:t>
            </a:r>
            <a:r>
              <a:rPr lang="en-US" i="1">
                <a:sym typeface="Symbol" pitchFamily="18" charset="2"/>
              </a:rPr>
              <a:t>x</a:t>
            </a:r>
            <a:r>
              <a:rPr lang="en-US">
                <a:sym typeface="Symbol" pitchFamily="18" charset="2"/>
              </a:rPr>
              <a:t> &lt; </a:t>
            </a:r>
            <a:r>
              <a:rPr lang="en-US" i="1">
                <a:sym typeface="Symbol" pitchFamily="18" charset="2"/>
              </a:rPr>
              <a:t></a:t>
            </a:r>
            <a:r>
              <a:rPr lang="en-US">
                <a:sym typeface="Symbol" pitchFamily="18" charset="2"/>
              </a:rPr>
              <a:t>  and </a:t>
            </a:r>
            <a:r>
              <a:rPr lang="en-US" i="1">
                <a:sym typeface="Symbol" pitchFamily="18" charset="2"/>
              </a:rPr>
              <a:t>Y</a:t>
            </a:r>
            <a:r>
              <a:rPr lang="en-US">
                <a:sym typeface="Symbol" pitchFamily="18" charset="2"/>
              </a:rPr>
              <a:t> = sin</a:t>
            </a:r>
            <a:r>
              <a:rPr lang="en-US" i="1">
                <a:sym typeface="Symbol" pitchFamily="18" charset="2"/>
              </a:rPr>
              <a:t>X</a:t>
            </a:r>
            <a:r>
              <a:rPr lang="en-US">
                <a:sym typeface="Symbol" pitchFamily="18" charset="2"/>
              </a:rPr>
              <a:t> . Determine </a:t>
            </a:r>
            <a:r>
              <a:rPr lang="en-US" i="1">
                <a:sym typeface="Symbol" pitchFamily="18" charset="2"/>
              </a:rPr>
              <a:t>f</a:t>
            </a:r>
            <a:r>
              <a:rPr lang="en-US" i="1" baseline="-25000">
                <a:sym typeface="Symbol" pitchFamily="18" charset="2"/>
              </a:rPr>
              <a:t>Y</a:t>
            </a:r>
            <a:r>
              <a:rPr lang="en-US">
                <a:sym typeface="Symbol" pitchFamily="18" charset="2"/>
              </a:rPr>
              <a:t>(</a:t>
            </a:r>
            <a:r>
              <a:rPr lang="en-US" i="1">
                <a:sym typeface="Symbol" pitchFamily="18" charset="2"/>
              </a:rPr>
              <a:t>y</a:t>
            </a:r>
            <a:r>
              <a:rPr lang="en-US">
                <a:sym typeface="Symbol" pitchFamily="18" charset="2"/>
              </a:rPr>
              <a:t>).</a:t>
            </a:r>
          </a:p>
          <a:p>
            <a:endParaRPr lang="en-US" sz="1600">
              <a:sym typeface="Symbol" pitchFamily="18" charset="2"/>
            </a:endParaRPr>
          </a:p>
          <a:p>
            <a:pPr>
              <a:spcBef>
                <a:spcPct val="5000"/>
              </a:spcBef>
            </a:pPr>
            <a:r>
              <a:rPr lang="en-US">
                <a:sym typeface="Symbol" pitchFamily="18" charset="2"/>
              </a:rPr>
              <a:t>Since </a:t>
            </a:r>
            <a:r>
              <a:rPr lang="en-US" i="1">
                <a:sym typeface="Symbol" pitchFamily="18" charset="2"/>
              </a:rPr>
              <a:t>X</a:t>
            </a:r>
            <a:r>
              <a:rPr lang="en-US">
                <a:sym typeface="Symbol" pitchFamily="18" charset="2"/>
              </a:rPr>
              <a:t> has zero probability of falling outside the interval (0, </a:t>
            </a:r>
            <a:r>
              <a:rPr lang="en-US" i="1">
                <a:sym typeface="Symbol" pitchFamily="18" charset="2"/>
              </a:rPr>
              <a:t></a:t>
            </a:r>
            <a:r>
              <a:rPr lang="en-US">
                <a:sym typeface="Symbol" pitchFamily="18" charset="2"/>
              </a:rPr>
              <a:t>), </a:t>
            </a:r>
            <a:r>
              <a:rPr lang="en-US" i="1">
                <a:sym typeface="Symbol" pitchFamily="18" charset="2"/>
              </a:rPr>
              <a:t>y</a:t>
            </a:r>
            <a:r>
              <a:rPr lang="en-US">
                <a:sym typeface="Symbol" pitchFamily="18" charset="2"/>
              </a:rPr>
              <a:t> = sin</a:t>
            </a:r>
            <a:r>
              <a:rPr lang="en-US" i="1">
                <a:sym typeface="Symbol" pitchFamily="18" charset="2"/>
              </a:rPr>
              <a:t>x</a:t>
            </a:r>
            <a:r>
              <a:rPr lang="en-US">
                <a:sym typeface="Symbol" pitchFamily="18" charset="2"/>
              </a:rPr>
              <a:t>  has </a:t>
            </a:r>
          </a:p>
          <a:p>
            <a:pPr>
              <a:spcBef>
                <a:spcPct val="5000"/>
              </a:spcBef>
            </a:pPr>
            <a:r>
              <a:rPr lang="en-US">
                <a:sym typeface="Symbol" pitchFamily="18" charset="2"/>
              </a:rPr>
              <a:t>zero probability of falling outside the interval (0, 1). Clearly </a:t>
            </a:r>
            <a:r>
              <a:rPr lang="en-US" i="1">
                <a:sym typeface="Symbol" pitchFamily="18" charset="2"/>
              </a:rPr>
              <a:t>f</a:t>
            </a:r>
            <a:r>
              <a:rPr lang="en-US" i="1" baseline="-25000">
                <a:sym typeface="Symbol" pitchFamily="18" charset="2"/>
              </a:rPr>
              <a:t>Y</a:t>
            </a:r>
            <a:r>
              <a:rPr lang="en-US">
                <a:sym typeface="Symbol" pitchFamily="18" charset="2"/>
              </a:rPr>
              <a:t>(</a:t>
            </a:r>
            <a:r>
              <a:rPr lang="en-US" i="1">
                <a:sym typeface="Symbol" pitchFamily="18" charset="2"/>
              </a:rPr>
              <a:t>y</a:t>
            </a:r>
            <a:r>
              <a:rPr lang="en-US">
                <a:sym typeface="Symbol" pitchFamily="18" charset="2"/>
              </a:rPr>
              <a:t>) = 0  outside </a:t>
            </a:r>
          </a:p>
          <a:p>
            <a:pPr>
              <a:spcBef>
                <a:spcPct val="5000"/>
              </a:spcBef>
            </a:pPr>
            <a:r>
              <a:rPr lang="en-US">
                <a:sym typeface="Symbol" pitchFamily="18" charset="2"/>
              </a:rPr>
              <a:t>this interval. </a:t>
            </a:r>
          </a:p>
        </p:txBody>
      </p:sp>
      <p:graphicFrame>
        <p:nvGraphicFramePr>
          <p:cNvPr id="67587" name="Object 8"/>
          <p:cNvGraphicFramePr>
            <a:graphicFrameLocks noChangeAspect="1"/>
          </p:cNvGraphicFramePr>
          <p:nvPr>
            <p:ph sz="half" idx="2"/>
          </p:nvPr>
        </p:nvGraphicFramePr>
        <p:xfrm>
          <a:off x="1752600" y="2438400"/>
          <a:ext cx="5638800" cy="692150"/>
        </p:xfrm>
        <a:graphic>
          <a:graphicData uri="http://schemas.openxmlformats.org/presentationml/2006/ole">
            <p:oleObj spid="_x0000_s67587" name="Equation" r:id="rId4" imgW="3416040" imgH="419040" progId="">
              <p:embed/>
            </p:oleObj>
          </a:graphicData>
        </a:graphic>
      </p:graphicFrame>
    </p:spTree>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Date Placeholder 4"/>
          <p:cNvSpPr>
            <a:spLocks noGrp="1"/>
          </p:cNvSpPr>
          <p:nvPr>
            <p:ph type="dt" sz="quarter" idx="10"/>
          </p:nvPr>
        </p:nvSpPr>
        <p:spPr/>
        <p:txBody>
          <a:bodyPr/>
          <a:lstStyle/>
          <a:p>
            <a:pPr>
              <a:defRPr/>
            </a:pPr>
            <a:r>
              <a:rPr lang="en-US"/>
              <a:t>		 </a:t>
            </a:r>
            <a:r>
              <a:rPr lang="en-US" sz="1200"/>
              <a:t> </a:t>
            </a:r>
            <a:fld id="{02F7477A-7DD7-407F-B36D-BDC57E60694E}" type="slidenum">
              <a:rPr lang="en-US" sz="1200">
                <a:solidFill>
                  <a:srgbClr val="003399"/>
                </a:solidFill>
              </a:rPr>
              <a:pPr>
                <a:defRPr/>
              </a:pPr>
              <a:t>128</a:t>
            </a:fld>
            <a:endParaRPr lang="en-US" sz="1200">
              <a:solidFill>
                <a:srgbClr val="003399"/>
              </a:solidFill>
            </a:endParaRPr>
          </a:p>
        </p:txBody>
      </p:sp>
      <p:sp>
        <p:nvSpPr>
          <p:cNvPr id="68625" name="Rectangle 9"/>
          <p:cNvSpPr>
            <a:spLocks noGrp="1" noChangeArrowheads="1"/>
          </p:cNvSpPr>
          <p:nvPr>
            <p:ph type="title"/>
          </p:nvPr>
        </p:nvSpPr>
        <p:spPr/>
        <p:txBody>
          <a:bodyPr/>
          <a:lstStyle/>
          <a:p>
            <a:r>
              <a:rPr lang="en-US" smtClean="0"/>
              <a:t>2. </a:t>
            </a:r>
            <a:r>
              <a:rPr lang="en-GB" smtClean="0"/>
              <a:t>Review of Probability Theory: Function of R. V (11)</a:t>
            </a:r>
            <a:endParaRPr lang="en-US" smtClean="0"/>
          </a:p>
        </p:txBody>
      </p:sp>
      <p:graphicFrame>
        <p:nvGraphicFramePr>
          <p:cNvPr id="68610" name="Object 5"/>
          <p:cNvGraphicFramePr>
            <a:graphicFrameLocks noChangeAspect="1"/>
          </p:cNvGraphicFramePr>
          <p:nvPr>
            <p:ph sz="half" idx="1"/>
          </p:nvPr>
        </p:nvGraphicFramePr>
        <p:xfrm>
          <a:off x="3048000" y="1981200"/>
          <a:ext cx="3352800" cy="630238"/>
        </p:xfrm>
        <a:graphic>
          <a:graphicData uri="http://schemas.openxmlformats.org/presentationml/2006/ole">
            <p:oleObj spid="_x0000_s68610" name="Equation" r:id="rId3" imgW="2095200" imgH="393480" progId="">
              <p:embed/>
            </p:oleObj>
          </a:graphicData>
        </a:graphic>
      </p:graphicFrame>
      <p:sp>
        <p:nvSpPr>
          <p:cNvPr id="68626" name="Text Box 4"/>
          <p:cNvSpPr txBox="1">
            <a:spLocks noChangeArrowheads="1"/>
          </p:cNvSpPr>
          <p:nvPr/>
        </p:nvSpPr>
        <p:spPr bwMode="auto">
          <a:xfrm>
            <a:off x="496888" y="879475"/>
            <a:ext cx="8189912" cy="2320925"/>
          </a:xfrm>
          <a:prstGeom prst="rect">
            <a:avLst/>
          </a:prstGeom>
          <a:noFill/>
          <a:ln w="9525">
            <a:noFill/>
            <a:miter lim="800000"/>
            <a:headEnd/>
            <a:tailEnd/>
          </a:ln>
        </p:spPr>
        <p:txBody>
          <a:bodyPr wrap="none">
            <a:spAutoFit/>
          </a:bodyPr>
          <a:lstStyle/>
          <a:p>
            <a:pPr>
              <a:spcBef>
                <a:spcPct val="5000"/>
              </a:spcBef>
            </a:pPr>
            <a:r>
              <a:rPr lang="en-US">
                <a:sym typeface="Symbol" pitchFamily="18" charset="2"/>
              </a:rPr>
              <a:t>For any 0 &lt; </a:t>
            </a:r>
            <a:r>
              <a:rPr lang="en-US" i="1">
                <a:sym typeface="Symbol" pitchFamily="18" charset="2"/>
              </a:rPr>
              <a:t>y</a:t>
            </a:r>
            <a:r>
              <a:rPr lang="en-US">
                <a:sym typeface="Symbol" pitchFamily="18" charset="2"/>
              </a:rPr>
              <a:t> &lt; 1, the equation </a:t>
            </a:r>
            <a:r>
              <a:rPr lang="en-US" i="1">
                <a:sym typeface="Symbol" pitchFamily="18" charset="2"/>
              </a:rPr>
              <a:t>y</a:t>
            </a:r>
            <a:r>
              <a:rPr lang="en-US">
                <a:sym typeface="Symbol" pitchFamily="18" charset="2"/>
              </a:rPr>
              <a:t> = sin</a:t>
            </a:r>
            <a:r>
              <a:rPr lang="en-US" i="1">
                <a:sym typeface="Symbol" pitchFamily="18" charset="2"/>
              </a:rPr>
              <a:t>x </a:t>
            </a:r>
            <a:r>
              <a:rPr lang="en-US">
                <a:sym typeface="Symbol" pitchFamily="18" charset="2"/>
              </a:rPr>
              <a:t> has an infinite number of solutions  </a:t>
            </a:r>
          </a:p>
          <a:p>
            <a:pPr>
              <a:spcBef>
                <a:spcPct val="5000"/>
              </a:spcBef>
            </a:pPr>
            <a:r>
              <a:rPr lang="en-US">
                <a:sym typeface="Symbol" pitchFamily="18" charset="2"/>
              </a:rPr>
              <a:t>…</a:t>
            </a:r>
            <a:r>
              <a:rPr lang="en-US" i="1">
                <a:sym typeface="Symbol" pitchFamily="18" charset="2"/>
              </a:rPr>
              <a:t>x</a:t>
            </a:r>
            <a:r>
              <a:rPr lang="en-US" baseline="-25000">
                <a:sym typeface="Symbol" pitchFamily="18" charset="2"/>
              </a:rPr>
              <a:t>1</a:t>
            </a:r>
            <a:r>
              <a:rPr lang="en-US">
                <a:sym typeface="Symbol" pitchFamily="18" charset="2"/>
              </a:rPr>
              <a:t>, </a:t>
            </a:r>
            <a:r>
              <a:rPr lang="en-US" i="1">
                <a:sym typeface="Symbol" pitchFamily="18" charset="2"/>
              </a:rPr>
              <a:t>x</a:t>
            </a:r>
            <a:r>
              <a:rPr lang="en-US" baseline="-25000">
                <a:sym typeface="Symbol" pitchFamily="18" charset="2"/>
              </a:rPr>
              <a:t>2</a:t>
            </a:r>
            <a:r>
              <a:rPr lang="en-US">
                <a:sym typeface="Symbol" pitchFamily="18" charset="2"/>
              </a:rPr>
              <a:t>, </a:t>
            </a:r>
            <a:r>
              <a:rPr lang="en-US" i="1">
                <a:sym typeface="Symbol" pitchFamily="18" charset="2"/>
              </a:rPr>
              <a:t>x</a:t>
            </a:r>
            <a:r>
              <a:rPr lang="en-US" baseline="-25000">
                <a:sym typeface="Symbol" pitchFamily="18" charset="2"/>
              </a:rPr>
              <a:t>3</a:t>
            </a:r>
            <a:r>
              <a:rPr lang="en-US">
                <a:sym typeface="Symbol" pitchFamily="18" charset="2"/>
              </a:rPr>
              <a:t>,… (see the Figure below), where </a:t>
            </a:r>
            <a:r>
              <a:rPr lang="en-US" i="1">
                <a:sym typeface="Symbol" pitchFamily="18" charset="2"/>
              </a:rPr>
              <a:t>x</a:t>
            </a:r>
            <a:r>
              <a:rPr lang="en-US" baseline="-25000">
                <a:sym typeface="Symbol" pitchFamily="18" charset="2"/>
              </a:rPr>
              <a:t>1</a:t>
            </a:r>
            <a:r>
              <a:rPr lang="en-US">
                <a:sym typeface="Symbol" pitchFamily="18" charset="2"/>
              </a:rPr>
              <a:t> = sin</a:t>
            </a:r>
            <a:r>
              <a:rPr lang="en-US" baseline="30000">
                <a:sym typeface="Symbol" pitchFamily="18" charset="2"/>
              </a:rPr>
              <a:t>-1</a:t>
            </a:r>
            <a:r>
              <a:rPr lang="en-US" i="1">
                <a:sym typeface="Symbol" pitchFamily="18" charset="2"/>
              </a:rPr>
              <a:t>y</a:t>
            </a:r>
            <a:r>
              <a:rPr lang="en-US">
                <a:sym typeface="Symbol" pitchFamily="18" charset="2"/>
              </a:rPr>
              <a:t>  is the principal </a:t>
            </a:r>
          </a:p>
          <a:p>
            <a:pPr>
              <a:spcBef>
                <a:spcPct val="5000"/>
              </a:spcBef>
            </a:pPr>
            <a:r>
              <a:rPr lang="en-US">
                <a:sym typeface="Symbol" pitchFamily="18" charset="2"/>
              </a:rPr>
              <a:t>solution. Moreover, using the symmetry we also get </a:t>
            </a:r>
            <a:r>
              <a:rPr lang="en-US" i="1">
                <a:sym typeface="Symbol" pitchFamily="18" charset="2"/>
              </a:rPr>
              <a:t>x</a:t>
            </a:r>
            <a:r>
              <a:rPr lang="en-US" baseline="-25000">
                <a:sym typeface="Symbol" pitchFamily="18" charset="2"/>
              </a:rPr>
              <a:t>2</a:t>
            </a:r>
            <a:r>
              <a:rPr lang="en-US">
                <a:sym typeface="Symbol" pitchFamily="18" charset="2"/>
              </a:rPr>
              <a:t> = </a:t>
            </a:r>
            <a:r>
              <a:rPr lang="en-US" i="1">
                <a:sym typeface="Symbol" pitchFamily="18" charset="2"/>
              </a:rPr>
              <a:t> - x</a:t>
            </a:r>
            <a:r>
              <a:rPr lang="en-US" baseline="-25000">
                <a:sym typeface="Symbol" pitchFamily="18" charset="2"/>
              </a:rPr>
              <a:t>1</a:t>
            </a:r>
            <a:r>
              <a:rPr lang="en-US">
                <a:sym typeface="Symbol" pitchFamily="18" charset="2"/>
              </a:rPr>
              <a:t>  etc. Further,</a:t>
            </a:r>
          </a:p>
          <a:p>
            <a:pPr>
              <a:spcBef>
                <a:spcPct val="5000"/>
              </a:spcBef>
            </a:pPr>
            <a:endParaRPr lang="en-US">
              <a:sym typeface="Symbol" pitchFamily="18" charset="2"/>
            </a:endParaRPr>
          </a:p>
          <a:p>
            <a:pPr>
              <a:spcBef>
                <a:spcPct val="5000"/>
              </a:spcBef>
            </a:pPr>
            <a:endParaRPr lang="en-US">
              <a:sym typeface="Symbol" pitchFamily="18" charset="2"/>
            </a:endParaRPr>
          </a:p>
          <a:p>
            <a:pPr>
              <a:spcBef>
                <a:spcPct val="5000"/>
              </a:spcBef>
            </a:pPr>
            <a:r>
              <a:rPr lang="en-US">
                <a:sym typeface="Symbol" pitchFamily="18" charset="2"/>
              </a:rPr>
              <a:t>so that</a:t>
            </a:r>
          </a:p>
          <a:p>
            <a:pPr>
              <a:spcBef>
                <a:spcPct val="5000"/>
              </a:spcBef>
            </a:pPr>
            <a:endParaRPr lang="en-US"/>
          </a:p>
        </p:txBody>
      </p:sp>
      <p:graphicFrame>
        <p:nvGraphicFramePr>
          <p:cNvPr id="68611" name="Object 8"/>
          <p:cNvGraphicFramePr>
            <a:graphicFrameLocks noChangeAspect="1"/>
          </p:cNvGraphicFramePr>
          <p:nvPr>
            <p:ph sz="half" idx="2"/>
          </p:nvPr>
        </p:nvGraphicFramePr>
        <p:xfrm>
          <a:off x="1752600" y="2924175"/>
          <a:ext cx="1828800" cy="750888"/>
        </p:xfrm>
        <a:graphic>
          <a:graphicData uri="http://schemas.openxmlformats.org/presentationml/2006/ole">
            <p:oleObj spid="_x0000_s68611" name="Equation" r:id="rId4" imgW="1143000" imgH="469800" progId="">
              <p:embed/>
            </p:oleObj>
          </a:graphicData>
        </a:graphic>
      </p:graphicFrame>
      <p:sp>
        <p:nvSpPr>
          <p:cNvPr id="68627" name="Line 12"/>
          <p:cNvSpPr>
            <a:spLocks noChangeShapeType="1"/>
          </p:cNvSpPr>
          <p:nvPr/>
        </p:nvSpPr>
        <p:spPr bwMode="auto">
          <a:xfrm>
            <a:off x="3581400" y="3910013"/>
            <a:ext cx="4906963" cy="0"/>
          </a:xfrm>
          <a:prstGeom prst="line">
            <a:avLst/>
          </a:prstGeom>
          <a:noFill/>
          <a:ln w="9525">
            <a:solidFill>
              <a:schemeClr val="tx1"/>
            </a:solidFill>
            <a:round/>
            <a:headEnd/>
            <a:tailEnd type="triangle" w="med" len="med"/>
          </a:ln>
        </p:spPr>
        <p:txBody>
          <a:bodyPr wrap="none" anchor="ctr"/>
          <a:lstStyle/>
          <a:p>
            <a:endParaRPr lang="en-US"/>
          </a:p>
        </p:txBody>
      </p:sp>
      <p:sp>
        <p:nvSpPr>
          <p:cNvPr id="68628" name="Line 13"/>
          <p:cNvSpPr>
            <a:spLocks noChangeShapeType="1"/>
          </p:cNvSpPr>
          <p:nvPr/>
        </p:nvSpPr>
        <p:spPr bwMode="auto">
          <a:xfrm flipV="1">
            <a:off x="5167313" y="3017838"/>
            <a:ext cx="0" cy="1111250"/>
          </a:xfrm>
          <a:prstGeom prst="line">
            <a:avLst/>
          </a:prstGeom>
          <a:noFill/>
          <a:ln w="9525">
            <a:solidFill>
              <a:schemeClr val="tx1"/>
            </a:solidFill>
            <a:round/>
            <a:headEnd/>
            <a:tailEnd type="triangle" w="med" len="med"/>
          </a:ln>
        </p:spPr>
        <p:txBody>
          <a:bodyPr wrap="none" anchor="ctr"/>
          <a:lstStyle/>
          <a:p>
            <a:endParaRPr lang="en-US"/>
          </a:p>
        </p:txBody>
      </p:sp>
      <p:grpSp>
        <p:nvGrpSpPr>
          <p:cNvPr id="68629" name="Group 14"/>
          <p:cNvGrpSpPr>
            <a:grpSpLocks/>
          </p:cNvGrpSpPr>
          <p:nvPr/>
        </p:nvGrpSpPr>
        <p:grpSpPr bwMode="auto">
          <a:xfrm>
            <a:off x="5187950" y="3252788"/>
            <a:ext cx="1065213" cy="665162"/>
            <a:chOff x="2311" y="531"/>
            <a:chExt cx="768" cy="563"/>
          </a:xfrm>
        </p:grpSpPr>
        <p:sp>
          <p:nvSpPr>
            <p:cNvPr id="68647" name="Line 15"/>
            <p:cNvSpPr>
              <a:spLocks noChangeShapeType="1"/>
            </p:cNvSpPr>
            <p:nvPr/>
          </p:nvSpPr>
          <p:spPr bwMode="auto">
            <a:xfrm flipV="1">
              <a:off x="2311" y="537"/>
              <a:ext cx="768" cy="545"/>
            </a:xfrm>
            <a:prstGeom prst="line">
              <a:avLst/>
            </a:prstGeom>
            <a:noFill/>
            <a:ln w="28575">
              <a:solidFill>
                <a:schemeClr val="tx1"/>
              </a:solidFill>
              <a:round/>
              <a:headEnd/>
              <a:tailEnd/>
            </a:ln>
          </p:spPr>
          <p:txBody>
            <a:bodyPr wrap="none" anchor="ctr"/>
            <a:lstStyle/>
            <a:p>
              <a:endParaRPr lang="en-US"/>
            </a:p>
          </p:txBody>
        </p:sp>
        <p:sp>
          <p:nvSpPr>
            <p:cNvPr id="68648" name="Line 16"/>
            <p:cNvSpPr>
              <a:spLocks noChangeShapeType="1"/>
            </p:cNvSpPr>
            <p:nvPr/>
          </p:nvSpPr>
          <p:spPr bwMode="auto">
            <a:xfrm flipV="1">
              <a:off x="3079" y="531"/>
              <a:ext cx="0" cy="563"/>
            </a:xfrm>
            <a:prstGeom prst="line">
              <a:avLst/>
            </a:prstGeom>
            <a:noFill/>
            <a:ln w="28575">
              <a:solidFill>
                <a:schemeClr val="tx1"/>
              </a:solidFill>
              <a:round/>
              <a:headEnd/>
              <a:tailEnd/>
            </a:ln>
          </p:spPr>
          <p:txBody>
            <a:bodyPr wrap="none" anchor="ctr"/>
            <a:lstStyle/>
            <a:p>
              <a:endParaRPr lang="en-US"/>
            </a:p>
          </p:txBody>
        </p:sp>
      </p:grpSp>
      <p:sp>
        <p:nvSpPr>
          <p:cNvPr id="68630" name="Line 17"/>
          <p:cNvSpPr>
            <a:spLocks noChangeShapeType="1"/>
          </p:cNvSpPr>
          <p:nvPr/>
        </p:nvSpPr>
        <p:spPr bwMode="auto">
          <a:xfrm flipH="1" flipV="1">
            <a:off x="5165725" y="4271963"/>
            <a:ext cx="3175" cy="1674812"/>
          </a:xfrm>
          <a:prstGeom prst="line">
            <a:avLst/>
          </a:prstGeom>
          <a:noFill/>
          <a:ln w="9525">
            <a:solidFill>
              <a:schemeClr val="tx1"/>
            </a:solidFill>
            <a:round/>
            <a:headEnd/>
            <a:tailEnd type="triangle" w="med" len="med"/>
          </a:ln>
        </p:spPr>
        <p:txBody>
          <a:bodyPr wrap="none" anchor="ctr"/>
          <a:lstStyle/>
          <a:p>
            <a:endParaRPr lang="en-US"/>
          </a:p>
        </p:txBody>
      </p:sp>
      <p:grpSp>
        <p:nvGrpSpPr>
          <p:cNvPr id="68631" name="Group 18"/>
          <p:cNvGrpSpPr>
            <a:grpSpLocks/>
          </p:cNvGrpSpPr>
          <p:nvPr/>
        </p:nvGrpSpPr>
        <p:grpSpPr bwMode="auto">
          <a:xfrm>
            <a:off x="3902075" y="4711700"/>
            <a:ext cx="3683000" cy="1076325"/>
            <a:chOff x="1402" y="1553"/>
            <a:chExt cx="2655" cy="785"/>
          </a:xfrm>
        </p:grpSpPr>
        <p:sp>
          <p:nvSpPr>
            <p:cNvPr id="68642" name="Freeform 19"/>
            <p:cNvSpPr>
              <a:spLocks/>
            </p:cNvSpPr>
            <p:nvPr/>
          </p:nvSpPr>
          <p:spPr bwMode="auto">
            <a:xfrm>
              <a:off x="2330" y="1553"/>
              <a:ext cx="781" cy="400"/>
            </a:xfrm>
            <a:custGeom>
              <a:avLst/>
              <a:gdLst>
                <a:gd name="T0" fmla="*/ 0 w 954"/>
                <a:gd name="T1" fmla="*/ 496 h 387"/>
                <a:gd name="T2" fmla="*/ 6 w 954"/>
                <a:gd name="T3" fmla="*/ 371 h 387"/>
                <a:gd name="T4" fmla="*/ 24 w 954"/>
                <a:gd name="T5" fmla="*/ 195 h 387"/>
                <a:gd name="T6" fmla="*/ 53 w 954"/>
                <a:gd name="T7" fmla="*/ 63 h 387"/>
                <a:gd name="T8" fmla="*/ 84 w 954"/>
                <a:gd name="T9" fmla="*/ 9 h 387"/>
                <a:gd name="T10" fmla="*/ 116 w 954"/>
                <a:gd name="T11" fmla="*/ 23 h 387"/>
                <a:gd name="T12" fmla="*/ 151 w 954"/>
                <a:gd name="T13" fmla="*/ 129 h 387"/>
                <a:gd name="T14" fmla="*/ 174 w 954"/>
                <a:gd name="T15" fmla="*/ 269 h 387"/>
                <a:gd name="T16" fmla="*/ 187 w 954"/>
                <a:gd name="T17" fmla="*/ 453 h 387"/>
                <a:gd name="T18" fmla="*/ 192 w 954"/>
                <a:gd name="T19" fmla="*/ 503 h 38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54"/>
                <a:gd name="T31" fmla="*/ 0 h 387"/>
                <a:gd name="T32" fmla="*/ 954 w 954"/>
                <a:gd name="T33" fmla="*/ 387 h 38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54" h="387">
                  <a:moveTo>
                    <a:pt x="0" y="380"/>
                  </a:moveTo>
                  <a:cubicBezTo>
                    <a:pt x="6" y="351"/>
                    <a:pt x="13" y="322"/>
                    <a:pt x="32" y="284"/>
                  </a:cubicBezTo>
                  <a:cubicBezTo>
                    <a:pt x="51" y="246"/>
                    <a:pt x="76" y="189"/>
                    <a:pt x="115" y="150"/>
                  </a:cubicBezTo>
                  <a:cubicBezTo>
                    <a:pt x="154" y="111"/>
                    <a:pt x="219" y="71"/>
                    <a:pt x="269" y="47"/>
                  </a:cubicBezTo>
                  <a:cubicBezTo>
                    <a:pt x="319" y="23"/>
                    <a:pt x="365" y="14"/>
                    <a:pt x="416" y="9"/>
                  </a:cubicBezTo>
                  <a:cubicBezTo>
                    <a:pt x="467" y="4"/>
                    <a:pt x="521" y="0"/>
                    <a:pt x="576" y="15"/>
                  </a:cubicBezTo>
                  <a:cubicBezTo>
                    <a:pt x="631" y="30"/>
                    <a:pt x="701" y="67"/>
                    <a:pt x="749" y="99"/>
                  </a:cubicBezTo>
                  <a:cubicBezTo>
                    <a:pt x="797" y="131"/>
                    <a:pt x="834" y="166"/>
                    <a:pt x="864" y="207"/>
                  </a:cubicBezTo>
                  <a:cubicBezTo>
                    <a:pt x="894" y="248"/>
                    <a:pt x="913" y="318"/>
                    <a:pt x="928" y="348"/>
                  </a:cubicBezTo>
                  <a:cubicBezTo>
                    <a:pt x="943" y="378"/>
                    <a:pt x="948" y="382"/>
                    <a:pt x="954" y="387"/>
                  </a:cubicBezTo>
                </a:path>
              </a:pathLst>
            </a:custGeom>
            <a:noFill/>
            <a:ln w="28575" cap="flat" cmpd="sng">
              <a:solidFill>
                <a:schemeClr val="tx1"/>
              </a:solidFill>
              <a:prstDash val="solid"/>
              <a:round/>
              <a:headEnd/>
              <a:tailEnd/>
            </a:ln>
          </p:spPr>
          <p:txBody>
            <a:bodyPr wrap="none" anchor="ctr"/>
            <a:lstStyle/>
            <a:p>
              <a:endParaRPr lang="en-US"/>
            </a:p>
          </p:txBody>
        </p:sp>
        <p:sp>
          <p:nvSpPr>
            <p:cNvPr id="68643" name="Freeform 20"/>
            <p:cNvSpPr>
              <a:spLocks/>
            </p:cNvSpPr>
            <p:nvPr/>
          </p:nvSpPr>
          <p:spPr bwMode="auto">
            <a:xfrm flipV="1">
              <a:off x="3104" y="1938"/>
              <a:ext cx="781" cy="400"/>
            </a:xfrm>
            <a:custGeom>
              <a:avLst/>
              <a:gdLst>
                <a:gd name="T0" fmla="*/ 0 w 954"/>
                <a:gd name="T1" fmla="*/ 496 h 387"/>
                <a:gd name="T2" fmla="*/ 6 w 954"/>
                <a:gd name="T3" fmla="*/ 371 h 387"/>
                <a:gd name="T4" fmla="*/ 24 w 954"/>
                <a:gd name="T5" fmla="*/ 195 h 387"/>
                <a:gd name="T6" fmla="*/ 53 w 954"/>
                <a:gd name="T7" fmla="*/ 63 h 387"/>
                <a:gd name="T8" fmla="*/ 84 w 954"/>
                <a:gd name="T9" fmla="*/ 9 h 387"/>
                <a:gd name="T10" fmla="*/ 116 w 954"/>
                <a:gd name="T11" fmla="*/ 23 h 387"/>
                <a:gd name="T12" fmla="*/ 151 w 954"/>
                <a:gd name="T13" fmla="*/ 129 h 387"/>
                <a:gd name="T14" fmla="*/ 174 w 954"/>
                <a:gd name="T15" fmla="*/ 269 h 387"/>
                <a:gd name="T16" fmla="*/ 187 w 954"/>
                <a:gd name="T17" fmla="*/ 453 h 387"/>
                <a:gd name="T18" fmla="*/ 192 w 954"/>
                <a:gd name="T19" fmla="*/ 503 h 38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54"/>
                <a:gd name="T31" fmla="*/ 0 h 387"/>
                <a:gd name="T32" fmla="*/ 954 w 954"/>
                <a:gd name="T33" fmla="*/ 387 h 38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54" h="387">
                  <a:moveTo>
                    <a:pt x="0" y="380"/>
                  </a:moveTo>
                  <a:cubicBezTo>
                    <a:pt x="6" y="351"/>
                    <a:pt x="13" y="322"/>
                    <a:pt x="32" y="284"/>
                  </a:cubicBezTo>
                  <a:cubicBezTo>
                    <a:pt x="51" y="246"/>
                    <a:pt x="76" y="189"/>
                    <a:pt x="115" y="150"/>
                  </a:cubicBezTo>
                  <a:cubicBezTo>
                    <a:pt x="154" y="111"/>
                    <a:pt x="219" y="71"/>
                    <a:pt x="269" y="47"/>
                  </a:cubicBezTo>
                  <a:cubicBezTo>
                    <a:pt x="319" y="23"/>
                    <a:pt x="365" y="14"/>
                    <a:pt x="416" y="9"/>
                  </a:cubicBezTo>
                  <a:cubicBezTo>
                    <a:pt x="467" y="4"/>
                    <a:pt x="521" y="0"/>
                    <a:pt x="576" y="15"/>
                  </a:cubicBezTo>
                  <a:cubicBezTo>
                    <a:pt x="631" y="30"/>
                    <a:pt x="701" y="67"/>
                    <a:pt x="749" y="99"/>
                  </a:cubicBezTo>
                  <a:cubicBezTo>
                    <a:pt x="797" y="131"/>
                    <a:pt x="834" y="166"/>
                    <a:pt x="864" y="207"/>
                  </a:cubicBezTo>
                  <a:cubicBezTo>
                    <a:pt x="894" y="248"/>
                    <a:pt x="913" y="318"/>
                    <a:pt x="928" y="348"/>
                  </a:cubicBezTo>
                  <a:cubicBezTo>
                    <a:pt x="943" y="378"/>
                    <a:pt x="948" y="382"/>
                    <a:pt x="954" y="387"/>
                  </a:cubicBezTo>
                </a:path>
              </a:pathLst>
            </a:custGeom>
            <a:noFill/>
            <a:ln w="28575" cap="flat" cmpd="sng">
              <a:solidFill>
                <a:schemeClr val="tx1"/>
              </a:solidFill>
              <a:prstDash val="solid"/>
              <a:round/>
              <a:headEnd/>
              <a:tailEnd/>
            </a:ln>
          </p:spPr>
          <p:txBody>
            <a:bodyPr wrap="none" anchor="ctr"/>
            <a:lstStyle/>
            <a:p>
              <a:endParaRPr lang="en-US"/>
            </a:p>
          </p:txBody>
        </p:sp>
        <p:sp>
          <p:nvSpPr>
            <p:cNvPr id="68644" name="Freeform 21"/>
            <p:cNvSpPr>
              <a:spLocks/>
            </p:cNvSpPr>
            <p:nvPr/>
          </p:nvSpPr>
          <p:spPr bwMode="auto">
            <a:xfrm flipV="1">
              <a:off x="1548" y="1937"/>
              <a:ext cx="781" cy="400"/>
            </a:xfrm>
            <a:custGeom>
              <a:avLst/>
              <a:gdLst>
                <a:gd name="T0" fmla="*/ 0 w 954"/>
                <a:gd name="T1" fmla="*/ 496 h 387"/>
                <a:gd name="T2" fmla="*/ 6 w 954"/>
                <a:gd name="T3" fmla="*/ 371 h 387"/>
                <a:gd name="T4" fmla="*/ 24 w 954"/>
                <a:gd name="T5" fmla="*/ 195 h 387"/>
                <a:gd name="T6" fmla="*/ 53 w 954"/>
                <a:gd name="T7" fmla="*/ 63 h 387"/>
                <a:gd name="T8" fmla="*/ 84 w 954"/>
                <a:gd name="T9" fmla="*/ 9 h 387"/>
                <a:gd name="T10" fmla="*/ 116 w 954"/>
                <a:gd name="T11" fmla="*/ 23 h 387"/>
                <a:gd name="T12" fmla="*/ 151 w 954"/>
                <a:gd name="T13" fmla="*/ 129 h 387"/>
                <a:gd name="T14" fmla="*/ 174 w 954"/>
                <a:gd name="T15" fmla="*/ 269 h 387"/>
                <a:gd name="T16" fmla="*/ 187 w 954"/>
                <a:gd name="T17" fmla="*/ 453 h 387"/>
                <a:gd name="T18" fmla="*/ 192 w 954"/>
                <a:gd name="T19" fmla="*/ 503 h 38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54"/>
                <a:gd name="T31" fmla="*/ 0 h 387"/>
                <a:gd name="T32" fmla="*/ 954 w 954"/>
                <a:gd name="T33" fmla="*/ 387 h 38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54" h="387">
                  <a:moveTo>
                    <a:pt x="0" y="380"/>
                  </a:moveTo>
                  <a:cubicBezTo>
                    <a:pt x="6" y="351"/>
                    <a:pt x="13" y="322"/>
                    <a:pt x="32" y="284"/>
                  </a:cubicBezTo>
                  <a:cubicBezTo>
                    <a:pt x="51" y="246"/>
                    <a:pt x="76" y="189"/>
                    <a:pt x="115" y="150"/>
                  </a:cubicBezTo>
                  <a:cubicBezTo>
                    <a:pt x="154" y="111"/>
                    <a:pt x="219" y="71"/>
                    <a:pt x="269" y="47"/>
                  </a:cubicBezTo>
                  <a:cubicBezTo>
                    <a:pt x="319" y="23"/>
                    <a:pt x="365" y="14"/>
                    <a:pt x="416" y="9"/>
                  </a:cubicBezTo>
                  <a:cubicBezTo>
                    <a:pt x="467" y="4"/>
                    <a:pt x="521" y="0"/>
                    <a:pt x="576" y="15"/>
                  </a:cubicBezTo>
                  <a:cubicBezTo>
                    <a:pt x="631" y="30"/>
                    <a:pt x="701" y="67"/>
                    <a:pt x="749" y="99"/>
                  </a:cubicBezTo>
                  <a:cubicBezTo>
                    <a:pt x="797" y="131"/>
                    <a:pt x="834" y="166"/>
                    <a:pt x="864" y="207"/>
                  </a:cubicBezTo>
                  <a:cubicBezTo>
                    <a:pt x="894" y="248"/>
                    <a:pt x="913" y="318"/>
                    <a:pt x="928" y="348"/>
                  </a:cubicBezTo>
                  <a:cubicBezTo>
                    <a:pt x="943" y="378"/>
                    <a:pt x="948" y="382"/>
                    <a:pt x="954" y="387"/>
                  </a:cubicBezTo>
                </a:path>
              </a:pathLst>
            </a:custGeom>
            <a:noFill/>
            <a:ln w="28575" cap="flat" cmpd="sng">
              <a:solidFill>
                <a:schemeClr val="tx1"/>
              </a:solidFill>
              <a:prstDash val="solid"/>
              <a:round/>
              <a:headEnd/>
              <a:tailEnd/>
            </a:ln>
          </p:spPr>
          <p:txBody>
            <a:bodyPr wrap="none" anchor="ctr"/>
            <a:lstStyle/>
            <a:p>
              <a:endParaRPr lang="en-US"/>
            </a:p>
          </p:txBody>
        </p:sp>
        <p:sp>
          <p:nvSpPr>
            <p:cNvPr id="68645" name="Freeform 22"/>
            <p:cNvSpPr>
              <a:spLocks/>
            </p:cNvSpPr>
            <p:nvPr/>
          </p:nvSpPr>
          <p:spPr bwMode="auto">
            <a:xfrm>
              <a:off x="3878" y="1645"/>
              <a:ext cx="179" cy="307"/>
            </a:xfrm>
            <a:custGeom>
              <a:avLst/>
              <a:gdLst>
                <a:gd name="T0" fmla="*/ 0 w 179"/>
                <a:gd name="T1" fmla="*/ 307 h 307"/>
                <a:gd name="T2" fmla="*/ 83 w 179"/>
                <a:gd name="T3" fmla="*/ 96 h 307"/>
                <a:gd name="T4" fmla="*/ 179 w 179"/>
                <a:gd name="T5" fmla="*/ 0 h 307"/>
                <a:gd name="T6" fmla="*/ 0 60000 65536"/>
                <a:gd name="T7" fmla="*/ 0 60000 65536"/>
                <a:gd name="T8" fmla="*/ 0 60000 65536"/>
                <a:gd name="T9" fmla="*/ 0 w 179"/>
                <a:gd name="T10" fmla="*/ 0 h 307"/>
                <a:gd name="T11" fmla="*/ 179 w 179"/>
                <a:gd name="T12" fmla="*/ 307 h 307"/>
              </a:gdLst>
              <a:ahLst/>
              <a:cxnLst>
                <a:cxn ang="T6">
                  <a:pos x="T0" y="T1"/>
                </a:cxn>
                <a:cxn ang="T7">
                  <a:pos x="T2" y="T3"/>
                </a:cxn>
                <a:cxn ang="T8">
                  <a:pos x="T4" y="T5"/>
                </a:cxn>
              </a:cxnLst>
              <a:rect l="T9" t="T10" r="T11" b="T12"/>
              <a:pathLst>
                <a:path w="179" h="307">
                  <a:moveTo>
                    <a:pt x="0" y="307"/>
                  </a:moveTo>
                  <a:cubicBezTo>
                    <a:pt x="26" y="227"/>
                    <a:pt x="53" y="147"/>
                    <a:pt x="83" y="96"/>
                  </a:cubicBezTo>
                  <a:cubicBezTo>
                    <a:pt x="113" y="45"/>
                    <a:pt x="163" y="16"/>
                    <a:pt x="179" y="0"/>
                  </a:cubicBezTo>
                </a:path>
              </a:pathLst>
            </a:custGeom>
            <a:noFill/>
            <a:ln w="28575" cap="flat" cmpd="sng">
              <a:solidFill>
                <a:schemeClr val="tx1"/>
              </a:solidFill>
              <a:prstDash val="solid"/>
              <a:round/>
              <a:headEnd/>
              <a:tailEnd/>
            </a:ln>
          </p:spPr>
          <p:txBody>
            <a:bodyPr wrap="none" anchor="ctr"/>
            <a:lstStyle/>
            <a:p>
              <a:endParaRPr lang="en-US"/>
            </a:p>
          </p:txBody>
        </p:sp>
        <p:sp>
          <p:nvSpPr>
            <p:cNvPr id="68646" name="Freeform 23"/>
            <p:cNvSpPr>
              <a:spLocks/>
            </p:cNvSpPr>
            <p:nvPr/>
          </p:nvSpPr>
          <p:spPr bwMode="auto">
            <a:xfrm>
              <a:off x="1402" y="1709"/>
              <a:ext cx="141" cy="243"/>
            </a:xfrm>
            <a:custGeom>
              <a:avLst/>
              <a:gdLst>
                <a:gd name="T0" fmla="*/ 141 w 141"/>
                <a:gd name="T1" fmla="*/ 243 h 243"/>
                <a:gd name="T2" fmla="*/ 64 w 141"/>
                <a:gd name="T3" fmla="*/ 64 h 243"/>
                <a:gd name="T4" fmla="*/ 0 w 141"/>
                <a:gd name="T5" fmla="*/ 0 h 243"/>
                <a:gd name="T6" fmla="*/ 0 60000 65536"/>
                <a:gd name="T7" fmla="*/ 0 60000 65536"/>
                <a:gd name="T8" fmla="*/ 0 60000 65536"/>
                <a:gd name="T9" fmla="*/ 0 w 141"/>
                <a:gd name="T10" fmla="*/ 0 h 243"/>
                <a:gd name="T11" fmla="*/ 141 w 141"/>
                <a:gd name="T12" fmla="*/ 243 h 243"/>
              </a:gdLst>
              <a:ahLst/>
              <a:cxnLst>
                <a:cxn ang="T6">
                  <a:pos x="T0" y="T1"/>
                </a:cxn>
                <a:cxn ang="T7">
                  <a:pos x="T2" y="T3"/>
                </a:cxn>
                <a:cxn ang="T8">
                  <a:pos x="T4" y="T5"/>
                </a:cxn>
              </a:cxnLst>
              <a:rect l="T9" t="T10" r="T11" b="T12"/>
              <a:pathLst>
                <a:path w="141" h="243">
                  <a:moveTo>
                    <a:pt x="141" y="243"/>
                  </a:moveTo>
                  <a:cubicBezTo>
                    <a:pt x="114" y="173"/>
                    <a:pt x="87" y="104"/>
                    <a:pt x="64" y="64"/>
                  </a:cubicBezTo>
                  <a:cubicBezTo>
                    <a:pt x="41" y="24"/>
                    <a:pt x="11" y="11"/>
                    <a:pt x="0" y="0"/>
                  </a:cubicBezTo>
                </a:path>
              </a:pathLst>
            </a:custGeom>
            <a:noFill/>
            <a:ln w="28575" cap="flat" cmpd="sng">
              <a:solidFill>
                <a:schemeClr val="tx1"/>
              </a:solidFill>
              <a:prstDash val="solid"/>
              <a:round/>
              <a:headEnd/>
              <a:tailEnd/>
            </a:ln>
          </p:spPr>
          <p:txBody>
            <a:bodyPr wrap="none" anchor="ctr"/>
            <a:lstStyle/>
            <a:p>
              <a:endParaRPr lang="en-US"/>
            </a:p>
          </p:txBody>
        </p:sp>
      </p:grpSp>
      <p:sp>
        <p:nvSpPr>
          <p:cNvPr id="68632" name="Line 24"/>
          <p:cNvSpPr>
            <a:spLocks noChangeShapeType="1"/>
          </p:cNvSpPr>
          <p:nvPr/>
        </p:nvSpPr>
        <p:spPr bwMode="auto">
          <a:xfrm>
            <a:off x="3624263" y="4978400"/>
            <a:ext cx="4721225" cy="0"/>
          </a:xfrm>
          <a:prstGeom prst="line">
            <a:avLst/>
          </a:prstGeom>
          <a:noFill/>
          <a:ln w="9525">
            <a:solidFill>
              <a:schemeClr val="tx1"/>
            </a:solidFill>
            <a:prstDash val="dash"/>
            <a:round/>
            <a:headEnd/>
            <a:tailEnd/>
          </a:ln>
        </p:spPr>
        <p:txBody>
          <a:bodyPr wrap="none" anchor="ctr"/>
          <a:lstStyle/>
          <a:p>
            <a:endParaRPr lang="en-US"/>
          </a:p>
        </p:txBody>
      </p:sp>
      <p:sp>
        <p:nvSpPr>
          <p:cNvPr id="68633" name="Line 25"/>
          <p:cNvSpPr>
            <a:spLocks noChangeShapeType="1"/>
          </p:cNvSpPr>
          <p:nvPr/>
        </p:nvSpPr>
        <p:spPr bwMode="auto">
          <a:xfrm>
            <a:off x="5303838" y="3910013"/>
            <a:ext cx="0" cy="1349375"/>
          </a:xfrm>
          <a:prstGeom prst="line">
            <a:avLst/>
          </a:prstGeom>
          <a:noFill/>
          <a:ln w="9525">
            <a:solidFill>
              <a:schemeClr val="tx1"/>
            </a:solidFill>
            <a:prstDash val="dash"/>
            <a:round/>
            <a:headEnd/>
            <a:tailEnd/>
          </a:ln>
        </p:spPr>
        <p:txBody>
          <a:bodyPr wrap="none" anchor="ctr"/>
          <a:lstStyle/>
          <a:p>
            <a:endParaRPr lang="en-US"/>
          </a:p>
        </p:txBody>
      </p:sp>
      <p:sp>
        <p:nvSpPr>
          <p:cNvPr id="68634" name="Line 26"/>
          <p:cNvSpPr>
            <a:spLocks noChangeShapeType="1"/>
          </p:cNvSpPr>
          <p:nvPr/>
        </p:nvSpPr>
        <p:spPr bwMode="auto">
          <a:xfrm>
            <a:off x="6146800" y="3906838"/>
            <a:ext cx="0" cy="1350962"/>
          </a:xfrm>
          <a:prstGeom prst="line">
            <a:avLst/>
          </a:prstGeom>
          <a:noFill/>
          <a:ln w="9525">
            <a:solidFill>
              <a:schemeClr val="tx1"/>
            </a:solidFill>
            <a:prstDash val="dash"/>
            <a:round/>
            <a:headEnd/>
            <a:tailEnd/>
          </a:ln>
        </p:spPr>
        <p:txBody>
          <a:bodyPr wrap="none" anchor="ctr"/>
          <a:lstStyle/>
          <a:p>
            <a:endParaRPr lang="en-US"/>
          </a:p>
        </p:txBody>
      </p:sp>
      <p:sp>
        <p:nvSpPr>
          <p:cNvPr id="68635" name="Line 27"/>
          <p:cNvSpPr>
            <a:spLocks noChangeShapeType="1"/>
          </p:cNvSpPr>
          <p:nvPr/>
        </p:nvSpPr>
        <p:spPr bwMode="auto">
          <a:xfrm>
            <a:off x="3590925" y="5253038"/>
            <a:ext cx="4905375" cy="0"/>
          </a:xfrm>
          <a:prstGeom prst="line">
            <a:avLst/>
          </a:prstGeom>
          <a:noFill/>
          <a:ln w="9525">
            <a:solidFill>
              <a:schemeClr val="tx1"/>
            </a:solidFill>
            <a:round/>
            <a:headEnd/>
            <a:tailEnd type="triangle" w="med" len="med"/>
          </a:ln>
        </p:spPr>
        <p:txBody>
          <a:bodyPr wrap="none" anchor="ctr"/>
          <a:lstStyle/>
          <a:p>
            <a:endParaRPr lang="en-US"/>
          </a:p>
        </p:txBody>
      </p:sp>
      <p:sp>
        <p:nvSpPr>
          <p:cNvPr id="68636" name="Line 28"/>
          <p:cNvSpPr>
            <a:spLocks noChangeShapeType="1"/>
          </p:cNvSpPr>
          <p:nvPr/>
        </p:nvSpPr>
        <p:spPr bwMode="auto">
          <a:xfrm>
            <a:off x="7451725" y="3916363"/>
            <a:ext cx="0" cy="1349375"/>
          </a:xfrm>
          <a:prstGeom prst="line">
            <a:avLst/>
          </a:prstGeom>
          <a:noFill/>
          <a:ln w="9525">
            <a:solidFill>
              <a:schemeClr val="tx1"/>
            </a:solidFill>
            <a:prstDash val="dash"/>
            <a:round/>
            <a:headEnd/>
            <a:tailEnd/>
          </a:ln>
        </p:spPr>
        <p:txBody>
          <a:bodyPr wrap="none" anchor="ctr"/>
          <a:lstStyle/>
          <a:p>
            <a:endParaRPr lang="en-US"/>
          </a:p>
        </p:txBody>
      </p:sp>
      <p:sp>
        <p:nvSpPr>
          <p:cNvPr id="68637" name="Line 29"/>
          <p:cNvSpPr>
            <a:spLocks noChangeShapeType="1"/>
          </p:cNvSpPr>
          <p:nvPr/>
        </p:nvSpPr>
        <p:spPr bwMode="auto">
          <a:xfrm>
            <a:off x="3998913" y="3908425"/>
            <a:ext cx="0" cy="1350963"/>
          </a:xfrm>
          <a:prstGeom prst="line">
            <a:avLst/>
          </a:prstGeom>
          <a:noFill/>
          <a:ln w="9525">
            <a:solidFill>
              <a:schemeClr val="tx1"/>
            </a:solidFill>
            <a:prstDash val="dash"/>
            <a:round/>
            <a:headEnd/>
            <a:tailEnd/>
          </a:ln>
        </p:spPr>
        <p:txBody>
          <a:bodyPr wrap="none" anchor="ctr"/>
          <a:lstStyle/>
          <a:p>
            <a:endParaRPr lang="en-US"/>
          </a:p>
        </p:txBody>
      </p:sp>
      <p:graphicFrame>
        <p:nvGraphicFramePr>
          <p:cNvPr id="68612" name="Object 30"/>
          <p:cNvGraphicFramePr>
            <a:graphicFrameLocks noChangeAspect="1"/>
          </p:cNvGraphicFramePr>
          <p:nvPr/>
        </p:nvGraphicFramePr>
        <p:xfrm>
          <a:off x="5238750" y="2971800"/>
          <a:ext cx="601663" cy="222250"/>
        </p:xfrm>
        <a:graphic>
          <a:graphicData uri="http://schemas.openxmlformats.org/presentationml/2006/ole">
            <p:oleObj spid="_x0000_s68612" name="Equation" r:id="rId5" imgW="406080" imgH="215640" progId="">
              <p:embed/>
            </p:oleObj>
          </a:graphicData>
        </a:graphic>
      </p:graphicFrame>
      <p:graphicFrame>
        <p:nvGraphicFramePr>
          <p:cNvPr id="68613" name="Object 31"/>
          <p:cNvGraphicFramePr>
            <a:graphicFrameLocks noChangeAspect="1"/>
          </p:cNvGraphicFramePr>
          <p:nvPr/>
        </p:nvGraphicFramePr>
        <p:xfrm>
          <a:off x="8523288" y="3825875"/>
          <a:ext cx="222250" cy="173038"/>
        </p:xfrm>
        <a:graphic>
          <a:graphicData uri="http://schemas.openxmlformats.org/presentationml/2006/ole">
            <p:oleObj spid="_x0000_s68613" name="Equation" r:id="rId6" imgW="126720" imgH="139680" progId="">
              <p:embed/>
            </p:oleObj>
          </a:graphicData>
        </a:graphic>
      </p:graphicFrame>
      <p:graphicFrame>
        <p:nvGraphicFramePr>
          <p:cNvPr id="68614" name="Object 32"/>
          <p:cNvGraphicFramePr>
            <a:graphicFrameLocks noChangeAspect="1"/>
          </p:cNvGraphicFramePr>
          <p:nvPr/>
        </p:nvGraphicFramePr>
        <p:xfrm>
          <a:off x="8539163" y="5175250"/>
          <a:ext cx="223837" cy="174625"/>
        </p:xfrm>
        <a:graphic>
          <a:graphicData uri="http://schemas.openxmlformats.org/presentationml/2006/ole">
            <p:oleObj spid="_x0000_s68614" name="Equation" r:id="rId7" imgW="126720" imgH="139680" progId="">
              <p:embed/>
            </p:oleObj>
          </a:graphicData>
        </a:graphic>
      </p:graphicFrame>
      <p:graphicFrame>
        <p:nvGraphicFramePr>
          <p:cNvPr id="68615" name="Object 33"/>
          <p:cNvGraphicFramePr>
            <a:graphicFrameLocks noChangeAspect="1"/>
          </p:cNvGraphicFramePr>
          <p:nvPr/>
        </p:nvGraphicFramePr>
        <p:xfrm>
          <a:off x="4484688" y="4256088"/>
          <a:ext cx="638175" cy="246062"/>
        </p:xfrm>
        <a:graphic>
          <a:graphicData uri="http://schemas.openxmlformats.org/presentationml/2006/ole">
            <p:oleObj spid="_x0000_s68615" name="Equation" r:id="rId8" imgW="571320" imgH="203040" progId="">
              <p:embed/>
            </p:oleObj>
          </a:graphicData>
        </a:graphic>
      </p:graphicFrame>
      <p:graphicFrame>
        <p:nvGraphicFramePr>
          <p:cNvPr id="68616" name="Object 34"/>
          <p:cNvGraphicFramePr>
            <a:graphicFrameLocks noChangeAspect="1"/>
          </p:cNvGraphicFramePr>
          <p:nvPr/>
        </p:nvGraphicFramePr>
        <p:xfrm>
          <a:off x="3778250" y="5237163"/>
          <a:ext cx="381000" cy="266700"/>
        </p:xfrm>
        <a:graphic>
          <a:graphicData uri="http://schemas.openxmlformats.org/presentationml/2006/ole">
            <p:oleObj spid="_x0000_s68616" name="Equation" r:id="rId9" imgW="215640" imgH="215640" progId="">
              <p:embed/>
            </p:oleObj>
          </a:graphicData>
        </a:graphic>
      </p:graphicFrame>
      <p:graphicFrame>
        <p:nvGraphicFramePr>
          <p:cNvPr id="68617" name="Object 35"/>
          <p:cNvGraphicFramePr>
            <a:graphicFrameLocks noChangeAspect="1"/>
          </p:cNvGraphicFramePr>
          <p:nvPr/>
        </p:nvGraphicFramePr>
        <p:xfrm>
          <a:off x="5208588" y="5230813"/>
          <a:ext cx="266700" cy="268287"/>
        </p:xfrm>
        <a:graphic>
          <a:graphicData uri="http://schemas.openxmlformats.org/presentationml/2006/ole">
            <p:oleObj spid="_x0000_s68617" name="Equation" r:id="rId10" imgW="152280" imgH="215640" progId="">
              <p:embed/>
            </p:oleObj>
          </a:graphicData>
        </a:graphic>
      </p:graphicFrame>
      <p:graphicFrame>
        <p:nvGraphicFramePr>
          <p:cNvPr id="68618" name="Object 36"/>
          <p:cNvGraphicFramePr>
            <a:graphicFrameLocks noChangeAspect="1"/>
          </p:cNvGraphicFramePr>
          <p:nvPr/>
        </p:nvGraphicFramePr>
        <p:xfrm>
          <a:off x="6016625" y="5235575"/>
          <a:ext cx="312738" cy="266700"/>
        </p:xfrm>
        <a:graphic>
          <a:graphicData uri="http://schemas.openxmlformats.org/presentationml/2006/ole">
            <p:oleObj spid="_x0000_s68618" name="Equation" r:id="rId11" imgW="177480" imgH="215640" progId="">
              <p:embed/>
            </p:oleObj>
          </a:graphicData>
        </a:graphic>
      </p:graphicFrame>
      <p:graphicFrame>
        <p:nvGraphicFramePr>
          <p:cNvPr id="68619" name="Object 37"/>
          <p:cNvGraphicFramePr>
            <a:graphicFrameLocks noChangeAspect="1"/>
          </p:cNvGraphicFramePr>
          <p:nvPr/>
        </p:nvGraphicFramePr>
        <p:xfrm>
          <a:off x="7356475" y="5224463"/>
          <a:ext cx="290513" cy="284162"/>
        </p:xfrm>
        <a:graphic>
          <a:graphicData uri="http://schemas.openxmlformats.org/presentationml/2006/ole">
            <p:oleObj spid="_x0000_s68619" name="Equation" r:id="rId12" imgW="164880" imgH="228600" progId="">
              <p:embed/>
            </p:oleObj>
          </a:graphicData>
        </a:graphic>
      </p:graphicFrame>
      <p:graphicFrame>
        <p:nvGraphicFramePr>
          <p:cNvPr id="68620" name="Object 38"/>
          <p:cNvGraphicFramePr>
            <a:graphicFrameLocks noChangeAspect="1"/>
          </p:cNvGraphicFramePr>
          <p:nvPr/>
        </p:nvGraphicFramePr>
        <p:xfrm>
          <a:off x="4741863" y="4697413"/>
          <a:ext cx="247650" cy="203200"/>
        </p:xfrm>
        <a:graphic>
          <a:graphicData uri="http://schemas.openxmlformats.org/presentationml/2006/ole">
            <p:oleObj spid="_x0000_s68620" name="Equation" r:id="rId13" imgW="139680" imgH="164880" progId="">
              <p:embed/>
            </p:oleObj>
          </a:graphicData>
        </a:graphic>
      </p:graphicFrame>
      <p:sp>
        <p:nvSpPr>
          <p:cNvPr id="68638" name="Text Box 39"/>
          <p:cNvSpPr txBox="1">
            <a:spLocks noChangeArrowheads="1"/>
          </p:cNvSpPr>
          <p:nvPr/>
        </p:nvSpPr>
        <p:spPr bwMode="auto">
          <a:xfrm>
            <a:off x="5453063" y="3895725"/>
            <a:ext cx="438150" cy="366713"/>
          </a:xfrm>
          <a:prstGeom prst="rect">
            <a:avLst/>
          </a:prstGeom>
          <a:noFill/>
          <a:ln w="9525">
            <a:noFill/>
            <a:miter lim="800000"/>
            <a:headEnd/>
            <a:tailEnd/>
          </a:ln>
        </p:spPr>
        <p:txBody>
          <a:bodyPr wrap="none" anchor="ctr">
            <a:spAutoFit/>
          </a:bodyPr>
          <a:lstStyle/>
          <a:p>
            <a:pPr algn="ctr">
              <a:spcBef>
                <a:spcPct val="50000"/>
              </a:spcBef>
            </a:pPr>
            <a:r>
              <a:rPr lang="en-US" sz="1800">
                <a:latin typeface="Times New Roman" pitchFamily="18" charset="0"/>
              </a:rPr>
              <a:t>(a)</a:t>
            </a:r>
            <a:endParaRPr lang="en-US" sz="2400">
              <a:latin typeface="Times New Roman" pitchFamily="18" charset="0"/>
            </a:endParaRPr>
          </a:p>
        </p:txBody>
      </p:sp>
      <p:sp>
        <p:nvSpPr>
          <p:cNvPr id="68639" name="Text Box 40"/>
          <p:cNvSpPr txBox="1">
            <a:spLocks noChangeArrowheads="1"/>
          </p:cNvSpPr>
          <p:nvPr/>
        </p:nvSpPr>
        <p:spPr bwMode="auto">
          <a:xfrm>
            <a:off x="5508625" y="5622925"/>
            <a:ext cx="450850" cy="366713"/>
          </a:xfrm>
          <a:prstGeom prst="rect">
            <a:avLst/>
          </a:prstGeom>
          <a:noFill/>
          <a:ln w="9525">
            <a:noFill/>
            <a:miter lim="800000"/>
            <a:headEnd/>
            <a:tailEnd/>
          </a:ln>
        </p:spPr>
        <p:txBody>
          <a:bodyPr wrap="none" anchor="ctr">
            <a:spAutoFit/>
          </a:bodyPr>
          <a:lstStyle/>
          <a:p>
            <a:pPr algn="ctr">
              <a:spcBef>
                <a:spcPct val="50000"/>
              </a:spcBef>
            </a:pPr>
            <a:r>
              <a:rPr lang="en-US" sz="1800">
                <a:latin typeface="Times New Roman" pitchFamily="18" charset="0"/>
              </a:rPr>
              <a:t>(b)</a:t>
            </a:r>
            <a:endParaRPr lang="en-US" sz="2400">
              <a:latin typeface="Times New Roman" pitchFamily="18" charset="0"/>
            </a:endParaRPr>
          </a:p>
        </p:txBody>
      </p:sp>
      <p:graphicFrame>
        <p:nvGraphicFramePr>
          <p:cNvPr id="68621" name="Object 42"/>
          <p:cNvGraphicFramePr>
            <a:graphicFrameLocks noChangeAspect="1"/>
          </p:cNvGraphicFramePr>
          <p:nvPr/>
        </p:nvGraphicFramePr>
        <p:xfrm>
          <a:off x="6172200" y="3954463"/>
          <a:ext cx="247650" cy="174625"/>
        </p:xfrm>
        <a:graphic>
          <a:graphicData uri="http://schemas.openxmlformats.org/presentationml/2006/ole">
            <p:oleObj spid="_x0000_s68621" name="Equation" r:id="rId14" imgW="139680" imgH="139680" progId="">
              <p:embed/>
            </p:oleObj>
          </a:graphicData>
        </a:graphic>
      </p:graphicFrame>
      <p:graphicFrame>
        <p:nvGraphicFramePr>
          <p:cNvPr id="68622" name="Object 43"/>
          <p:cNvGraphicFramePr>
            <a:graphicFrameLocks noChangeAspect="1"/>
          </p:cNvGraphicFramePr>
          <p:nvPr/>
        </p:nvGraphicFramePr>
        <p:xfrm>
          <a:off x="6478588" y="5414963"/>
          <a:ext cx="247650" cy="174625"/>
        </p:xfrm>
        <a:graphic>
          <a:graphicData uri="http://schemas.openxmlformats.org/presentationml/2006/ole">
            <p:oleObj spid="_x0000_s68622" name="Equation" r:id="rId15" imgW="139680" imgH="139680" progId="">
              <p:embed/>
            </p:oleObj>
          </a:graphicData>
        </a:graphic>
      </p:graphicFrame>
      <p:graphicFrame>
        <p:nvGraphicFramePr>
          <p:cNvPr id="68623" name="Object 44"/>
          <p:cNvGraphicFramePr>
            <a:graphicFrameLocks noChangeAspect="1"/>
          </p:cNvGraphicFramePr>
          <p:nvPr/>
        </p:nvGraphicFramePr>
        <p:xfrm>
          <a:off x="7332663" y="3644900"/>
          <a:ext cx="288925" cy="285750"/>
        </p:xfrm>
        <a:graphic>
          <a:graphicData uri="http://schemas.openxmlformats.org/presentationml/2006/ole">
            <p:oleObj spid="_x0000_s68623" name="Equation" r:id="rId16" imgW="164880" imgH="228600" progId="">
              <p:embed/>
            </p:oleObj>
          </a:graphicData>
        </a:graphic>
      </p:graphicFrame>
      <p:sp>
        <p:nvSpPr>
          <p:cNvPr id="68640" name="Line 45"/>
          <p:cNvSpPr>
            <a:spLocks noChangeShapeType="1"/>
          </p:cNvSpPr>
          <p:nvPr/>
        </p:nvSpPr>
        <p:spPr bwMode="auto">
          <a:xfrm>
            <a:off x="4908550" y="4810125"/>
            <a:ext cx="241300" cy="155575"/>
          </a:xfrm>
          <a:prstGeom prst="line">
            <a:avLst/>
          </a:prstGeom>
          <a:noFill/>
          <a:ln w="9525">
            <a:solidFill>
              <a:schemeClr val="tx1"/>
            </a:solidFill>
            <a:round/>
            <a:headEnd/>
            <a:tailEnd type="triangle" w="med" len="med"/>
          </a:ln>
        </p:spPr>
        <p:txBody>
          <a:bodyPr wrap="none" anchor="ctr"/>
          <a:lstStyle/>
          <a:p>
            <a:endParaRPr lang="en-US"/>
          </a:p>
        </p:txBody>
      </p:sp>
      <p:sp>
        <p:nvSpPr>
          <p:cNvPr id="68641" name="Line 46"/>
          <p:cNvSpPr>
            <a:spLocks noChangeShapeType="1"/>
          </p:cNvSpPr>
          <p:nvPr/>
        </p:nvSpPr>
        <p:spPr bwMode="auto">
          <a:xfrm flipH="1" flipV="1">
            <a:off x="6303963" y="5281613"/>
            <a:ext cx="184150" cy="192087"/>
          </a:xfrm>
          <a:prstGeom prst="line">
            <a:avLst/>
          </a:prstGeom>
          <a:noFill/>
          <a:ln w="9525">
            <a:solidFill>
              <a:schemeClr val="tx1"/>
            </a:solidFill>
            <a:round/>
            <a:headEnd/>
            <a:tailEnd type="triangle" w="med" len="med"/>
          </a:ln>
        </p:spPr>
        <p:txBody>
          <a:bodyPr wrap="none" anchor="ctr"/>
          <a:lstStyle/>
          <a:p>
            <a:endParaRPr lang="en-US"/>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Date Placeholder 4"/>
          <p:cNvSpPr>
            <a:spLocks noGrp="1"/>
          </p:cNvSpPr>
          <p:nvPr>
            <p:ph type="dt" sz="quarter" idx="10"/>
          </p:nvPr>
        </p:nvSpPr>
        <p:spPr/>
        <p:txBody>
          <a:bodyPr/>
          <a:lstStyle/>
          <a:p>
            <a:pPr>
              <a:defRPr/>
            </a:pPr>
            <a:r>
              <a:rPr lang="en-US"/>
              <a:t>		 </a:t>
            </a:r>
            <a:r>
              <a:rPr lang="en-US" sz="1200"/>
              <a:t> </a:t>
            </a:r>
            <a:fld id="{2F5E50B7-F136-4547-B034-6C37733C7221}" type="slidenum">
              <a:rPr lang="en-US" sz="1200">
                <a:solidFill>
                  <a:srgbClr val="003399"/>
                </a:solidFill>
              </a:rPr>
              <a:pPr>
                <a:defRPr/>
              </a:pPr>
              <a:t>129</a:t>
            </a:fld>
            <a:endParaRPr lang="en-US" sz="1200">
              <a:solidFill>
                <a:srgbClr val="003399"/>
              </a:solidFill>
            </a:endParaRPr>
          </a:p>
        </p:txBody>
      </p:sp>
      <p:sp>
        <p:nvSpPr>
          <p:cNvPr id="69641" name="Rectangle 9"/>
          <p:cNvSpPr>
            <a:spLocks noGrp="1" noChangeArrowheads="1"/>
          </p:cNvSpPr>
          <p:nvPr>
            <p:ph type="title"/>
          </p:nvPr>
        </p:nvSpPr>
        <p:spPr/>
        <p:txBody>
          <a:bodyPr/>
          <a:lstStyle/>
          <a:p>
            <a:r>
              <a:rPr lang="en-US" smtClean="0"/>
              <a:t>2. </a:t>
            </a:r>
            <a:r>
              <a:rPr lang="en-GB" smtClean="0"/>
              <a:t>Review of Probability Theory: Function of R. V (12)</a:t>
            </a:r>
            <a:endParaRPr lang="en-US" smtClean="0"/>
          </a:p>
        </p:txBody>
      </p:sp>
      <p:graphicFrame>
        <p:nvGraphicFramePr>
          <p:cNvPr id="69634" name="Object 5"/>
          <p:cNvGraphicFramePr>
            <a:graphicFrameLocks noChangeAspect="1"/>
          </p:cNvGraphicFramePr>
          <p:nvPr>
            <p:ph sz="half" idx="1"/>
          </p:nvPr>
        </p:nvGraphicFramePr>
        <p:xfrm>
          <a:off x="3276600" y="1331913"/>
          <a:ext cx="2819400" cy="877887"/>
        </p:xfrm>
        <a:graphic>
          <a:graphicData uri="http://schemas.openxmlformats.org/presentationml/2006/ole">
            <p:oleObj spid="_x0000_s69634" name="Equation" r:id="rId3" imgW="1714320" imgH="533160" progId="">
              <p:embed/>
            </p:oleObj>
          </a:graphicData>
        </a:graphic>
      </p:graphicFrame>
      <p:sp>
        <p:nvSpPr>
          <p:cNvPr id="69642" name="Text Box 4"/>
          <p:cNvSpPr txBox="1">
            <a:spLocks noChangeArrowheads="1"/>
          </p:cNvSpPr>
          <p:nvPr/>
        </p:nvSpPr>
        <p:spPr bwMode="auto">
          <a:xfrm>
            <a:off x="517525" y="914400"/>
            <a:ext cx="8016875" cy="2424113"/>
          </a:xfrm>
          <a:prstGeom prst="rect">
            <a:avLst/>
          </a:prstGeom>
          <a:noFill/>
          <a:ln w="9525">
            <a:noFill/>
            <a:miter lim="800000"/>
            <a:headEnd/>
            <a:tailEnd/>
          </a:ln>
        </p:spPr>
        <p:txBody>
          <a:bodyPr>
            <a:spAutoFit/>
          </a:bodyPr>
          <a:lstStyle/>
          <a:p>
            <a:r>
              <a:rPr lang="en-US"/>
              <a:t>From (</a:t>
            </a:r>
            <a:r>
              <a:rPr lang="en-US" sz="1600">
                <a:sym typeface="Symbol" pitchFamily="18" charset="2"/>
              </a:rPr>
              <a:t></a:t>
            </a:r>
            <a:r>
              <a:rPr lang="en-US"/>
              <a:t>), we obtain for  0 &lt; </a:t>
            </a:r>
            <a:r>
              <a:rPr lang="en-US" i="1"/>
              <a:t>y</a:t>
            </a:r>
            <a:r>
              <a:rPr lang="en-US"/>
              <a:t> &lt; 1</a:t>
            </a:r>
          </a:p>
          <a:p>
            <a:endParaRPr lang="en-US"/>
          </a:p>
          <a:p>
            <a:endParaRPr lang="en-US"/>
          </a:p>
          <a:p>
            <a:endParaRPr lang="en-US" sz="2800"/>
          </a:p>
          <a:p>
            <a:pPr>
              <a:spcBef>
                <a:spcPct val="10000"/>
              </a:spcBef>
            </a:pPr>
            <a:r>
              <a:rPr lang="en-US"/>
              <a:t>But from the figure, in this case  </a:t>
            </a:r>
            <a:r>
              <a:rPr lang="en-US" i="1"/>
              <a:t>f</a:t>
            </a:r>
            <a:r>
              <a:rPr lang="en-US" i="1" baseline="-25000"/>
              <a:t>X</a:t>
            </a:r>
            <a:r>
              <a:rPr lang="en-US"/>
              <a:t>(-</a:t>
            </a:r>
            <a:r>
              <a:rPr lang="en-US" i="1"/>
              <a:t>x</a:t>
            </a:r>
            <a:r>
              <a:rPr lang="en-US" baseline="-25000"/>
              <a:t>1</a:t>
            </a:r>
            <a:r>
              <a:rPr lang="en-US"/>
              <a:t>) = </a:t>
            </a:r>
            <a:r>
              <a:rPr lang="en-US" i="1"/>
              <a:t>f</a:t>
            </a:r>
            <a:r>
              <a:rPr lang="en-US" i="1" baseline="-25000"/>
              <a:t>X</a:t>
            </a:r>
            <a:r>
              <a:rPr lang="en-US"/>
              <a:t>(</a:t>
            </a:r>
            <a:r>
              <a:rPr lang="en-US" i="1"/>
              <a:t>x</a:t>
            </a:r>
            <a:r>
              <a:rPr lang="en-US" baseline="-25000"/>
              <a:t>3</a:t>
            </a:r>
            <a:r>
              <a:rPr lang="en-US"/>
              <a:t>) = </a:t>
            </a:r>
            <a:r>
              <a:rPr lang="en-US" i="1"/>
              <a:t>f</a:t>
            </a:r>
            <a:r>
              <a:rPr lang="en-US" i="1" baseline="-25000"/>
              <a:t>X</a:t>
            </a:r>
            <a:r>
              <a:rPr lang="en-US"/>
              <a:t>(</a:t>
            </a:r>
            <a:r>
              <a:rPr lang="en-US" i="1"/>
              <a:t>x</a:t>
            </a:r>
            <a:r>
              <a:rPr lang="en-US" baseline="-25000"/>
              <a:t>4</a:t>
            </a:r>
            <a:r>
              <a:rPr lang="en-US"/>
              <a:t>) = … = 0</a:t>
            </a:r>
          </a:p>
          <a:p>
            <a:pPr>
              <a:spcBef>
                <a:spcPct val="10000"/>
              </a:spcBef>
            </a:pPr>
            <a:r>
              <a:rPr lang="en-US"/>
              <a:t>(Except for  </a:t>
            </a:r>
            <a:r>
              <a:rPr lang="en-US" i="1"/>
              <a:t>f</a:t>
            </a:r>
            <a:r>
              <a:rPr lang="en-US" i="1" baseline="-25000"/>
              <a:t>X</a:t>
            </a:r>
            <a:r>
              <a:rPr lang="en-US"/>
              <a:t>(</a:t>
            </a:r>
            <a:r>
              <a:rPr lang="en-US" i="1"/>
              <a:t>x</a:t>
            </a:r>
            <a:r>
              <a:rPr lang="en-US" baseline="-25000"/>
              <a:t>1</a:t>
            </a:r>
            <a:r>
              <a:rPr lang="en-US"/>
              <a:t>) and </a:t>
            </a:r>
            <a:r>
              <a:rPr lang="en-US" i="1"/>
              <a:t>f</a:t>
            </a:r>
            <a:r>
              <a:rPr lang="en-US" i="1" baseline="-25000"/>
              <a:t>X</a:t>
            </a:r>
            <a:r>
              <a:rPr lang="en-US"/>
              <a:t>(</a:t>
            </a:r>
            <a:r>
              <a:rPr lang="en-US" i="1"/>
              <a:t>x</a:t>
            </a:r>
            <a:r>
              <a:rPr lang="en-US" baseline="-25000"/>
              <a:t>2</a:t>
            </a:r>
            <a:r>
              <a:rPr lang="en-US"/>
              <a:t>) the rest are all zeros). Thus</a:t>
            </a:r>
          </a:p>
          <a:p>
            <a:pPr>
              <a:spcBef>
                <a:spcPct val="5000"/>
              </a:spcBef>
            </a:pPr>
            <a:endParaRPr lang="en-US"/>
          </a:p>
        </p:txBody>
      </p:sp>
      <p:graphicFrame>
        <p:nvGraphicFramePr>
          <p:cNvPr id="69635" name="Object 8"/>
          <p:cNvGraphicFramePr>
            <a:graphicFrameLocks noChangeAspect="1"/>
          </p:cNvGraphicFramePr>
          <p:nvPr>
            <p:ph sz="half" idx="2"/>
          </p:nvPr>
        </p:nvGraphicFramePr>
        <p:xfrm>
          <a:off x="609600" y="3189288"/>
          <a:ext cx="5715000" cy="1890712"/>
        </p:xfrm>
        <a:graphic>
          <a:graphicData uri="http://schemas.openxmlformats.org/presentationml/2006/ole">
            <p:oleObj spid="_x0000_s69635" name="Equation" r:id="rId4" imgW="3530520" imgH="1168200" progId="">
              <p:embed/>
            </p:oleObj>
          </a:graphicData>
        </a:graphic>
      </p:graphicFrame>
      <p:sp>
        <p:nvSpPr>
          <p:cNvPr id="69643" name="Line 12"/>
          <p:cNvSpPr>
            <a:spLocks noChangeShapeType="1"/>
          </p:cNvSpPr>
          <p:nvPr/>
        </p:nvSpPr>
        <p:spPr bwMode="auto">
          <a:xfrm>
            <a:off x="6248400" y="5453063"/>
            <a:ext cx="2205038" cy="0"/>
          </a:xfrm>
          <a:prstGeom prst="line">
            <a:avLst/>
          </a:prstGeom>
          <a:noFill/>
          <a:ln w="9525">
            <a:solidFill>
              <a:schemeClr val="tx1"/>
            </a:solidFill>
            <a:round/>
            <a:headEnd/>
            <a:tailEnd type="triangle" w="med" len="med"/>
          </a:ln>
        </p:spPr>
        <p:txBody>
          <a:bodyPr wrap="none" anchor="ctr"/>
          <a:lstStyle/>
          <a:p>
            <a:endParaRPr lang="en-US"/>
          </a:p>
        </p:txBody>
      </p:sp>
      <p:sp>
        <p:nvSpPr>
          <p:cNvPr id="69644" name="Line 13"/>
          <p:cNvSpPr>
            <a:spLocks noChangeShapeType="1"/>
          </p:cNvSpPr>
          <p:nvPr/>
        </p:nvSpPr>
        <p:spPr bwMode="auto">
          <a:xfrm flipV="1">
            <a:off x="6648450" y="4054475"/>
            <a:ext cx="0" cy="1676400"/>
          </a:xfrm>
          <a:prstGeom prst="line">
            <a:avLst/>
          </a:prstGeom>
          <a:noFill/>
          <a:ln w="9525">
            <a:solidFill>
              <a:schemeClr val="tx1"/>
            </a:solidFill>
            <a:round/>
            <a:headEnd/>
            <a:tailEnd type="triangle" w="med" len="med"/>
          </a:ln>
        </p:spPr>
        <p:txBody>
          <a:bodyPr wrap="none" anchor="ctr"/>
          <a:lstStyle/>
          <a:p>
            <a:endParaRPr lang="en-US"/>
          </a:p>
        </p:txBody>
      </p:sp>
      <p:sp>
        <p:nvSpPr>
          <p:cNvPr id="69645" name="Freeform 14"/>
          <p:cNvSpPr>
            <a:spLocks/>
          </p:cNvSpPr>
          <p:nvPr/>
        </p:nvSpPr>
        <p:spPr bwMode="auto">
          <a:xfrm>
            <a:off x="6659563" y="4183063"/>
            <a:ext cx="822325" cy="1035050"/>
          </a:xfrm>
          <a:custGeom>
            <a:avLst/>
            <a:gdLst>
              <a:gd name="T0" fmla="*/ 0 w 518"/>
              <a:gd name="T1" fmla="*/ 2147483647 h 652"/>
              <a:gd name="T2" fmla="*/ 2147483647 w 518"/>
              <a:gd name="T3" fmla="*/ 2147483647 h 652"/>
              <a:gd name="T4" fmla="*/ 2147483647 w 518"/>
              <a:gd name="T5" fmla="*/ 2147483647 h 652"/>
              <a:gd name="T6" fmla="*/ 2147483647 w 518"/>
              <a:gd name="T7" fmla="*/ 2147483647 h 652"/>
              <a:gd name="T8" fmla="*/ 2147483647 w 518"/>
              <a:gd name="T9" fmla="*/ 0 h 652"/>
              <a:gd name="T10" fmla="*/ 0 60000 65536"/>
              <a:gd name="T11" fmla="*/ 0 60000 65536"/>
              <a:gd name="T12" fmla="*/ 0 60000 65536"/>
              <a:gd name="T13" fmla="*/ 0 60000 65536"/>
              <a:gd name="T14" fmla="*/ 0 60000 65536"/>
              <a:gd name="T15" fmla="*/ 0 w 518"/>
              <a:gd name="T16" fmla="*/ 0 h 652"/>
              <a:gd name="T17" fmla="*/ 518 w 518"/>
              <a:gd name="T18" fmla="*/ 652 h 652"/>
            </a:gdLst>
            <a:ahLst/>
            <a:cxnLst>
              <a:cxn ang="T10">
                <a:pos x="T0" y="T1"/>
              </a:cxn>
              <a:cxn ang="T11">
                <a:pos x="T2" y="T3"/>
              </a:cxn>
              <a:cxn ang="T12">
                <a:pos x="T4" y="T5"/>
              </a:cxn>
              <a:cxn ang="T13">
                <a:pos x="T6" y="T7"/>
              </a:cxn>
              <a:cxn ang="T14">
                <a:pos x="T8" y="T9"/>
              </a:cxn>
            </a:cxnLst>
            <a:rect l="T15" t="T16" r="T17" b="T18"/>
            <a:pathLst>
              <a:path w="518" h="652">
                <a:moveTo>
                  <a:pt x="0" y="652"/>
                </a:moveTo>
                <a:cubicBezTo>
                  <a:pt x="65" y="644"/>
                  <a:pt x="130" y="636"/>
                  <a:pt x="198" y="588"/>
                </a:cubicBezTo>
                <a:cubicBezTo>
                  <a:pt x="266" y="540"/>
                  <a:pt x="359" y="447"/>
                  <a:pt x="409" y="364"/>
                </a:cubicBezTo>
                <a:cubicBezTo>
                  <a:pt x="459" y="281"/>
                  <a:pt x="481" y="150"/>
                  <a:pt x="499" y="89"/>
                </a:cubicBezTo>
                <a:cubicBezTo>
                  <a:pt x="517" y="28"/>
                  <a:pt x="517" y="14"/>
                  <a:pt x="518" y="0"/>
                </a:cubicBezTo>
              </a:path>
            </a:pathLst>
          </a:custGeom>
          <a:noFill/>
          <a:ln w="28575" cap="flat" cmpd="sng">
            <a:solidFill>
              <a:schemeClr val="tx1"/>
            </a:solidFill>
            <a:prstDash val="solid"/>
            <a:round/>
            <a:headEnd/>
            <a:tailEnd/>
          </a:ln>
        </p:spPr>
        <p:txBody>
          <a:bodyPr wrap="none" anchor="ctr"/>
          <a:lstStyle/>
          <a:p>
            <a:endParaRPr lang="en-US"/>
          </a:p>
        </p:txBody>
      </p:sp>
      <p:sp>
        <p:nvSpPr>
          <p:cNvPr id="69646" name="Line 15"/>
          <p:cNvSpPr>
            <a:spLocks noChangeShapeType="1"/>
          </p:cNvSpPr>
          <p:nvPr/>
        </p:nvSpPr>
        <p:spPr bwMode="auto">
          <a:xfrm>
            <a:off x="7562850" y="4141788"/>
            <a:ext cx="0" cy="1320800"/>
          </a:xfrm>
          <a:prstGeom prst="line">
            <a:avLst/>
          </a:prstGeom>
          <a:noFill/>
          <a:ln w="9525">
            <a:solidFill>
              <a:schemeClr val="tx1"/>
            </a:solidFill>
            <a:prstDash val="dash"/>
            <a:round/>
            <a:headEnd/>
            <a:tailEnd/>
          </a:ln>
        </p:spPr>
        <p:txBody>
          <a:bodyPr wrap="none" anchor="ctr"/>
          <a:lstStyle/>
          <a:p>
            <a:endParaRPr lang="en-US"/>
          </a:p>
        </p:txBody>
      </p:sp>
      <p:graphicFrame>
        <p:nvGraphicFramePr>
          <p:cNvPr id="69636" name="Object 16"/>
          <p:cNvGraphicFramePr>
            <a:graphicFrameLocks noChangeAspect="1"/>
          </p:cNvGraphicFramePr>
          <p:nvPr/>
        </p:nvGraphicFramePr>
        <p:xfrm>
          <a:off x="6700838" y="4100513"/>
          <a:ext cx="500062" cy="265112"/>
        </p:xfrm>
        <a:graphic>
          <a:graphicData uri="http://schemas.openxmlformats.org/presentationml/2006/ole">
            <p:oleObj spid="_x0000_s69636" name="Equation" r:id="rId5" imgW="406080" imgH="215640" progId="">
              <p:embed/>
            </p:oleObj>
          </a:graphicData>
        </a:graphic>
      </p:graphicFrame>
      <p:graphicFrame>
        <p:nvGraphicFramePr>
          <p:cNvPr id="69637" name="Object 17"/>
          <p:cNvGraphicFramePr>
            <a:graphicFrameLocks noChangeAspect="1"/>
          </p:cNvGraphicFramePr>
          <p:nvPr/>
        </p:nvGraphicFramePr>
        <p:xfrm>
          <a:off x="8489950" y="5346700"/>
          <a:ext cx="225425" cy="268288"/>
        </p:xfrm>
        <a:graphic>
          <a:graphicData uri="http://schemas.openxmlformats.org/presentationml/2006/ole">
            <p:oleObj spid="_x0000_s69637" name="Equation" r:id="rId6" imgW="139680" imgH="164880" progId="">
              <p:embed/>
            </p:oleObj>
          </a:graphicData>
        </a:graphic>
      </p:graphicFrame>
      <p:graphicFrame>
        <p:nvGraphicFramePr>
          <p:cNvPr id="69638" name="Object 19"/>
          <p:cNvGraphicFramePr>
            <a:graphicFrameLocks noChangeAspect="1"/>
          </p:cNvGraphicFramePr>
          <p:nvPr/>
        </p:nvGraphicFramePr>
        <p:xfrm>
          <a:off x="6332538" y="4983163"/>
          <a:ext cx="276225" cy="461962"/>
        </p:xfrm>
        <a:graphic>
          <a:graphicData uri="http://schemas.openxmlformats.org/presentationml/2006/ole">
            <p:oleObj spid="_x0000_s69638" name="Equation" r:id="rId7" imgW="164880" imgH="393480" progId="">
              <p:embed/>
            </p:oleObj>
          </a:graphicData>
        </a:graphic>
      </p:graphicFrame>
      <p:graphicFrame>
        <p:nvGraphicFramePr>
          <p:cNvPr id="69639" name="Object 20"/>
          <p:cNvGraphicFramePr>
            <a:graphicFrameLocks noChangeAspect="1"/>
          </p:cNvGraphicFramePr>
          <p:nvPr/>
        </p:nvGraphicFramePr>
        <p:xfrm>
          <a:off x="7500938" y="5508625"/>
          <a:ext cx="168275" cy="280988"/>
        </p:xfrm>
        <a:graphic>
          <a:graphicData uri="http://schemas.openxmlformats.org/presentationml/2006/ole">
            <p:oleObj spid="_x0000_s69639" name="Equation" r:id="rId8" imgW="101520" imgH="164880" progId="">
              <p:embed/>
            </p:oleObj>
          </a:graphicData>
        </a:graphic>
      </p:graphicFrame>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3"/>
          <p:cNvSpPr>
            <a:spLocks noGrp="1"/>
          </p:cNvSpPr>
          <p:nvPr>
            <p:ph type="dt" sz="quarter" idx="10"/>
          </p:nvPr>
        </p:nvSpPr>
        <p:spPr/>
        <p:txBody>
          <a:bodyPr/>
          <a:lstStyle/>
          <a:p>
            <a:pPr>
              <a:defRPr/>
            </a:pPr>
            <a:r>
              <a:rPr lang="en-US"/>
              <a:t>		 </a:t>
            </a:r>
            <a:r>
              <a:rPr lang="en-US" sz="1200"/>
              <a:t> </a:t>
            </a:r>
            <a:fld id="{099E4B60-A35E-4BC3-AF72-C094A8182E10}" type="slidenum">
              <a:rPr lang="en-US" sz="1200">
                <a:solidFill>
                  <a:srgbClr val="003399"/>
                </a:solidFill>
              </a:rPr>
              <a:pPr>
                <a:defRPr/>
              </a:pPr>
              <a:t>13</a:t>
            </a:fld>
            <a:endParaRPr lang="en-US" sz="1200">
              <a:solidFill>
                <a:srgbClr val="003399"/>
              </a:solidFill>
            </a:endParaRPr>
          </a:p>
        </p:txBody>
      </p:sp>
      <p:sp>
        <p:nvSpPr>
          <p:cNvPr id="175107" name="Rectangle 2"/>
          <p:cNvSpPr>
            <a:spLocks noGrp="1" noChangeArrowheads="1"/>
          </p:cNvSpPr>
          <p:nvPr>
            <p:ph type="title"/>
          </p:nvPr>
        </p:nvSpPr>
        <p:spPr/>
        <p:txBody>
          <a:bodyPr/>
          <a:lstStyle/>
          <a:p>
            <a:r>
              <a:rPr lang="en-US" smtClean="0"/>
              <a:t>Optimum Receiver Design (6)</a:t>
            </a:r>
          </a:p>
        </p:txBody>
      </p:sp>
      <p:sp>
        <p:nvSpPr>
          <p:cNvPr id="175108" name="Rectangle 3"/>
          <p:cNvSpPr>
            <a:spLocks noGrp="1" noChangeArrowheads="1"/>
          </p:cNvSpPr>
          <p:nvPr>
            <p:ph type="body" idx="1"/>
          </p:nvPr>
        </p:nvSpPr>
        <p:spPr>
          <a:xfrm>
            <a:off x="609600" y="914400"/>
            <a:ext cx="7924800" cy="5181600"/>
          </a:xfrm>
        </p:spPr>
        <p:txBody>
          <a:bodyPr/>
          <a:lstStyle/>
          <a:p>
            <a:r>
              <a:rPr lang="en-US" smtClean="0"/>
              <a:t>A simplified transmission system model:</a:t>
            </a:r>
          </a:p>
          <a:p>
            <a:endParaRPr lang="en-US" sz="1800" smtClean="0"/>
          </a:p>
          <a:p>
            <a:endParaRPr lang="en-US" sz="1800" smtClean="0"/>
          </a:p>
          <a:p>
            <a:endParaRPr lang="en-US" sz="1800" smtClean="0"/>
          </a:p>
          <a:p>
            <a:endParaRPr lang="en-US" sz="1800" smtClean="0"/>
          </a:p>
          <a:p>
            <a:endParaRPr lang="en-US" sz="1800" smtClean="0"/>
          </a:p>
          <a:p>
            <a:endParaRPr lang="en-US" sz="1800" smtClean="0"/>
          </a:p>
          <a:p>
            <a:endParaRPr lang="en-US" sz="1800" smtClean="0"/>
          </a:p>
          <a:p>
            <a:endParaRPr lang="en-US" sz="1800" smtClean="0"/>
          </a:p>
          <a:p>
            <a:endParaRPr lang="en-US" sz="1800" smtClean="0"/>
          </a:p>
          <a:p>
            <a:pPr lvl="1"/>
            <a:r>
              <a:rPr lang="en-US" smtClean="0"/>
              <a:t>A fully discrete-time (all-digital) baseband model based on sampling and perfect synchronization.</a:t>
            </a:r>
          </a:p>
          <a:p>
            <a:pPr lvl="1"/>
            <a:r>
              <a:rPr lang="en-US" smtClean="0"/>
              <a:t>Two channel models used as an illustrative example:</a:t>
            </a:r>
          </a:p>
          <a:p>
            <a:pPr lvl="2">
              <a:buFontTx/>
              <a:buNone/>
            </a:pPr>
            <a:r>
              <a:rPr lang="en-US" smtClean="0"/>
              <a:t>  - frequency-selective multi-path channel.</a:t>
            </a:r>
          </a:p>
          <a:p>
            <a:pPr lvl="2">
              <a:buFontTx/>
              <a:buNone/>
            </a:pPr>
            <a:r>
              <a:rPr lang="en-US" smtClean="0"/>
              <a:t>  - multiple-input multiple-output (MIMO) multi-antenna channel.</a:t>
            </a:r>
          </a:p>
          <a:p>
            <a:pPr lvl="1"/>
            <a:endParaRPr lang="en-US" smtClean="0"/>
          </a:p>
        </p:txBody>
      </p:sp>
      <p:pic>
        <p:nvPicPr>
          <p:cNvPr id="175109" name="Picture 4"/>
          <p:cNvPicPr>
            <a:picLocks noChangeAspect="1" noChangeArrowheads="1"/>
          </p:cNvPicPr>
          <p:nvPr/>
        </p:nvPicPr>
        <p:blipFill>
          <a:blip r:embed="rId2" cstate="print"/>
          <a:srcRect/>
          <a:stretch>
            <a:fillRect/>
          </a:stretch>
        </p:blipFill>
        <p:spPr bwMode="auto">
          <a:xfrm>
            <a:off x="1447800" y="1447800"/>
            <a:ext cx="6172200" cy="265588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4"/>
          <p:cNvSpPr>
            <a:spLocks noGrp="1"/>
          </p:cNvSpPr>
          <p:nvPr>
            <p:ph type="dt" sz="quarter" idx="10"/>
          </p:nvPr>
        </p:nvSpPr>
        <p:spPr/>
        <p:txBody>
          <a:bodyPr/>
          <a:lstStyle/>
          <a:p>
            <a:pPr>
              <a:defRPr/>
            </a:pPr>
            <a:r>
              <a:rPr lang="en-US"/>
              <a:t>		 </a:t>
            </a:r>
            <a:r>
              <a:rPr lang="en-US" sz="1200"/>
              <a:t> </a:t>
            </a:r>
            <a:fld id="{6EDDE797-3D43-4E94-BA90-9FE620F717DB}" type="slidenum">
              <a:rPr lang="en-US" sz="1200">
                <a:solidFill>
                  <a:srgbClr val="003399"/>
                </a:solidFill>
              </a:rPr>
              <a:pPr>
                <a:defRPr/>
              </a:pPr>
              <a:t>130</a:t>
            </a:fld>
            <a:endParaRPr lang="en-US" sz="1200">
              <a:solidFill>
                <a:srgbClr val="003399"/>
              </a:solidFill>
            </a:endParaRPr>
          </a:p>
        </p:txBody>
      </p:sp>
      <p:sp>
        <p:nvSpPr>
          <p:cNvPr id="70661" name="Rectangle 9"/>
          <p:cNvSpPr>
            <a:spLocks noGrp="1" noChangeArrowheads="1"/>
          </p:cNvSpPr>
          <p:nvPr>
            <p:ph type="title"/>
          </p:nvPr>
        </p:nvSpPr>
        <p:spPr/>
        <p:txBody>
          <a:bodyPr/>
          <a:lstStyle/>
          <a:p>
            <a:r>
              <a:rPr lang="en-US" smtClean="0"/>
              <a:t>2. </a:t>
            </a:r>
            <a:r>
              <a:rPr lang="en-GB" smtClean="0"/>
              <a:t>Review of Probability Theory: Function of R. V (13)</a:t>
            </a:r>
            <a:endParaRPr lang="en-US" smtClean="0"/>
          </a:p>
        </p:txBody>
      </p:sp>
      <p:graphicFrame>
        <p:nvGraphicFramePr>
          <p:cNvPr id="70658" name="Object 5"/>
          <p:cNvGraphicFramePr>
            <a:graphicFrameLocks noChangeAspect="1"/>
          </p:cNvGraphicFramePr>
          <p:nvPr>
            <p:ph sz="half" idx="1"/>
          </p:nvPr>
        </p:nvGraphicFramePr>
        <p:xfrm>
          <a:off x="3124200" y="3200400"/>
          <a:ext cx="3460750" cy="708025"/>
        </p:xfrm>
        <a:graphic>
          <a:graphicData uri="http://schemas.openxmlformats.org/presentationml/2006/ole">
            <p:oleObj spid="_x0000_s70658" name="Equation" r:id="rId3" imgW="2044440" imgH="419040" progId="">
              <p:embed/>
            </p:oleObj>
          </a:graphicData>
        </a:graphic>
      </p:graphicFrame>
      <p:sp>
        <p:nvSpPr>
          <p:cNvPr id="70662" name="Text Box 4"/>
          <p:cNvSpPr txBox="1">
            <a:spLocks noChangeArrowheads="1"/>
          </p:cNvSpPr>
          <p:nvPr/>
        </p:nvSpPr>
        <p:spPr bwMode="auto">
          <a:xfrm>
            <a:off x="517525" y="914400"/>
            <a:ext cx="8169275" cy="4695825"/>
          </a:xfrm>
          <a:prstGeom prst="rect">
            <a:avLst/>
          </a:prstGeom>
          <a:noFill/>
          <a:ln w="9525">
            <a:noFill/>
            <a:miter lim="800000"/>
            <a:headEnd/>
            <a:tailEnd/>
          </a:ln>
        </p:spPr>
        <p:txBody>
          <a:bodyPr>
            <a:spAutoFit/>
          </a:bodyPr>
          <a:lstStyle/>
          <a:p>
            <a:pPr>
              <a:spcBef>
                <a:spcPct val="50000"/>
              </a:spcBef>
              <a:buFont typeface="Wingdings" pitchFamily="2" charset="2"/>
              <a:buChar char="q"/>
            </a:pPr>
            <a:r>
              <a:rPr lang="en-US" b="1"/>
              <a:t> Functions of a discrete-type r.v</a:t>
            </a:r>
          </a:p>
          <a:p>
            <a:pPr>
              <a:spcBef>
                <a:spcPct val="50000"/>
              </a:spcBef>
              <a:buFont typeface="Wingdings" pitchFamily="2" charset="2"/>
              <a:buChar char="q"/>
            </a:pPr>
            <a:endParaRPr lang="en-US" sz="800" b="1"/>
          </a:p>
          <a:p>
            <a:pPr>
              <a:spcBef>
                <a:spcPct val="25000"/>
              </a:spcBef>
              <a:buFont typeface="Wingdings" pitchFamily="2" charset="2"/>
              <a:buNone/>
            </a:pPr>
            <a:r>
              <a:rPr lang="en-US"/>
              <a:t>Suppose </a:t>
            </a:r>
            <a:r>
              <a:rPr lang="en-US" i="1"/>
              <a:t>X</a:t>
            </a:r>
            <a:r>
              <a:rPr lang="en-US"/>
              <a:t> is a discrete-type r.v with </a:t>
            </a:r>
            <a:r>
              <a:rPr lang="en-US" i="1"/>
              <a:t>P</a:t>
            </a:r>
            <a:r>
              <a:rPr lang="en-US"/>
              <a:t>(</a:t>
            </a:r>
            <a:r>
              <a:rPr lang="en-US" i="1"/>
              <a:t>X </a:t>
            </a:r>
            <a:r>
              <a:rPr lang="en-US"/>
              <a:t>= </a:t>
            </a:r>
            <a:r>
              <a:rPr lang="en-US" i="1"/>
              <a:t>x</a:t>
            </a:r>
            <a:r>
              <a:rPr lang="en-US" i="1" baseline="-25000"/>
              <a:t>i</a:t>
            </a:r>
            <a:r>
              <a:rPr lang="en-US"/>
              <a:t>) = </a:t>
            </a:r>
            <a:r>
              <a:rPr lang="en-US" i="1"/>
              <a:t>p</a:t>
            </a:r>
            <a:r>
              <a:rPr lang="en-US" i="1" baseline="-25000"/>
              <a:t>i</a:t>
            </a:r>
            <a:r>
              <a:rPr lang="en-US"/>
              <a:t> , </a:t>
            </a:r>
            <a:r>
              <a:rPr lang="en-US" i="1"/>
              <a:t>x</a:t>
            </a:r>
            <a:r>
              <a:rPr lang="en-US"/>
              <a:t> = </a:t>
            </a:r>
            <a:r>
              <a:rPr lang="en-US" i="1"/>
              <a:t>x</a:t>
            </a:r>
            <a:r>
              <a:rPr lang="en-US" baseline="-25000"/>
              <a:t>1</a:t>
            </a:r>
            <a:r>
              <a:rPr lang="en-US"/>
              <a:t>, </a:t>
            </a:r>
            <a:r>
              <a:rPr lang="en-US" i="1"/>
              <a:t>x</a:t>
            </a:r>
            <a:r>
              <a:rPr lang="en-US" baseline="-25000"/>
              <a:t>2</a:t>
            </a:r>
            <a:r>
              <a:rPr lang="en-US"/>
              <a:t>,…, </a:t>
            </a:r>
            <a:r>
              <a:rPr lang="en-US" i="1"/>
              <a:t>x</a:t>
            </a:r>
            <a:r>
              <a:rPr lang="en-US" i="1" baseline="-25000"/>
              <a:t>i</a:t>
            </a:r>
            <a:r>
              <a:rPr lang="en-US"/>
              <a:t>, …</a:t>
            </a:r>
          </a:p>
          <a:p>
            <a:pPr>
              <a:spcBef>
                <a:spcPct val="25000"/>
              </a:spcBef>
            </a:pPr>
            <a:r>
              <a:rPr lang="en-US"/>
              <a:t>and  </a:t>
            </a:r>
            <a:r>
              <a:rPr lang="en-US" i="1"/>
              <a:t>Y</a:t>
            </a:r>
            <a:r>
              <a:rPr lang="en-US"/>
              <a:t> = </a:t>
            </a:r>
            <a:r>
              <a:rPr lang="en-US" i="1"/>
              <a:t>g</a:t>
            </a:r>
            <a:r>
              <a:rPr lang="en-US"/>
              <a:t>(</a:t>
            </a:r>
            <a:r>
              <a:rPr lang="en-US" i="1"/>
              <a:t>X</a:t>
            </a:r>
            <a:r>
              <a:rPr lang="en-US"/>
              <a:t>).  Clearly </a:t>
            </a:r>
            <a:r>
              <a:rPr lang="en-US" i="1"/>
              <a:t>Y</a:t>
            </a:r>
            <a:r>
              <a:rPr lang="en-US"/>
              <a:t> is also of discrete-type, and when </a:t>
            </a:r>
            <a:r>
              <a:rPr lang="en-US" i="1"/>
              <a:t>x</a:t>
            </a:r>
            <a:r>
              <a:rPr lang="en-US"/>
              <a:t> = </a:t>
            </a:r>
            <a:r>
              <a:rPr lang="en-US" i="1"/>
              <a:t>x</a:t>
            </a:r>
            <a:r>
              <a:rPr lang="en-US" i="1" baseline="-25000"/>
              <a:t>i</a:t>
            </a:r>
            <a:r>
              <a:rPr lang="en-US"/>
              <a:t>, </a:t>
            </a:r>
            <a:r>
              <a:rPr lang="en-US" i="1"/>
              <a:t>y</a:t>
            </a:r>
            <a:r>
              <a:rPr lang="en-US" i="1" baseline="-25000"/>
              <a:t>i</a:t>
            </a:r>
            <a:r>
              <a:rPr lang="en-US"/>
              <a:t> = </a:t>
            </a:r>
            <a:r>
              <a:rPr lang="en-US" i="1"/>
              <a:t>g</a:t>
            </a:r>
            <a:r>
              <a:rPr lang="en-US"/>
              <a:t>(</a:t>
            </a:r>
            <a:r>
              <a:rPr lang="en-US" i="1"/>
              <a:t>x</a:t>
            </a:r>
            <a:r>
              <a:rPr lang="en-US" i="1" baseline="-25000"/>
              <a:t>i</a:t>
            </a:r>
            <a:r>
              <a:rPr lang="en-US"/>
              <a:t>)                          and for those </a:t>
            </a:r>
            <a:r>
              <a:rPr lang="en-US" i="1"/>
              <a:t>y</a:t>
            </a:r>
            <a:r>
              <a:rPr lang="en-US" i="1" baseline="-25000"/>
              <a:t>i </a:t>
            </a:r>
            <a:r>
              <a:rPr lang="en-US" i="1"/>
              <a:t>, P</a:t>
            </a:r>
            <a:r>
              <a:rPr lang="en-US"/>
              <a:t>(</a:t>
            </a:r>
            <a:r>
              <a:rPr lang="en-US" i="1"/>
              <a:t>Y</a:t>
            </a:r>
            <a:r>
              <a:rPr lang="en-US"/>
              <a:t> = </a:t>
            </a:r>
            <a:r>
              <a:rPr lang="en-US" i="1"/>
              <a:t>y</a:t>
            </a:r>
            <a:r>
              <a:rPr lang="en-US" i="1" baseline="-25000"/>
              <a:t>i</a:t>
            </a:r>
            <a:r>
              <a:rPr lang="en-US"/>
              <a:t>) </a:t>
            </a:r>
            <a:r>
              <a:rPr lang="en-US" i="1"/>
              <a:t>= P</a:t>
            </a:r>
            <a:r>
              <a:rPr lang="en-US"/>
              <a:t>(</a:t>
            </a:r>
            <a:r>
              <a:rPr lang="en-US" i="1"/>
              <a:t>X  </a:t>
            </a:r>
            <a:r>
              <a:rPr lang="en-US"/>
              <a:t>= </a:t>
            </a:r>
            <a:r>
              <a:rPr lang="en-US" i="1"/>
              <a:t>x</a:t>
            </a:r>
            <a:r>
              <a:rPr lang="en-US" i="1" baseline="-25000"/>
              <a:t>i</a:t>
            </a:r>
            <a:r>
              <a:rPr lang="en-US"/>
              <a:t>) = </a:t>
            </a:r>
            <a:r>
              <a:rPr lang="en-US" i="1"/>
              <a:t>p</a:t>
            </a:r>
            <a:r>
              <a:rPr lang="en-US" i="1" baseline="-25000"/>
              <a:t>i</a:t>
            </a:r>
            <a:r>
              <a:rPr lang="en-US" baseline="-25000"/>
              <a:t> </a:t>
            </a:r>
            <a:r>
              <a:rPr lang="en-US"/>
              <a:t>, </a:t>
            </a:r>
            <a:r>
              <a:rPr lang="en-US" i="1"/>
              <a:t>y</a:t>
            </a:r>
            <a:r>
              <a:rPr lang="en-US"/>
              <a:t> = </a:t>
            </a:r>
            <a:r>
              <a:rPr lang="en-US" i="1"/>
              <a:t>y</a:t>
            </a:r>
            <a:r>
              <a:rPr lang="en-US" baseline="-25000"/>
              <a:t>1</a:t>
            </a:r>
            <a:r>
              <a:rPr lang="en-US"/>
              <a:t>, </a:t>
            </a:r>
            <a:r>
              <a:rPr lang="en-US" i="1"/>
              <a:t>y</a:t>
            </a:r>
            <a:r>
              <a:rPr lang="en-US" baseline="-25000"/>
              <a:t>2</a:t>
            </a:r>
            <a:r>
              <a:rPr lang="en-US"/>
              <a:t>,…, </a:t>
            </a:r>
            <a:r>
              <a:rPr lang="en-US" i="1"/>
              <a:t>y</a:t>
            </a:r>
            <a:r>
              <a:rPr lang="en-US" i="1" baseline="-25000"/>
              <a:t>i</a:t>
            </a:r>
            <a:r>
              <a:rPr lang="en-US"/>
              <a:t>, …</a:t>
            </a:r>
          </a:p>
          <a:p>
            <a:pPr>
              <a:spcBef>
                <a:spcPct val="25000"/>
              </a:spcBef>
            </a:pPr>
            <a:endParaRPr lang="en-US" sz="1400"/>
          </a:p>
          <a:p>
            <a:pPr>
              <a:spcBef>
                <a:spcPct val="25000"/>
              </a:spcBef>
            </a:pPr>
            <a:r>
              <a:rPr lang="en-US" u="sng"/>
              <a:t>Example 7</a:t>
            </a:r>
            <a:r>
              <a:rPr lang="en-US"/>
              <a:t>: Suppose </a:t>
            </a:r>
            <a:r>
              <a:rPr lang="en-US" i="1"/>
              <a:t>X</a:t>
            </a:r>
            <a:r>
              <a:rPr lang="en-US"/>
              <a:t> </a:t>
            </a:r>
            <a:r>
              <a:rPr lang="en-US">
                <a:sym typeface="Symbol" pitchFamily="18" charset="2"/>
              </a:rPr>
              <a:t></a:t>
            </a:r>
            <a:r>
              <a:rPr lang="en-US"/>
              <a:t> </a:t>
            </a:r>
            <a:r>
              <a:rPr lang="en-US" i="1"/>
              <a:t>P</a:t>
            </a:r>
            <a:r>
              <a:rPr lang="en-US"/>
              <a:t>(</a:t>
            </a:r>
            <a:r>
              <a:rPr lang="en-US" i="1">
                <a:sym typeface="Symbol" pitchFamily="18" charset="2"/>
              </a:rPr>
              <a:t></a:t>
            </a:r>
            <a:r>
              <a:rPr lang="en-US"/>
              <a:t>), so that</a:t>
            </a:r>
          </a:p>
          <a:p>
            <a:pPr>
              <a:spcBef>
                <a:spcPct val="25000"/>
              </a:spcBef>
            </a:pPr>
            <a:endParaRPr lang="en-US"/>
          </a:p>
          <a:p>
            <a:pPr>
              <a:spcBef>
                <a:spcPct val="25000"/>
              </a:spcBef>
            </a:pPr>
            <a:endParaRPr lang="en-US" sz="1800"/>
          </a:p>
          <a:p>
            <a:pPr>
              <a:spcBef>
                <a:spcPct val="25000"/>
              </a:spcBef>
            </a:pPr>
            <a:r>
              <a:rPr lang="en-US"/>
              <a:t>Define </a:t>
            </a:r>
            <a:r>
              <a:rPr lang="en-US" i="1"/>
              <a:t>Y</a:t>
            </a:r>
            <a:r>
              <a:rPr lang="en-US"/>
              <a:t> = </a:t>
            </a:r>
            <a:r>
              <a:rPr lang="en-US" i="1"/>
              <a:t>X</a:t>
            </a:r>
            <a:r>
              <a:rPr lang="en-US" baseline="30000"/>
              <a:t>2</a:t>
            </a:r>
            <a:r>
              <a:rPr lang="en-US"/>
              <a:t> + 1. Find the p.m.f of </a:t>
            </a:r>
            <a:r>
              <a:rPr lang="en-US" i="1"/>
              <a:t>Y</a:t>
            </a:r>
            <a:r>
              <a:rPr lang="en-US"/>
              <a:t>.</a:t>
            </a:r>
          </a:p>
          <a:p>
            <a:pPr>
              <a:spcBef>
                <a:spcPct val="25000"/>
              </a:spcBef>
            </a:pPr>
            <a:endParaRPr lang="en-US" sz="800"/>
          </a:p>
          <a:p>
            <a:pPr>
              <a:spcBef>
                <a:spcPct val="50000"/>
              </a:spcBef>
            </a:pPr>
            <a:r>
              <a:rPr lang="en-US" i="1"/>
              <a:t>X</a:t>
            </a:r>
            <a:r>
              <a:rPr lang="en-US"/>
              <a:t> takes the values 0, 1, 2,…, </a:t>
            </a:r>
            <a:r>
              <a:rPr lang="en-US" i="1"/>
              <a:t>k</a:t>
            </a:r>
            <a:r>
              <a:rPr lang="en-US"/>
              <a:t>, … so that </a:t>
            </a:r>
            <a:r>
              <a:rPr lang="en-US" i="1"/>
              <a:t>Y</a:t>
            </a:r>
            <a:r>
              <a:rPr lang="en-US"/>
              <a:t> only takes the value 1, 2, 5,…, </a:t>
            </a:r>
            <a:r>
              <a:rPr lang="en-US" i="1"/>
              <a:t>k</a:t>
            </a:r>
            <a:r>
              <a:rPr lang="en-US" baseline="30000"/>
              <a:t>2</a:t>
            </a:r>
            <a:r>
              <a:rPr lang="en-US"/>
              <a:t>+1,… and </a:t>
            </a:r>
            <a:r>
              <a:rPr lang="en-US" i="1"/>
              <a:t>P</a:t>
            </a:r>
            <a:r>
              <a:rPr lang="en-US"/>
              <a:t>(</a:t>
            </a:r>
            <a:r>
              <a:rPr lang="en-US" i="1"/>
              <a:t>Y</a:t>
            </a:r>
            <a:r>
              <a:rPr lang="en-US"/>
              <a:t> = </a:t>
            </a:r>
            <a:r>
              <a:rPr lang="en-US" i="1"/>
              <a:t>k</a:t>
            </a:r>
            <a:r>
              <a:rPr lang="en-US" baseline="30000"/>
              <a:t>2</a:t>
            </a:r>
            <a:r>
              <a:rPr lang="en-US"/>
              <a:t>+1) = </a:t>
            </a:r>
            <a:r>
              <a:rPr lang="en-US" i="1"/>
              <a:t>P</a:t>
            </a:r>
            <a:r>
              <a:rPr lang="en-US"/>
              <a:t>(</a:t>
            </a:r>
            <a:r>
              <a:rPr lang="en-US" i="1"/>
              <a:t>X</a:t>
            </a:r>
            <a:r>
              <a:rPr lang="en-US"/>
              <a:t> = </a:t>
            </a:r>
            <a:r>
              <a:rPr lang="en-US" i="1"/>
              <a:t>k</a:t>
            </a:r>
            <a:r>
              <a:rPr lang="en-US"/>
              <a:t>) so that for </a:t>
            </a:r>
            <a:r>
              <a:rPr lang="en-US" i="1"/>
              <a:t>j </a:t>
            </a:r>
            <a:r>
              <a:rPr lang="en-US"/>
              <a:t>= </a:t>
            </a:r>
            <a:r>
              <a:rPr lang="en-US" i="1"/>
              <a:t>k</a:t>
            </a:r>
            <a:r>
              <a:rPr lang="en-US" baseline="30000"/>
              <a:t>2</a:t>
            </a:r>
            <a:r>
              <a:rPr lang="en-US"/>
              <a:t>+1</a:t>
            </a:r>
          </a:p>
          <a:p>
            <a:pPr>
              <a:spcBef>
                <a:spcPct val="25000"/>
              </a:spcBef>
            </a:pPr>
            <a:endParaRPr lang="en-US"/>
          </a:p>
        </p:txBody>
      </p:sp>
      <p:graphicFrame>
        <p:nvGraphicFramePr>
          <p:cNvPr id="70659" name="Object 8"/>
          <p:cNvGraphicFramePr>
            <a:graphicFrameLocks noChangeAspect="1"/>
          </p:cNvGraphicFramePr>
          <p:nvPr>
            <p:ph sz="half" idx="2"/>
          </p:nvPr>
        </p:nvGraphicFramePr>
        <p:xfrm>
          <a:off x="1066800" y="5257800"/>
          <a:ext cx="7010400" cy="804863"/>
        </p:xfrm>
        <a:graphic>
          <a:graphicData uri="http://schemas.openxmlformats.org/presentationml/2006/ole">
            <p:oleObj spid="_x0000_s70659" name="Equation" r:id="rId4" imgW="4216320" imgH="482400" progId="">
              <p:embed/>
            </p:oleObj>
          </a:graphicData>
        </a:graphic>
      </p:graphicFrame>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Date Placeholder 6"/>
          <p:cNvSpPr>
            <a:spLocks noGrp="1"/>
          </p:cNvSpPr>
          <p:nvPr>
            <p:ph type="dt" sz="quarter" idx="10"/>
          </p:nvPr>
        </p:nvSpPr>
        <p:spPr/>
        <p:txBody>
          <a:bodyPr/>
          <a:lstStyle/>
          <a:p>
            <a:pPr>
              <a:defRPr/>
            </a:pPr>
            <a:r>
              <a:rPr lang="en-US"/>
              <a:t>		 </a:t>
            </a:r>
            <a:r>
              <a:rPr lang="en-US" sz="1200"/>
              <a:t> </a:t>
            </a:r>
            <a:fld id="{FE5D1045-4B17-43A8-B6C8-52E70E592C8F}" type="slidenum">
              <a:rPr lang="en-US" sz="1200">
                <a:solidFill>
                  <a:srgbClr val="003399"/>
                </a:solidFill>
              </a:rPr>
              <a:pPr>
                <a:defRPr/>
              </a:pPr>
              <a:t>131</a:t>
            </a:fld>
            <a:endParaRPr lang="en-US" sz="1200">
              <a:solidFill>
                <a:srgbClr val="003399"/>
              </a:solidFill>
            </a:endParaRPr>
          </a:p>
        </p:txBody>
      </p:sp>
      <p:sp>
        <p:nvSpPr>
          <p:cNvPr id="71686" name="Rectangle 2"/>
          <p:cNvSpPr>
            <a:spLocks noGrp="1" noChangeArrowheads="1"/>
          </p:cNvSpPr>
          <p:nvPr>
            <p:ph type="title" sz="quarter"/>
          </p:nvPr>
        </p:nvSpPr>
        <p:spPr/>
        <p:txBody>
          <a:bodyPr/>
          <a:lstStyle/>
          <a:p>
            <a:r>
              <a:rPr lang="en-US" smtClean="0"/>
              <a:t>2. </a:t>
            </a:r>
            <a:r>
              <a:rPr lang="en-GB" smtClean="0"/>
              <a:t>Review of Probability Theory: </a:t>
            </a:r>
            <a:r>
              <a:rPr lang="en-US" smtClean="0"/>
              <a:t>Moments…</a:t>
            </a:r>
            <a:r>
              <a:rPr lang="en-GB" smtClean="0"/>
              <a:t> (1)</a:t>
            </a:r>
            <a:endParaRPr lang="en-US" smtClean="0"/>
          </a:p>
        </p:txBody>
      </p:sp>
      <p:graphicFrame>
        <p:nvGraphicFramePr>
          <p:cNvPr id="71682" name="Object 5"/>
          <p:cNvGraphicFramePr>
            <a:graphicFrameLocks noChangeAspect="1"/>
          </p:cNvGraphicFramePr>
          <p:nvPr>
            <p:ph sz="quarter" idx="1"/>
          </p:nvPr>
        </p:nvGraphicFramePr>
        <p:xfrm>
          <a:off x="2971800" y="1295400"/>
          <a:ext cx="3276600" cy="531813"/>
        </p:xfrm>
        <a:graphic>
          <a:graphicData uri="http://schemas.openxmlformats.org/presentationml/2006/ole">
            <p:oleObj spid="_x0000_s71682" name="Equation" r:id="rId3" imgW="2031840" imgH="330120" progId="">
              <p:embed/>
            </p:oleObj>
          </a:graphicData>
        </a:graphic>
      </p:graphicFrame>
      <p:graphicFrame>
        <p:nvGraphicFramePr>
          <p:cNvPr id="71683" name="Object 7"/>
          <p:cNvGraphicFramePr>
            <a:graphicFrameLocks noChangeAspect="1"/>
          </p:cNvGraphicFramePr>
          <p:nvPr>
            <p:ph sz="quarter" idx="2"/>
          </p:nvPr>
        </p:nvGraphicFramePr>
        <p:xfrm>
          <a:off x="1828800" y="2214563"/>
          <a:ext cx="5867400" cy="1290637"/>
        </p:xfrm>
        <a:graphic>
          <a:graphicData uri="http://schemas.openxmlformats.org/presentationml/2006/ole">
            <p:oleObj spid="_x0000_s71683" name="Equation" r:id="rId4" imgW="3695400" imgH="812520" progId="">
              <p:embed/>
            </p:oleObj>
          </a:graphicData>
        </a:graphic>
      </p:graphicFrame>
      <p:graphicFrame>
        <p:nvGraphicFramePr>
          <p:cNvPr id="71684" name="Object 9"/>
          <p:cNvGraphicFramePr>
            <a:graphicFrameLocks noChangeAspect="1"/>
          </p:cNvGraphicFramePr>
          <p:nvPr>
            <p:ph sz="quarter" idx="3"/>
          </p:nvPr>
        </p:nvGraphicFramePr>
        <p:xfrm>
          <a:off x="2286000" y="4248150"/>
          <a:ext cx="4724400" cy="781050"/>
        </p:xfrm>
        <a:graphic>
          <a:graphicData uri="http://schemas.openxmlformats.org/presentationml/2006/ole">
            <p:oleObj spid="_x0000_s71684" name="Equation" r:id="rId5" imgW="3073320" imgH="507960" progId="">
              <p:embed/>
            </p:oleObj>
          </a:graphicData>
        </a:graphic>
      </p:graphicFrame>
      <p:sp>
        <p:nvSpPr>
          <p:cNvPr id="71687" name="Text Box 4"/>
          <p:cNvSpPr txBox="1">
            <a:spLocks noChangeArrowheads="1"/>
          </p:cNvSpPr>
          <p:nvPr/>
        </p:nvSpPr>
        <p:spPr bwMode="auto">
          <a:xfrm>
            <a:off x="533400" y="914400"/>
            <a:ext cx="8304213" cy="4757738"/>
          </a:xfrm>
          <a:prstGeom prst="rect">
            <a:avLst/>
          </a:prstGeom>
          <a:noFill/>
          <a:ln w="9525">
            <a:noFill/>
            <a:miter lim="800000"/>
            <a:headEnd/>
            <a:tailEnd/>
          </a:ln>
        </p:spPr>
        <p:txBody>
          <a:bodyPr wrap="none">
            <a:spAutoFit/>
          </a:bodyPr>
          <a:lstStyle/>
          <a:p>
            <a:pPr>
              <a:spcBef>
                <a:spcPct val="50000"/>
              </a:spcBef>
              <a:buFont typeface="Wingdings" pitchFamily="2" charset="2"/>
              <a:buChar char="q"/>
            </a:pPr>
            <a:r>
              <a:rPr lang="en-US" b="1"/>
              <a:t> Mean</a:t>
            </a:r>
            <a:r>
              <a:rPr lang="en-US"/>
              <a:t> or the </a:t>
            </a:r>
            <a:r>
              <a:rPr lang="en-US" b="1"/>
              <a:t>Expected Value</a:t>
            </a:r>
            <a:r>
              <a:rPr lang="en-US"/>
              <a:t> of a r.v </a:t>
            </a:r>
            <a:r>
              <a:rPr lang="en-US" i="1"/>
              <a:t>X</a:t>
            </a:r>
            <a:r>
              <a:rPr lang="en-US"/>
              <a:t> is defined as</a:t>
            </a:r>
          </a:p>
          <a:p>
            <a:pPr>
              <a:spcBef>
                <a:spcPct val="50000"/>
              </a:spcBef>
              <a:buFont typeface="Wingdings" pitchFamily="2" charset="2"/>
              <a:buChar char="q"/>
            </a:pPr>
            <a:endParaRPr lang="en-US"/>
          </a:p>
          <a:p>
            <a:pPr>
              <a:spcBef>
                <a:spcPct val="50000"/>
              </a:spcBef>
            </a:pPr>
            <a:r>
              <a:rPr lang="en-US"/>
              <a:t>If </a:t>
            </a:r>
            <a:r>
              <a:rPr lang="en-US" i="1"/>
              <a:t>X</a:t>
            </a:r>
            <a:r>
              <a:rPr lang="en-US"/>
              <a:t> is a discrete-type r.v, then we get</a:t>
            </a:r>
          </a:p>
          <a:p>
            <a:pPr>
              <a:spcBef>
                <a:spcPct val="50000"/>
              </a:spcBef>
            </a:pPr>
            <a:endParaRPr lang="en-US"/>
          </a:p>
          <a:p>
            <a:pPr>
              <a:spcBef>
                <a:spcPct val="50000"/>
              </a:spcBef>
            </a:pPr>
            <a:endParaRPr lang="en-US"/>
          </a:p>
          <a:p>
            <a:pPr>
              <a:spcBef>
                <a:spcPct val="5000"/>
              </a:spcBef>
            </a:pPr>
            <a:endParaRPr lang="en-US" sz="2800"/>
          </a:p>
          <a:p>
            <a:pPr>
              <a:spcBef>
                <a:spcPct val="5000"/>
              </a:spcBef>
            </a:pPr>
            <a:r>
              <a:rPr lang="en-US"/>
              <a:t>Mean represents the average (mean) value of the r.v in a very large number </a:t>
            </a:r>
          </a:p>
          <a:p>
            <a:pPr>
              <a:spcBef>
                <a:spcPct val="5000"/>
              </a:spcBef>
            </a:pPr>
            <a:r>
              <a:rPr lang="en-US"/>
              <a:t>of trials. For example if  </a:t>
            </a:r>
            <a:r>
              <a:rPr lang="en-US" i="1"/>
              <a:t>X</a:t>
            </a:r>
            <a:r>
              <a:rPr lang="en-US"/>
              <a:t> </a:t>
            </a:r>
            <a:r>
              <a:rPr lang="en-US">
                <a:sym typeface="Symbol" pitchFamily="18" charset="2"/>
              </a:rPr>
              <a:t> </a:t>
            </a:r>
            <a:r>
              <a:rPr lang="en-US" i="1">
                <a:sym typeface="Symbol" pitchFamily="18" charset="2"/>
              </a:rPr>
              <a:t>U</a:t>
            </a:r>
            <a:r>
              <a:rPr lang="en-US">
                <a:sym typeface="Symbol" pitchFamily="18" charset="2"/>
              </a:rPr>
              <a:t>(</a:t>
            </a:r>
            <a:r>
              <a:rPr lang="en-US" i="1">
                <a:sym typeface="Symbol" pitchFamily="18" charset="2"/>
              </a:rPr>
              <a:t>a</a:t>
            </a:r>
            <a:r>
              <a:rPr lang="en-US">
                <a:sym typeface="Symbol" pitchFamily="18" charset="2"/>
              </a:rPr>
              <a:t>,</a:t>
            </a:r>
            <a:r>
              <a:rPr lang="en-US" i="1">
                <a:sym typeface="Symbol" pitchFamily="18" charset="2"/>
              </a:rPr>
              <a:t>b</a:t>
            </a:r>
            <a:r>
              <a:rPr lang="en-US">
                <a:sym typeface="Symbol" pitchFamily="18" charset="2"/>
              </a:rPr>
              <a:t>), then</a:t>
            </a:r>
          </a:p>
          <a:p>
            <a:pPr>
              <a:spcBef>
                <a:spcPct val="5000"/>
              </a:spcBef>
            </a:pPr>
            <a:endParaRPr lang="en-US">
              <a:sym typeface="Symbol" pitchFamily="18" charset="2"/>
            </a:endParaRPr>
          </a:p>
          <a:p>
            <a:pPr>
              <a:spcBef>
                <a:spcPct val="5000"/>
              </a:spcBef>
            </a:pPr>
            <a:endParaRPr lang="en-US">
              <a:sym typeface="Symbol" pitchFamily="18" charset="2"/>
            </a:endParaRPr>
          </a:p>
          <a:p>
            <a:pPr>
              <a:spcBef>
                <a:spcPct val="5000"/>
              </a:spcBef>
            </a:pPr>
            <a:endParaRPr lang="en-US">
              <a:sym typeface="Symbol" pitchFamily="18" charset="2"/>
            </a:endParaRPr>
          </a:p>
          <a:p>
            <a:pPr>
              <a:spcBef>
                <a:spcPct val="5000"/>
              </a:spcBef>
            </a:pPr>
            <a:r>
              <a:rPr lang="en-US">
                <a:sym typeface="Symbol" pitchFamily="18" charset="2"/>
              </a:rPr>
              <a:t>is the midpoint of the interval (</a:t>
            </a:r>
            <a:r>
              <a:rPr lang="en-US" i="1">
                <a:sym typeface="Symbol" pitchFamily="18" charset="2"/>
              </a:rPr>
              <a:t>a</a:t>
            </a:r>
            <a:r>
              <a:rPr lang="en-US">
                <a:sym typeface="Symbol" pitchFamily="18" charset="2"/>
              </a:rPr>
              <a:t>,</a:t>
            </a:r>
            <a:r>
              <a:rPr lang="en-US" i="1">
                <a:sym typeface="Symbol" pitchFamily="18" charset="2"/>
              </a:rPr>
              <a:t>b</a:t>
            </a:r>
            <a:r>
              <a:rPr lang="en-US">
                <a:sym typeface="Symbol" pitchFamily="18" charset="2"/>
              </a:rPr>
              <a:t>).</a:t>
            </a:r>
            <a:endParaRPr lang="en-US"/>
          </a:p>
          <a:p>
            <a:pPr>
              <a:spcBef>
                <a:spcPct val="5000"/>
              </a:spcBef>
              <a:buFont typeface="Wingdings" pitchFamily="2" charset="2"/>
              <a:buChar char="q"/>
            </a:pPr>
            <a:endParaRPr lang="en-US" sz="1000"/>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4"/>
          <p:cNvSpPr>
            <a:spLocks noGrp="1"/>
          </p:cNvSpPr>
          <p:nvPr>
            <p:ph type="dt" sz="quarter" idx="10"/>
          </p:nvPr>
        </p:nvSpPr>
        <p:spPr/>
        <p:txBody>
          <a:bodyPr/>
          <a:lstStyle/>
          <a:p>
            <a:pPr>
              <a:defRPr/>
            </a:pPr>
            <a:r>
              <a:rPr lang="en-US"/>
              <a:t>		 </a:t>
            </a:r>
            <a:r>
              <a:rPr lang="en-US" sz="1200"/>
              <a:t> </a:t>
            </a:r>
            <a:fld id="{776DF86C-0EB5-47E8-872A-7C80E094A2C6}" type="slidenum">
              <a:rPr lang="en-US" sz="1200">
                <a:solidFill>
                  <a:srgbClr val="003399"/>
                </a:solidFill>
              </a:rPr>
              <a:pPr>
                <a:defRPr/>
              </a:pPr>
              <a:t>132</a:t>
            </a:fld>
            <a:endParaRPr lang="en-US" sz="1200">
              <a:solidFill>
                <a:srgbClr val="003399"/>
              </a:solidFill>
            </a:endParaRPr>
          </a:p>
        </p:txBody>
      </p:sp>
      <p:sp>
        <p:nvSpPr>
          <p:cNvPr id="72709" name="Rectangle 9"/>
          <p:cNvSpPr>
            <a:spLocks noGrp="1" noChangeArrowheads="1"/>
          </p:cNvSpPr>
          <p:nvPr>
            <p:ph type="title"/>
          </p:nvPr>
        </p:nvSpPr>
        <p:spPr/>
        <p:txBody>
          <a:bodyPr/>
          <a:lstStyle/>
          <a:p>
            <a:r>
              <a:rPr lang="en-US" smtClean="0"/>
              <a:t>2. </a:t>
            </a:r>
            <a:r>
              <a:rPr lang="en-GB" smtClean="0"/>
              <a:t>Review of Probability Theory: </a:t>
            </a:r>
            <a:r>
              <a:rPr lang="en-US" smtClean="0"/>
              <a:t>Moments…</a:t>
            </a:r>
            <a:r>
              <a:rPr lang="en-GB" smtClean="0"/>
              <a:t> (2)</a:t>
            </a:r>
            <a:endParaRPr lang="en-US" smtClean="0"/>
          </a:p>
        </p:txBody>
      </p:sp>
      <p:graphicFrame>
        <p:nvGraphicFramePr>
          <p:cNvPr id="72706" name="Object 5"/>
          <p:cNvGraphicFramePr>
            <a:graphicFrameLocks noChangeAspect="1"/>
          </p:cNvGraphicFramePr>
          <p:nvPr>
            <p:ph sz="half" idx="1"/>
          </p:nvPr>
        </p:nvGraphicFramePr>
        <p:xfrm>
          <a:off x="2514600" y="1395413"/>
          <a:ext cx="4114800" cy="661987"/>
        </p:xfrm>
        <a:graphic>
          <a:graphicData uri="http://schemas.openxmlformats.org/presentationml/2006/ole">
            <p:oleObj spid="_x0000_s72706" name="Equation" r:id="rId3" imgW="2450880" imgH="393480" progId="">
              <p:embed/>
            </p:oleObj>
          </a:graphicData>
        </a:graphic>
      </p:graphicFrame>
      <p:sp>
        <p:nvSpPr>
          <p:cNvPr id="72710" name="Text Box 4"/>
          <p:cNvSpPr txBox="1">
            <a:spLocks noChangeArrowheads="1"/>
          </p:cNvSpPr>
          <p:nvPr/>
        </p:nvSpPr>
        <p:spPr bwMode="auto">
          <a:xfrm>
            <a:off x="457200" y="914400"/>
            <a:ext cx="8231188" cy="4832350"/>
          </a:xfrm>
          <a:prstGeom prst="rect">
            <a:avLst/>
          </a:prstGeom>
          <a:noFill/>
          <a:ln w="9525">
            <a:noFill/>
            <a:miter lim="800000"/>
            <a:headEnd/>
            <a:tailEnd/>
          </a:ln>
        </p:spPr>
        <p:txBody>
          <a:bodyPr wrap="none">
            <a:spAutoFit/>
          </a:bodyPr>
          <a:lstStyle/>
          <a:p>
            <a:r>
              <a:rPr lang="en-US"/>
              <a:t>On the other hand if </a:t>
            </a:r>
            <a:r>
              <a:rPr lang="en-US" i="1"/>
              <a:t>X</a:t>
            </a:r>
            <a:r>
              <a:rPr lang="en-US"/>
              <a:t> is exponential with parameter </a:t>
            </a:r>
            <a:r>
              <a:rPr lang="en-US" i="1">
                <a:sym typeface="Symbol" pitchFamily="18" charset="2"/>
              </a:rPr>
              <a:t></a:t>
            </a:r>
            <a:r>
              <a:rPr lang="en-US"/>
              <a:t>, then</a:t>
            </a:r>
          </a:p>
          <a:p>
            <a:endParaRPr lang="en-US"/>
          </a:p>
          <a:p>
            <a:endParaRPr lang="en-US"/>
          </a:p>
          <a:p>
            <a:endParaRPr lang="en-US" sz="2800"/>
          </a:p>
          <a:p>
            <a:r>
              <a:rPr lang="en-US"/>
              <a:t>implying that the parameter </a:t>
            </a:r>
            <a:r>
              <a:rPr lang="en-US" i="1">
                <a:sym typeface="Symbol" pitchFamily="18" charset="2"/>
              </a:rPr>
              <a:t></a:t>
            </a:r>
            <a:r>
              <a:rPr lang="en-US"/>
              <a:t> represents the mean value of the exponential </a:t>
            </a:r>
          </a:p>
          <a:p>
            <a:r>
              <a:rPr lang="en-US"/>
              <a:t>r.v.</a:t>
            </a:r>
          </a:p>
          <a:p>
            <a:endParaRPr lang="en-US" sz="1800"/>
          </a:p>
          <a:p>
            <a:pPr>
              <a:spcBef>
                <a:spcPct val="50000"/>
              </a:spcBef>
            </a:pPr>
            <a:r>
              <a:rPr lang="en-US"/>
              <a:t>Similarly if </a:t>
            </a:r>
            <a:r>
              <a:rPr lang="en-US" i="1"/>
              <a:t>X</a:t>
            </a:r>
            <a:r>
              <a:rPr lang="en-US"/>
              <a:t> is Poisson with parameter </a:t>
            </a:r>
            <a:r>
              <a:rPr lang="en-US" i="1">
                <a:sym typeface="Symbol" pitchFamily="18" charset="2"/>
              </a:rPr>
              <a:t></a:t>
            </a:r>
            <a:r>
              <a:rPr lang="en-US"/>
              <a:t> , we get</a:t>
            </a:r>
          </a:p>
          <a:p>
            <a:pPr>
              <a:spcBef>
                <a:spcPct val="50000"/>
              </a:spcBef>
            </a:pPr>
            <a:endParaRPr lang="en-US"/>
          </a:p>
          <a:p>
            <a:pPr>
              <a:spcBef>
                <a:spcPct val="50000"/>
              </a:spcBef>
            </a:pPr>
            <a:endParaRPr lang="en-US"/>
          </a:p>
          <a:p>
            <a:pPr>
              <a:spcBef>
                <a:spcPct val="50000"/>
              </a:spcBef>
            </a:pPr>
            <a:endParaRPr lang="en-US"/>
          </a:p>
          <a:p>
            <a:pPr>
              <a:spcBef>
                <a:spcPct val="50000"/>
              </a:spcBef>
            </a:pPr>
            <a:endParaRPr lang="en-US" sz="1000"/>
          </a:p>
          <a:p>
            <a:pPr>
              <a:spcBef>
                <a:spcPct val="50000"/>
              </a:spcBef>
            </a:pPr>
            <a:r>
              <a:rPr lang="en-US"/>
              <a:t>Thus the parameter </a:t>
            </a:r>
            <a:r>
              <a:rPr lang="en-US" i="1">
                <a:sym typeface="Symbol" pitchFamily="18" charset="2"/>
              </a:rPr>
              <a:t></a:t>
            </a:r>
            <a:r>
              <a:rPr lang="en-US"/>
              <a:t>  also represents the mean of the Poisson r.v.</a:t>
            </a:r>
          </a:p>
        </p:txBody>
      </p:sp>
      <p:graphicFrame>
        <p:nvGraphicFramePr>
          <p:cNvPr id="72707" name="Object 8"/>
          <p:cNvGraphicFramePr>
            <a:graphicFrameLocks noChangeAspect="1"/>
          </p:cNvGraphicFramePr>
          <p:nvPr>
            <p:ph sz="half" idx="2"/>
          </p:nvPr>
        </p:nvGraphicFramePr>
        <p:xfrm>
          <a:off x="2209800" y="3768725"/>
          <a:ext cx="4724400" cy="1412875"/>
        </p:xfrm>
        <a:graphic>
          <a:graphicData uri="http://schemas.openxmlformats.org/presentationml/2006/ole">
            <p:oleObj spid="_x0000_s72707" name="Equation" r:id="rId4" imgW="2971800" imgH="888840" progId="">
              <p:embed/>
            </p:oleObj>
          </a:graphicData>
        </a:graphic>
      </p:graphicFrame>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4"/>
          <p:cNvSpPr>
            <a:spLocks noGrp="1"/>
          </p:cNvSpPr>
          <p:nvPr>
            <p:ph type="dt" sz="quarter" idx="10"/>
          </p:nvPr>
        </p:nvSpPr>
        <p:spPr/>
        <p:txBody>
          <a:bodyPr/>
          <a:lstStyle/>
          <a:p>
            <a:pPr>
              <a:defRPr/>
            </a:pPr>
            <a:r>
              <a:rPr lang="en-US"/>
              <a:t>		 </a:t>
            </a:r>
            <a:r>
              <a:rPr lang="en-US" sz="1200"/>
              <a:t> </a:t>
            </a:r>
            <a:fld id="{5277351C-98B3-4999-92F6-38ADF841C3DC}" type="slidenum">
              <a:rPr lang="en-US" sz="1200">
                <a:solidFill>
                  <a:srgbClr val="003399"/>
                </a:solidFill>
              </a:rPr>
              <a:pPr>
                <a:defRPr/>
              </a:pPr>
              <a:t>133</a:t>
            </a:fld>
            <a:endParaRPr lang="en-US" sz="1200">
              <a:solidFill>
                <a:srgbClr val="003399"/>
              </a:solidFill>
            </a:endParaRPr>
          </a:p>
        </p:txBody>
      </p:sp>
      <p:sp>
        <p:nvSpPr>
          <p:cNvPr id="73733" name="Rectangle 9"/>
          <p:cNvSpPr>
            <a:spLocks noGrp="1" noChangeArrowheads="1"/>
          </p:cNvSpPr>
          <p:nvPr>
            <p:ph type="title"/>
          </p:nvPr>
        </p:nvSpPr>
        <p:spPr/>
        <p:txBody>
          <a:bodyPr/>
          <a:lstStyle/>
          <a:p>
            <a:r>
              <a:rPr lang="en-US" smtClean="0"/>
              <a:t>2. </a:t>
            </a:r>
            <a:r>
              <a:rPr lang="en-GB" smtClean="0"/>
              <a:t>Review of Probability Theory: </a:t>
            </a:r>
            <a:r>
              <a:rPr lang="en-US" smtClean="0"/>
              <a:t>Moments…</a:t>
            </a:r>
            <a:r>
              <a:rPr lang="en-GB" smtClean="0"/>
              <a:t> (3)</a:t>
            </a:r>
            <a:endParaRPr lang="en-US" smtClean="0"/>
          </a:p>
        </p:txBody>
      </p:sp>
      <p:graphicFrame>
        <p:nvGraphicFramePr>
          <p:cNvPr id="73730" name="Object 5"/>
          <p:cNvGraphicFramePr>
            <a:graphicFrameLocks noChangeAspect="1"/>
          </p:cNvGraphicFramePr>
          <p:nvPr>
            <p:ph sz="half" idx="1"/>
          </p:nvPr>
        </p:nvGraphicFramePr>
        <p:xfrm>
          <a:off x="990600" y="1447800"/>
          <a:ext cx="7239000" cy="1349375"/>
        </p:xfrm>
        <a:graphic>
          <a:graphicData uri="http://schemas.openxmlformats.org/presentationml/2006/ole">
            <p:oleObj spid="_x0000_s73730" name="Equation" r:id="rId3" imgW="4914720" imgH="914400" progId="">
              <p:embed/>
            </p:oleObj>
          </a:graphicData>
        </a:graphic>
      </p:graphicFrame>
      <p:sp>
        <p:nvSpPr>
          <p:cNvPr id="73734" name="Text Box 4"/>
          <p:cNvSpPr txBox="1">
            <a:spLocks noChangeArrowheads="1"/>
          </p:cNvSpPr>
          <p:nvPr/>
        </p:nvSpPr>
        <p:spPr bwMode="auto">
          <a:xfrm>
            <a:off x="441325" y="898525"/>
            <a:ext cx="8093075" cy="3292475"/>
          </a:xfrm>
          <a:prstGeom prst="rect">
            <a:avLst/>
          </a:prstGeom>
          <a:noFill/>
          <a:ln w="9525">
            <a:noFill/>
            <a:miter lim="800000"/>
            <a:headEnd/>
            <a:tailEnd/>
          </a:ln>
        </p:spPr>
        <p:txBody>
          <a:bodyPr>
            <a:spAutoFit/>
          </a:bodyPr>
          <a:lstStyle/>
          <a:p>
            <a:pPr>
              <a:spcBef>
                <a:spcPct val="50000"/>
              </a:spcBef>
            </a:pPr>
            <a:r>
              <a:rPr lang="en-US"/>
              <a:t>In a similar manner, if </a:t>
            </a:r>
            <a:r>
              <a:rPr lang="en-US" i="1"/>
              <a:t>X</a:t>
            </a:r>
            <a:r>
              <a:rPr lang="en-US"/>
              <a:t> is binomial, then its mean is given by</a:t>
            </a:r>
          </a:p>
          <a:p>
            <a:pPr>
              <a:spcBef>
                <a:spcPct val="50000"/>
              </a:spcBef>
            </a:pPr>
            <a:endParaRPr lang="en-US"/>
          </a:p>
          <a:p>
            <a:pPr>
              <a:spcBef>
                <a:spcPct val="50000"/>
              </a:spcBef>
            </a:pPr>
            <a:endParaRPr lang="en-US"/>
          </a:p>
          <a:p>
            <a:pPr>
              <a:spcBef>
                <a:spcPct val="50000"/>
              </a:spcBef>
            </a:pPr>
            <a:endParaRPr lang="en-US"/>
          </a:p>
          <a:p>
            <a:pPr>
              <a:spcBef>
                <a:spcPct val="50000"/>
              </a:spcBef>
            </a:pPr>
            <a:endParaRPr lang="en-US"/>
          </a:p>
          <a:p>
            <a:r>
              <a:rPr lang="en-US"/>
              <a:t>Thus  </a:t>
            </a:r>
            <a:r>
              <a:rPr lang="en-US" i="1"/>
              <a:t>np</a:t>
            </a:r>
            <a:r>
              <a:rPr lang="en-US"/>
              <a:t> represents the mean of the binomial r.v.</a:t>
            </a:r>
          </a:p>
          <a:p>
            <a:endParaRPr lang="en-US"/>
          </a:p>
          <a:p>
            <a:endParaRPr lang="en-US" sz="1000"/>
          </a:p>
          <a:p>
            <a:r>
              <a:rPr lang="en-US"/>
              <a:t>For the normal r.v,</a:t>
            </a:r>
          </a:p>
        </p:txBody>
      </p:sp>
      <p:graphicFrame>
        <p:nvGraphicFramePr>
          <p:cNvPr id="73731" name="Object 8"/>
          <p:cNvGraphicFramePr>
            <a:graphicFrameLocks noChangeAspect="1"/>
          </p:cNvGraphicFramePr>
          <p:nvPr>
            <p:ph sz="half" idx="2"/>
          </p:nvPr>
        </p:nvGraphicFramePr>
        <p:xfrm>
          <a:off x="1447800" y="4267200"/>
          <a:ext cx="6477000" cy="1681163"/>
        </p:xfrm>
        <a:graphic>
          <a:graphicData uri="http://schemas.openxmlformats.org/presentationml/2006/ole">
            <p:oleObj spid="_x0000_s73731" name="Equation" r:id="rId4" imgW="4012920" imgH="1041120" progId="">
              <p:embed/>
            </p:oleObj>
          </a:graphicData>
        </a:graphic>
      </p:graphicFrame>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4"/>
          <p:cNvSpPr>
            <a:spLocks noGrp="1"/>
          </p:cNvSpPr>
          <p:nvPr>
            <p:ph type="dt" sz="quarter" idx="10"/>
          </p:nvPr>
        </p:nvSpPr>
        <p:spPr/>
        <p:txBody>
          <a:bodyPr/>
          <a:lstStyle/>
          <a:p>
            <a:pPr>
              <a:defRPr/>
            </a:pPr>
            <a:r>
              <a:rPr lang="en-US"/>
              <a:t>		 </a:t>
            </a:r>
            <a:r>
              <a:rPr lang="en-US" sz="1200"/>
              <a:t> </a:t>
            </a:r>
            <a:fld id="{C78E1A13-8A70-4CAA-A572-633A839E7366}" type="slidenum">
              <a:rPr lang="en-US" sz="1200">
                <a:solidFill>
                  <a:srgbClr val="003399"/>
                </a:solidFill>
              </a:rPr>
              <a:pPr>
                <a:defRPr/>
              </a:pPr>
              <a:t>134</a:t>
            </a:fld>
            <a:endParaRPr lang="en-US" sz="1200">
              <a:solidFill>
                <a:srgbClr val="003399"/>
              </a:solidFill>
            </a:endParaRPr>
          </a:p>
        </p:txBody>
      </p:sp>
      <p:sp>
        <p:nvSpPr>
          <p:cNvPr id="74757" name="Rectangle 9"/>
          <p:cNvSpPr>
            <a:spLocks noGrp="1" noChangeArrowheads="1"/>
          </p:cNvSpPr>
          <p:nvPr>
            <p:ph type="title"/>
          </p:nvPr>
        </p:nvSpPr>
        <p:spPr/>
        <p:txBody>
          <a:bodyPr/>
          <a:lstStyle/>
          <a:p>
            <a:r>
              <a:rPr lang="en-US" smtClean="0"/>
              <a:t>2. </a:t>
            </a:r>
            <a:r>
              <a:rPr lang="en-GB" smtClean="0"/>
              <a:t>Review of Probability Theory: </a:t>
            </a:r>
            <a:r>
              <a:rPr lang="en-US" smtClean="0"/>
              <a:t>Moments…</a:t>
            </a:r>
            <a:r>
              <a:rPr lang="en-GB" smtClean="0"/>
              <a:t> (4)</a:t>
            </a:r>
            <a:endParaRPr lang="en-US" smtClean="0"/>
          </a:p>
        </p:txBody>
      </p:sp>
      <p:graphicFrame>
        <p:nvGraphicFramePr>
          <p:cNvPr id="74754" name="Object 8"/>
          <p:cNvGraphicFramePr>
            <a:graphicFrameLocks noChangeAspect="1"/>
          </p:cNvGraphicFramePr>
          <p:nvPr>
            <p:ph sz="half" idx="2"/>
          </p:nvPr>
        </p:nvGraphicFramePr>
        <p:xfrm>
          <a:off x="1828800" y="1676400"/>
          <a:ext cx="5715000" cy="539750"/>
        </p:xfrm>
        <a:graphic>
          <a:graphicData uri="http://schemas.openxmlformats.org/presentationml/2006/ole">
            <p:oleObj spid="_x0000_s74754" name="Equation" r:id="rId3" imgW="3492360" imgH="330120" progId="">
              <p:embed/>
            </p:oleObj>
          </a:graphicData>
        </a:graphic>
      </p:graphicFrame>
      <p:sp>
        <p:nvSpPr>
          <p:cNvPr id="74758" name="Text Box 4"/>
          <p:cNvSpPr txBox="1">
            <a:spLocks noChangeArrowheads="1"/>
          </p:cNvSpPr>
          <p:nvPr/>
        </p:nvSpPr>
        <p:spPr bwMode="auto">
          <a:xfrm>
            <a:off x="441325" y="898525"/>
            <a:ext cx="8348663" cy="3292475"/>
          </a:xfrm>
          <a:prstGeom prst="rect">
            <a:avLst/>
          </a:prstGeom>
          <a:noFill/>
          <a:ln w="9525">
            <a:noFill/>
            <a:miter lim="800000"/>
            <a:headEnd/>
            <a:tailEnd/>
          </a:ln>
        </p:spPr>
        <p:txBody>
          <a:bodyPr wrap="none">
            <a:spAutoFit/>
          </a:bodyPr>
          <a:lstStyle/>
          <a:p>
            <a:r>
              <a:rPr lang="en-US">
                <a:sym typeface="Symbol" pitchFamily="18" charset="2"/>
              </a:rPr>
              <a:t>Given  </a:t>
            </a:r>
            <a:r>
              <a:rPr lang="en-US" i="1">
                <a:sym typeface="Symbol" pitchFamily="18" charset="2"/>
              </a:rPr>
              <a:t>X</a:t>
            </a:r>
            <a:r>
              <a:rPr lang="en-US">
                <a:sym typeface="Symbol" pitchFamily="18" charset="2"/>
              </a:rPr>
              <a:t>  </a:t>
            </a:r>
            <a:r>
              <a:rPr lang="en-US" i="1">
                <a:sym typeface="Symbol" pitchFamily="18" charset="2"/>
              </a:rPr>
              <a:t>f</a:t>
            </a:r>
            <a:r>
              <a:rPr lang="en-US" i="1" baseline="-25000">
                <a:sym typeface="Symbol" pitchFamily="18" charset="2"/>
              </a:rPr>
              <a:t>X</a:t>
            </a:r>
            <a:r>
              <a:rPr lang="en-US">
                <a:sym typeface="Symbol" pitchFamily="18" charset="2"/>
              </a:rPr>
              <a:t>(</a:t>
            </a:r>
            <a:r>
              <a:rPr lang="en-US" i="1">
                <a:sym typeface="Symbol" pitchFamily="18" charset="2"/>
              </a:rPr>
              <a:t>x</a:t>
            </a:r>
            <a:r>
              <a:rPr lang="en-US">
                <a:sym typeface="Symbol" pitchFamily="18" charset="2"/>
              </a:rPr>
              <a:t>), suppose </a:t>
            </a:r>
            <a:r>
              <a:rPr lang="en-US" i="1">
                <a:sym typeface="Symbol" pitchFamily="18" charset="2"/>
              </a:rPr>
              <a:t>Y</a:t>
            </a:r>
            <a:r>
              <a:rPr lang="en-US">
                <a:sym typeface="Symbol" pitchFamily="18" charset="2"/>
              </a:rPr>
              <a:t> = </a:t>
            </a:r>
            <a:r>
              <a:rPr lang="en-US" i="1">
                <a:sym typeface="Symbol" pitchFamily="18" charset="2"/>
              </a:rPr>
              <a:t>g</a:t>
            </a:r>
            <a:r>
              <a:rPr lang="en-US">
                <a:sym typeface="Symbol" pitchFamily="18" charset="2"/>
              </a:rPr>
              <a:t>(</a:t>
            </a:r>
            <a:r>
              <a:rPr lang="en-US" i="1">
                <a:sym typeface="Symbol" pitchFamily="18" charset="2"/>
              </a:rPr>
              <a:t>X</a:t>
            </a:r>
            <a:r>
              <a:rPr lang="en-US">
                <a:sym typeface="Symbol" pitchFamily="18" charset="2"/>
              </a:rPr>
              <a:t>) defines a new r.v with p.d.f  </a:t>
            </a:r>
            <a:r>
              <a:rPr lang="en-US" i="1">
                <a:sym typeface="Symbol" pitchFamily="18" charset="2"/>
              </a:rPr>
              <a:t>f</a:t>
            </a:r>
            <a:r>
              <a:rPr lang="en-US" i="1" baseline="-25000">
                <a:sym typeface="Symbol" pitchFamily="18" charset="2"/>
              </a:rPr>
              <a:t>Y</a:t>
            </a:r>
            <a:r>
              <a:rPr lang="en-US">
                <a:sym typeface="Symbol" pitchFamily="18" charset="2"/>
              </a:rPr>
              <a:t>(</a:t>
            </a:r>
            <a:r>
              <a:rPr lang="en-US" i="1">
                <a:sym typeface="Symbol" pitchFamily="18" charset="2"/>
              </a:rPr>
              <a:t>y</a:t>
            </a:r>
            <a:r>
              <a:rPr lang="en-US">
                <a:sym typeface="Symbol" pitchFamily="18" charset="2"/>
              </a:rPr>
              <a:t>), the new </a:t>
            </a:r>
          </a:p>
          <a:p>
            <a:r>
              <a:rPr lang="en-US">
                <a:sym typeface="Symbol" pitchFamily="18" charset="2"/>
              </a:rPr>
              <a:t>r.v </a:t>
            </a:r>
            <a:r>
              <a:rPr lang="en-US" i="1">
                <a:sym typeface="Symbol" pitchFamily="18" charset="2"/>
              </a:rPr>
              <a:t>Y</a:t>
            </a:r>
            <a:r>
              <a:rPr lang="en-US">
                <a:sym typeface="Symbol" pitchFamily="18" charset="2"/>
              </a:rPr>
              <a:t> has a mean  </a:t>
            </a:r>
            <a:r>
              <a:rPr lang="en-US" i="1">
                <a:sym typeface="Symbol" pitchFamily="18" charset="2"/>
              </a:rPr>
              <a:t>µ</a:t>
            </a:r>
            <a:r>
              <a:rPr lang="en-US" i="1" baseline="-25000">
                <a:sym typeface="Symbol" pitchFamily="18" charset="2"/>
              </a:rPr>
              <a:t>Y</a:t>
            </a:r>
            <a:r>
              <a:rPr lang="en-US">
                <a:sym typeface="Symbol" pitchFamily="18" charset="2"/>
              </a:rPr>
              <a:t>  given by </a:t>
            </a:r>
          </a:p>
          <a:p>
            <a:endParaRPr lang="en-US">
              <a:sym typeface="Symbol" pitchFamily="18" charset="2"/>
            </a:endParaRPr>
          </a:p>
          <a:p>
            <a:endParaRPr lang="en-US">
              <a:sym typeface="Symbol" pitchFamily="18" charset="2"/>
            </a:endParaRPr>
          </a:p>
          <a:p>
            <a:endParaRPr lang="en-US">
              <a:sym typeface="Symbol" pitchFamily="18" charset="2"/>
            </a:endParaRPr>
          </a:p>
          <a:p>
            <a:r>
              <a:rPr lang="en-US"/>
              <a:t>In the discrete case,</a:t>
            </a:r>
          </a:p>
          <a:p>
            <a:endParaRPr lang="en-US"/>
          </a:p>
          <a:p>
            <a:endParaRPr lang="en-US"/>
          </a:p>
          <a:p>
            <a:endParaRPr lang="en-US" sz="1000"/>
          </a:p>
          <a:p>
            <a:r>
              <a:rPr lang="en-US"/>
              <a:t>From the equations, </a:t>
            </a:r>
            <a:r>
              <a:rPr lang="en-US" i="1">
                <a:sym typeface="Symbol" pitchFamily="18" charset="2"/>
              </a:rPr>
              <a:t>f</a:t>
            </a:r>
            <a:r>
              <a:rPr lang="en-US" i="1" baseline="-25000">
                <a:sym typeface="Symbol" pitchFamily="18" charset="2"/>
              </a:rPr>
              <a:t>Y</a:t>
            </a:r>
            <a:r>
              <a:rPr lang="en-US">
                <a:sym typeface="Symbol" pitchFamily="18" charset="2"/>
              </a:rPr>
              <a:t>(</a:t>
            </a:r>
            <a:r>
              <a:rPr lang="en-US" i="1">
                <a:sym typeface="Symbol" pitchFamily="18" charset="2"/>
              </a:rPr>
              <a:t>y</a:t>
            </a:r>
            <a:r>
              <a:rPr lang="en-US">
                <a:sym typeface="Symbol" pitchFamily="18" charset="2"/>
              </a:rPr>
              <a:t>)</a:t>
            </a:r>
            <a:r>
              <a:rPr lang="en-US"/>
              <a:t> is not required to evaluate </a:t>
            </a:r>
            <a:r>
              <a:rPr lang="en-US" i="1"/>
              <a:t>E</a:t>
            </a:r>
            <a:r>
              <a:rPr lang="en-US"/>
              <a:t>(</a:t>
            </a:r>
            <a:r>
              <a:rPr lang="en-US" i="1"/>
              <a:t>Y</a:t>
            </a:r>
            <a:r>
              <a:rPr lang="en-US"/>
              <a:t>) for </a:t>
            </a:r>
            <a:r>
              <a:rPr lang="en-US" i="1"/>
              <a:t>Y</a:t>
            </a:r>
            <a:r>
              <a:rPr lang="en-US"/>
              <a:t>=</a:t>
            </a:r>
            <a:r>
              <a:rPr lang="en-US" i="1"/>
              <a:t>g</a:t>
            </a:r>
            <a:r>
              <a:rPr lang="en-US"/>
              <a:t>(</a:t>
            </a:r>
            <a:r>
              <a:rPr lang="en-US" i="1"/>
              <a:t>X</a:t>
            </a:r>
            <a:r>
              <a:rPr lang="en-US"/>
              <a:t>). </a:t>
            </a:r>
          </a:p>
          <a:p>
            <a:endParaRPr lang="en-US"/>
          </a:p>
        </p:txBody>
      </p:sp>
      <p:graphicFrame>
        <p:nvGraphicFramePr>
          <p:cNvPr id="74755" name="Object 12"/>
          <p:cNvGraphicFramePr>
            <a:graphicFrameLocks noChangeAspect="1"/>
          </p:cNvGraphicFramePr>
          <p:nvPr>
            <p:ph sz="half" idx="1"/>
          </p:nvPr>
        </p:nvGraphicFramePr>
        <p:xfrm>
          <a:off x="2971800" y="2895600"/>
          <a:ext cx="2819400" cy="581025"/>
        </p:xfrm>
        <a:graphic>
          <a:graphicData uri="http://schemas.openxmlformats.org/presentationml/2006/ole">
            <p:oleObj spid="_x0000_s74755" name="Equation" r:id="rId4" imgW="1663560" imgH="342720" progId="">
              <p:embed/>
            </p:oleObj>
          </a:graphicData>
        </a:graphic>
      </p:graphicFrame>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Date Placeholder 3"/>
          <p:cNvSpPr>
            <a:spLocks noGrp="1"/>
          </p:cNvSpPr>
          <p:nvPr>
            <p:ph type="dt" sz="quarter" idx="10"/>
          </p:nvPr>
        </p:nvSpPr>
        <p:spPr/>
        <p:txBody>
          <a:bodyPr/>
          <a:lstStyle/>
          <a:p>
            <a:pPr>
              <a:defRPr/>
            </a:pPr>
            <a:r>
              <a:rPr lang="en-US"/>
              <a:t>		 </a:t>
            </a:r>
            <a:r>
              <a:rPr lang="en-US" sz="1200"/>
              <a:t> </a:t>
            </a:r>
            <a:fld id="{DA7DEF96-374D-4FD9-8FBD-D21B6AC88D06}" type="slidenum">
              <a:rPr lang="en-US" sz="1200">
                <a:solidFill>
                  <a:srgbClr val="003399"/>
                </a:solidFill>
              </a:rPr>
              <a:pPr>
                <a:defRPr/>
              </a:pPr>
              <a:t>135</a:t>
            </a:fld>
            <a:endParaRPr lang="en-US" sz="1200">
              <a:solidFill>
                <a:srgbClr val="003399"/>
              </a:solidFill>
            </a:endParaRPr>
          </a:p>
        </p:txBody>
      </p:sp>
      <p:sp>
        <p:nvSpPr>
          <p:cNvPr id="75780" name="Rectangle 2"/>
          <p:cNvSpPr>
            <a:spLocks noGrp="1" noChangeArrowheads="1"/>
          </p:cNvSpPr>
          <p:nvPr>
            <p:ph type="title"/>
          </p:nvPr>
        </p:nvSpPr>
        <p:spPr/>
        <p:txBody>
          <a:bodyPr/>
          <a:lstStyle/>
          <a:p>
            <a:r>
              <a:rPr lang="en-US" smtClean="0"/>
              <a:t>2. </a:t>
            </a:r>
            <a:r>
              <a:rPr lang="en-GB" smtClean="0"/>
              <a:t>Review of Probability Theory: </a:t>
            </a:r>
            <a:r>
              <a:rPr lang="en-US" smtClean="0"/>
              <a:t>Moments…</a:t>
            </a:r>
            <a:r>
              <a:rPr lang="en-GB" smtClean="0"/>
              <a:t> (5)</a:t>
            </a:r>
            <a:endParaRPr lang="en-US" smtClean="0"/>
          </a:p>
        </p:txBody>
      </p:sp>
      <p:sp>
        <p:nvSpPr>
          <p:cNvPr id="75781" name="Text Box 4"/>
          <p:cNvSpPr txBox="1">
            <a:spLocks noChangeArrowheads="1"/>
          </p:cNvSpPr>
          <p:nvPr/>
        </p:nvSpPr>
        <p:spPr bwMode="auto">
          <a:xfrm>
            <a:off x="508000" y="922338"/>
            <a:ext cx="7294563" cy="1006475"/>
          </a:xfrm>
          <a:prstGeom prst="rect">
            <a:avLst/>
          </a:prstGeom>
          <a:noFill/>
          <a:ln w="9525">
            <a:noFill/>
            <a:miter lim="800000"/>
            <a:headEnd/>
            <a:tailEnd/>
          </a:ln>
        </p:spPr>
        <p:txBody>
          <a:bodyPr wrap="none">
            <a:spAutoFit/>
          </a:bodyPr>
          <a:lstStyle/>
          <a:p>
            <a:r>
              <a:rPr lang="en-US" u="sng"/>
              <a:t>Example</a:t>
            </a:r>
            <a:r>
              <a:rPr lang="en-US"/>
              <a:t>: Determine the mean of  </a:t>
            </a:r>
            <a:r>
              <a:rPr lang="en-US" i="1"/>
              <a:t>Y </a:t>
            </a:r>
            <a:r>
              <a:rPr lang="en-US"/>
              <a:t>= </a:t>
            </a:r>
            <a:r>
              <a:rPr lang="en-US" i="1"/>
              <a:t>X</a:t>
            </a:r>
            <a:r>
              <a:rPr lang="en-US" baseline="30000"/>
              <a:t>2</a:t>
            </a:r>
            <a:r>
              <a:rPr lang="en-US"/>
              <a:t> where </a:t>
            </a:r>
            <a:r>
              <a:rPr lang="en-US" i="1"/>
              <a:t>X</a:t>
            </a:r>
            <a:r>
              <a:rPr lang="en-US"/>
              <a:t> is a Poisson r.v.  </a:t>
            </a:r>
          </a:p>
          <a:p>
            <a:endParaRPr lang="en-US"/>
          </a:p>
          <a:p>
            <a:endParaRPr lang="en-US"/>
          </a:p>
        </p:txBody>
      </p:sp>
      <p:graphicFrame>
        <p:nvGraphicFramePr>
          <p:cNvPr id="75778" name="Object 6"/>
          <p:cNvGraphicFramePr>
            <a:graphicFrameLocks noChangeAspect="1"/>
          </p:cNvGraphicFramePr>
          <p:nvPr/>
        </p:nvGraphicFramePr>
        <p:xfrm>
          <a:off x="1600200" y="1390650"/>
          <a:ext cx="6010275" cy="3409950"/>
        </p:xfrm>
        <a:graphic>
          <a:graphicData uri="http://schemas.openxmlformats.org/presentationml/2006/ole">
            <p:oleObj spid="_x0000_s75778" name="Equation" r:id="rId3" imgW="3200400" imgH="2120760" progId="">
              <p:embed/>
            </p:oleObj>
          </a:graphicData>
        </a:graphic>
      </p:graphicFrame>
      <p:sp>
        <p:nvSpPr>
          <p:cNvPr id="75782" name="Text Box 8"/>
          <p:cNvSpPr txBox="1">
            <a:spLocks noChangeArrowheads="1"/>
          </p:cNvSpPr>
          <p:nvPr/>
        </p:nvSpPr>
        <p:spPr bwMode="auto">
          <a:xfrm>
            <a:off x="511175" y="5013325"/>
            <a:ext cx="8709025" cy="701675"/>
          </a:xfrm>
          <a:prstGeom prst="rect">
            <a:avLst/>
          </a:prstGeom>
          <a:noFill/>
          <a:ln w="9525">
            <a:noFill/>
            <a:miter lim="800000"/>
            <a:headEnd/>
            <a:tailEnd/>
          </a:ln>
        </p:spPr>
        <p:txBody>
          <a:bodyPr anchor="ctr">
            <a:spAutoFit/>
          </a:bodyPr>
          <a:lstStyle/>
          <a:p>
            <a:pPr>
              <a:spcBef>
                <a:spcPct val="50000"/>
              </a:spcBef>
            </a:pPr>
            <a:r>
              <a:rPr lang="en-US">
                <a:latin typeface="Times New Roman" pitchFamily="18" charset="0"/>
              </a:rPr>
              <a:t>In general,  </a:t>
            </a:r>
            <a:r>
              <a:rPr lang="en-US" i="1">
                <a:latin typeface="Times New Roman" pitchFamily="18" charset="0"/>
              </a:rPr>
              <a:t>E</a:t>
            </a:r>
            <a:r>
              <a:rPr lang="en-US">
                <a:latin typeface="Times New Roman" pitchFamily="18" charset="0"/>
              </a:rPr>
              <a:t>(</a:t>
            </a:r>
            <a:r>
              <a:rPr lang="en-US" i="1">
                <a:latin typeface="Times New Roman" pitchFamily="18" charset="0"/>
              </a:rPr>
              <a:t>X</a:t>
            </a:r>
            <a:r>
              <a:rPr lang="en-US" i="1" baseline="30000">
                <a:latin typeface="Times New Roman" pitchFamily="18" charset="0"/>
              </a:rPr>
              <a:t>k</a:t>
            </a:r>
            <a:r>
              <a:rPr lang="en-US">
                <a:latin typeface="Times New Roman" pitchFamily="18" charset="0"/>
              </a:rPr>
              <a:t>)  is known as the </a:t>
            </a:r>
            <a:r>
              <a:rPr lang="en-US" i="1">
                <a:latin typeface="Times New Roman" pitchFamily="18" charset="0"/>
              </a:rPr>
              <a:t>k</a:t>
            </a:r>
            <a:r>
              <a:rPr lang="en-US">
                <a:latin typeface="Times New Roman" pitchFamily="18" charset="0"/>
              </a:rPr>
              <a:t>th </a:t>
            </a:r>
            <a:r>
              <a:rPr lang="en-US" b="1">
                <a:latin typeface="Times New Roman" pitchFamily="18" charset="0"/>
              </a:rPr>
              <a:t>moment</a:t>
            </a:r>
            <a:r>
              <a:rPr lang="en-US">
                <a:latin typeface="Times New Roman" pitchFamily="18" charset="0"/>
              </a:rPr>
              <a:t> of r.v </a:t>
            </a:r>
            <a:r>
              <a:rPr lang="en-US" i="1">
                <a:latin typeface="Times New Roman" pitchFamily="18" charset="0"/>
              </a:rPr>
              <a:t>X</a:t>
            </a:r>
            <a:r>
              <a:rPr lang="en-US">
                <a:latin typeface="Times New Roman" pitchFamily="18" charset="0"/>
              </a:rPr>
              <a:t>. Thus if  </a:t>
            </a:r>
            <a:r>
              <a:rPr lang="en-US" i="1">
                <a:latin typeface="Times New Roman" pitchFamily="18" charset="0"/>
              </a:rPr>
              <a:t>X</a:t>
            </a:r>
            <a:r>
              <a:rPr lang="en-US">
                <a:latin typeface="Times New Roman" pitchFamily="18" charset="0"/>
              </a:rPr>
              <a:t> </a:t>
            </a:r>
            <a:r>
              <a:rPr lang="en-US">
                <a:latin typeface="Times New Roman" pitchFamily="18" charset="0"/>
                <a:sym typeface="Symbol" pitchFamily="18" charset="2"/>
              </a:rPr>
              <a:t> </a:t>
            </a:r>
            <a:r>
              <a:rPr lang="en-US" i="1">
                <a:latin typeface="Times New Roman" pitchFamily="18" charset="0"/>
                <a:sym typeface="Symbol" pitchFamily="18" charset="2"/>
              </a:rPr>
              <a:t>P</a:t>
            </a:r>
            <a:r>
              <a:rPr lang="en-US">
                <a:latin typeface="Times New Roman" pitchFamily="18" charset="0"/>
                <a:sym typeface="Symbol" pitchFamily="18" charset="2"/>
              </a:rPr>
              <a:t>(</a:t>
            </a:r>
            <a:r>
              <a:rPr lang="en-US" i="1">
                <a:latin typeface="Times New Roman" pitchFamily="18" charset="0"/>
                <a:sym typeface="Symbol" pitchFamily="18" charset="2"/>
              </a:rPr>
              <a:t></a:t>
            </a:r>
            <a:r>
              <a:rPr lang="en-US">
                <a:latin typeface="Times New Roman" pitchFamily="18" charset="0"/>
                <a:sym typeface="Symbol" pitchFamily="18" charset="2"/>
              </a:rPr>
              <a:t>), its second moment is given by the above equation.</a:t>
            </a:r>
            <a:endParaRPr lang="en-US">
              <a:latin typeface="Times New Roman" pitchFamily="18" charset="0"/>
            </a:endParaRPr>
          </a:p>
        </p:txBody>
      </p:sp>
      <p:sp>
        <p:nvSpPr>
          <p:cNvPr id="75783" name="Text Box 11"/>
          <p:cNvSpPr txBox="1">
            <a:spLocks noChangeArrowheads="1"/>
          </p:cNvSpPr>
          <p:nvPr/>
        </p:nvSpPr>
        <p:spPr bwMode="auto">
          <a:xfrm>
            <a:off x="7924800" y="6521450"/>
            <a:ext cx="827088" cy="336550"/>
          </a:xfrm>
          <a:prstGeom prst="rect">
            <a:avLst/>
          </a:prstGeom>
          <a:noFill/>
          <a:ln w="9525">
            <a:noFill/>
            <a:miter lim="800000"/>
            <a:headEnd/>
            <a:tailEnd/>
          </a:ln>
        </p:spPr>
        <p:txBody>
          <a:bodyPr wrap="none">
            <a:spAutoFit/>
          </a:bodyPr>
          <a:lstStyle/>
          <a:p>
            <a:r>
              <a:rPr lang="en-US" sz="1600">
                <a:latin typeface="Times New Roman" pitchFamily="18" charset="0"/>
              </a:rPr>
              <a:t>PILLAI</a:t>
            </a: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Date Placeholder 5"/>
          <p:cNvSpPr>
            <a:spLocks noGrp="1"/>
          </p:cNvSpPr>
          <p:nvPr>
            <p:ph type="dt" sz="quarter" idx="10"/>
          </p:nvPr>
        </p:nvSpPr>
        <p:spPr/>
        <p:txBody>
          <a:bodyPr/>
          <a:lstStyle/>
          <a:p>
            <a:pPr>
              <a:defRPr/>
            </a:pPr>
            <a:r>
              <a:rPr lang="en-US"/>
              <a:t>		 </a:t>
            </a:r>
            <a:r>
              <a:rPr lang="en-US" sz="1200"/>
              <a:t> </a:t>
            </a:r>
            <a:fld id="{CF863582-143B-4581-BE06-C351668060D6}" type="slidenum">
              <a:rPr lang="en-US" sz="1200">
                <a:solidFill>
                  <a:srgbClr val="003399"/>
                </a:solidFill>
              </a:rPr>
              <a:pPr>
                <a:defRPr/>
              </a:pPr>
              <a:t>136</a:t>
            </a:fld>
            <a:endParaRPr lang="en-US" sz="1200">
              <a:solidFill>
                <a:srgbClr val="003399"/>
              </a:solidFill>
            </a:endParaRPr>
          </a:p>
        </p:txBody>
      </p:sp>
      <p:sp>
        <p:nvSpPr>
          <p:cNvPr id="76806" name="Rectangle 12"/>
          <p:cNvSpPr>
            <a:spLocks noGrp="1" noChangeArrowheads="1"/>
          </p:cNvSpPr>
          <p:nvPr>
            <p:ph type="title"/>
          </p:nvPr>
        </p:nvSpPr>
        <p:spPr/>
        <p:txBody>
          <a:bodyPr/>
          <a:lstStyle/>
          <a:p>
            <a:r>
              <a:rPr lang="en-US" smtClean="0"/>
              <a:t>2. </a:t>
            </a:r>
            <a:r>
              <a:rPr lang="en-GB" smtClean="0"/>
              <a:t>Review of Probability Theory: </a:t>
            </a:r>
            <a:r>
              <a:rPr lang="en-US" smtClean="0"/>
              <a:t>Moments…</a:t>
            </a:r>
            <a:r>
              <a:rPr lang="en-GB" smtClean="0"/>
              <a:t> (6)</a:t>
            </a:r>
            <a:endParaRPr lang="en-US" smtClean="0"/>
          </a:p>
        </p:txBody>
      </p:sp>
      <p:graphicFrame>
        <p:nvGraphicFramePr>
          <p:cNvPr id="76802" name="Object 5"/>
          <p:cNvGraphicFramePr>
            <a:graphicFrameLocks noChangeAspect="1"/>
          </p:cNvGraphicFramePr>
          <p:nvPr>
            <p:ph sz="half" idx="1"/>
          </p:nvPr>
        </p:nvGraphicFramePr>
        <p:xfrm>
          <a:off x="3505200" y="2362200"/>
          <a:ext cx="2152650" cy="407988"/>
        </p:xfrm>
        <a:graphic>
          <a:graphicData uri="http://schemas.openxmlformats.org/presentationml/2006/ole">
            <p:oleObj spid="_x0000_s76802" name="Equation" r:id="rId3" imgW="1409400" imgH="266400" progId="">
              <p:embed/>
            </p:oleObj>
          </a:graphicData>
        </a:graphic>
      </p:graphicFrame>
      <p:graphicFrame>
        <p:nvGraphicFramePr>
          <p:cNvPr id="76803" name="Object 8"/>
          <p:cNvGraphicFramePr>
            <a:graphicFrameLocks noChangeAspect="1"/>
          </p:cNvGraphicFramePr>
          <p:nvPr>
            <p:ph sz="quarter" idx="2"/>
          </p:nvPr>
        </p:nvGraphicFramePr>
        <p:xfrm>
          <a:off x="3124200" y="3429000"/>
          <a:ext cx="2971800" cy="520700"/>
        </p:xfrm>
        <a:graphic>
          <a:graphicData uri="http://schemas.openxmlformats.org/presentationml/2006/ole">
            <p:oleObj spid="_x0000_s76803" name="Equation" r:id="rId4" imgW="1879560" imgH="330120" progId="">
              <p:embed/>
            </p:oleObj>
          </a:graphicData>
        </a:graphic>
      </p:graphicFrame>
      <p:sp>
        <p:nvSpPr>
          <p:cNvPr id="76807" name="Text Box 4"/>
          <p:cNvSpPr txBox="1">
            <a:spLocks noChangeArrowheads="1"/>
          </p:cNvSpPr>
          <p:nvPr/>
        </p:nvSpPr>
        <p:spPr bwMode="auto">
          <a:xfrm>
            <a:off x="490538" y="869950"/>
            <a:ext cx="8272462" cy="4540250"/>
          </a:xfrm>
          <a:prstGeom prst="rect">
            <a:avLst/>
          </a:prstGeom>
          <a:noFill/>
          <a:ln w="9525">
            <a:noFill/>
            <a:miter lim="800000"/>
            <a:headEnd/>
            <a:tailEnd/>
          </a:ln>
        </p:spPr>
        <p:txBody>
          <a:bodyPr wrap="none">
            <a:spAutoFit/>
          </a:bodyPr>
          <a:lstStyle/>
          <a:p>
            <a:pPr>
              <a:spcBef>
                <a:spcPct val="10000"/>
              </a:spcBef>
              <a:buFont typeface="Wingdings" pitchFamily="2" charset="2"/>
              <a:buChar char="q"/>
            </a:pPr>
            <a:r>
              <a:rPr lang="en-US"/>
              <a:t> For a r.v </a:t>
            </a:r>
            <a:r>
              <a:rPr lang="en-US" i="1"/>
              <a:t>X</a:t>
            </a:r>
            <a:r>
              <a:rPr lang="en-US"/>
              <a:t> with mean </a:t>
            </a:r>
            <a:r>
              <a:rPr lang="en-US" i="1">
                <a:sym typeface="Symbol" pitchFamily="18" charset="2"/>
              </a:rPr>
              <a:t>µ</a:t>
            </a:r>
            <a:r>
              <a:rPr lang="en-US"/>
              <a:t> , </a:t>
            </a:r>
            <a:r>
              <a:rPr lang="en-US" i="1"/>
              <a:t>X </a:t>
            </a:r>
            <a:r>
              <a:rPr lang="en-US"/>
              <a:t>- </a:t>
            </a:r>
            <a:r>
              <a:rPr lang="en-US" i="1">
                <a:sym typeface="Symbol" pitchFamily="18" charset="2"/>
              </a:rPr>
              <a:t>µ</a:t>
            </a:r>
            <a:r>
              <a:rPr lang="en-US"/>
              <a:t>  represents the deviation of the r.v from its </a:t>
            </a:r>
          </a:p>
          <a:p>
            <a:pPr>
              <a:spcBef>
                <a:spcPct val="10000"/>
              </a:spcBef>
              <a:buFont typeface="Wingdings" pitchFamily="2" charset="2"/>
              <a:buNone/>
            </a:pPr>
            <a:r>
              <a:rPr lang="en-US"/>
              <a:t>mean. Since this deviation can be either positive or negative, consider the </a:t>
            </a:r>
          </a:p>
          <a:p>
            <a:pPr>
              <a:spcBef>
                <a:spcPct val="10000"/>
              </a:spcBef>
              <a:buFont typeface="Wingdings" pitchFamily="2" charset="2"/>
              <a:buNone/>
            </a:pPr>
            <a:r>
              <a:rPr lang="en-US"/>
              <a:t>quantity (</a:t>
            </a:r>
            <a:r>
              <a:rPr lang="en-US" i="1"/>
              <a:t>X </a:t>
            </a:r>
            <a:r>
              <a:rPr lang="en-US"/>
              <a:t>- </a:t>
            </a:r>
            <a:r>
              <a:rPr lang="en-US" i="1">
                <a:sym typeface="Symbol" pitchFamily="18" charset="2"/>
              </a:rPr>
              <a:t>µ</a:t>
            </a:r>
            <a:r>
              <a:rPr lang="en-US"/>
              <a:t> )</a:t>
            </a:r>
            <a:r>
              <a:rPr lang="en-US" baseline="30000"/>
              <a:t>2</a:t>
            </a:r>
            <a:r>
              <a:rPr lang="en-US"/>
              <a:t>  and its average value </a:t>
            </a:r>
            <a:r>
              <a:rPr lang="en-US" i="1"/>
              <a:t>E</a:t>
            </a:r>
            <a:r>
              <a:rPr lang="en-US"/>
              <a:t>[(</a:t>
            </a:r>
            <a:r>
              <a:rPr lang="en-US" i="1"/>
              <a:t>X </a:t>
            </a:r>
            <a:r>
              <a:rPr lang="en-US"/>
              <a:t>- </a:t>
            </a:r>
            <a:r>
              <a:rPr lang="en-US" i="1">
                <a:sym typeface="Symbol" pitchFamily="18" charset="2"/>
              </a:rPr>
              <a:t>µ</a:t>
            </a:r>
            <a:r>
              <a:rPr lang="en-US"/>
              <a:t> )</a:t>
            </a:r>
            <a:r>
              <a:rPr lang="en-US" baseline="30000"/>
              <a:t>2</a:t>
            </a:r>
            <a:r>
              <a:rPr lang="en-US"/>
              <a:t> ]  represents the average </a:t>
            </a:r>
          </a:p>
          <a:p>
            <a:pPr>
              <a:spcBef>
                <a:spcPct val="10000"/>
              </a:spcBef>
              <a:buFont typeface="Wingdings" pitchFamily="2" charset="2"/>
              <a:buNone/>
            </a:pPr>
            <a:r>
              <a:rPr lang="en-US"/>
              <a:t>mean square deviation of </a:t>
            </a:r>
            <a:r>
              <a:rPr lang="en-US" i="1"/>
              <a:t>X</a:t>
            </a:r>
            <a:r>
              <a:rPr lang="en-US"/>
              <a:t> around its mean. Define</a:t>
            </a:r>
          </a:p>
          <a:p>
            <a:pPr>
              <a:spcBef>
                <a:spcPct val="10000"/>
              </a:spcBef>
              <a:buFont typeface="Wingdings" pitchFamily="2" charset="2"/>
              <a:buNone/>
            </a:pPr>
            <a:endParaRPr lang="en-US"/>
          </a:p>
          <a:p>
            <a:pPr>
              <a:spcBef>
                <a:spcPct val="10000"/>
              </a:spcBef>
              <a:buFont typeface="Wingdings" pitchFamily="2" charset="2"/>
              <a:buNone/>
            </a:pPr>
            <a:endParaRPr lang="en-US"/>
          </a:p>
          <a:p>
            <a:pPr>
              <a:spcBef>
                <a:spcPct val="10000"/>
              </a:spcBef>
              <a:buFont typeface="Wingdings" pitchFamily="2" charset="2"/>
              <a:buNone/>
            </a:pPr>
            <a:r>
              <a:rPr lang="en-US"/>
              <a:t>With  </a:t>
            </a:r>
            <a:r>
              <a:rPr lang="en-US" i="1"/>
              <a:t>g</a:t>
            </a:r>
            <a:r>
              <a:rPr lang="en-US"/>
              <a:t>(</a:t>
            </a:r>
            <a:r>
              <a:rPr lang="en-US" i="1"/>
              <a:t>X</a:t>
            </a:r>
            <a:r>
              <a:rPr lang="en-US"/>
              <a:t>) = (</a:t>
            </a:r>
            <a:r>
              <a:rPr lang="en-US" i="1"/>
              <a:t>X </a:t>
            </a:r>
            <a:r>
              <a:rPr lang="en-US"/>
              <a:t>- </a:t>
            </a:r>
            <a:r>
              <a:rPr lang="en-US" i="1">
                <a:sym typeface="Symbol" pitchFamily="18" charset="2"/>
              </a:rPr>
              <a:t>µ</a:t>
            </a:r>
            <a:r>
              <a:rPr lang="en-US"/>
              <a:t> )</a:t>
            </a:r>
            <a:r>
              <a:rPr lang="en-US" baseline="30000"/>
              <a:t>2</a:t>
            </a:r>
            <a:r>
              <a:rPr lang="en-US"/>
              <a:t> , we get</a:t>
            </a:r>
          </a:p>
          <a:p>
            <a:endParaRPr lang="en-US"/>
          </a:p>
          <a:p>
            <a:endParaRPr lang="en-US"/>
          </a:p>
          <a:p>
            <a:endParaRPr lang="en-US"/>
          </a:p>
          <a:p>
            <a:r>
              <a:rPr lang="en-US"/>
              <a:t>where </a:t>
            </a:r>
            <a:r>
              <a:rPr lang="en-US" i="1">
                <a:sym typeface="Symbol" pitchFamily="18" charset="2"/>
              </a:rPr>
              <a:t></a:t>
            </a:r>
            <a:r>
              <a:rPr lang="en-US" i="1" baseline="-25000">
                <a:sym typeface="Symbol" pitchFamily="18" charset="2"/>
              </a:rPr>
              <a:t>X</a:t>
            </a:r>
            <a:r>
              <a:rPr lang="en-US" baseline="30000">
                <a:sym typeface="Symbol" pitchFamily="18" charset="2"/>
              </a:rPr>
              <a:t>2</a:t>
            </a:r>
            <a:r>
              <a:rPr lang="en-US">
                <a:sym typeface="Symbol" pitchFamily="18" charset="2"/>
              </a:rPr>
              <a:t> </a:t>
            </a:r>
            <a:r>
              <a:rPr lang="en-US"/>
              <a:t>is known as the </a:t>
            </a:r>
            <a:r>
              <a:rPr lang="en-US" b="1"/>
              <a:t>variance</a:t>
            </a:r>
            <a:r>
              <a:rPr lang="en-US"/>
              <a:t> of the r.v </a:t>
            </a:r>
            <a:r>
              <a:rPr lang="en-US" i="1"/>
              <a:t>X</a:t>
            </a:r>
            <a:r>
              <a:rPr lang="en-US"/>
              <a:t>, and its square root </a:t>
            </a:r>
          </a:p>
          <a:p>
            <a:r>
              <a:rPr lang="en-US"/>
              <a:t>                          is known as the </a:t>
            </a:r>
            <a:r>
              <a:rPr lang="en-US" b="1"/>
              <a:t>standard deviation</a:t>
            </a:r>
            <a:r>
              <a:rPr lang="en-US"/>
              <a:t> of </a:t>
            </a:r>
            <a:r>
              <a:rPr lang="en-US" i="1"/>
              <a:t>X</a:t>
            </a:r>
            <a:r>
              <a:rPr lang="en-US"/>
              <a:t>. Note that the </a:t>
            </a:r>
          </a:p>
          <a:p>
            <a:r>
              <a:rPr lang="en-US"/>
              <a:t>standard deviation represents the root mean square spread of the r.v </a:t>
            </a:r>
            <a:r>
              <a:rPr lang="en-US" i="1"/>
              <a:t>X</a:t>
            </a:r>
            <a:r>
              <a:rPr lang="en-US"/>
              <a:t> </a:t>
            </a:r>
          </a:p>
          <a:p>
            <a:r>
              <a:rPr lang="en-US"/>
              <a:t>around its mean </a:t>
            </a:r>
            <a:r>
              <a:rPr lang="en-US" i="1">
                <a:sym typeface="Symbol" pitchFamily="18" charset="2"/>
              </a:rPr>
              <a:t>µ</a:t>
            </a:r>
            <a:r>
              <a:rPr lang="en-US"/>
              <a:t> .</a:t>
            </a:r>
          </a:p>
        </p:txBody>
      </p:sp>
      <p:graphicFrame>
        <p:nvGraphicFramePr>
          <p:cNvPr id="76804" name="Object 11"/>
          <p:cNvGraphicFramePr>
            <a:graphicFrameLocks noChangeAspect="1"/>
          </p:cNvGraphicFramePr>
          <p:nvPr>
            <p:ph sz="quarter" idx="3"/>
          </p:nvPr>
        </p:nvGraphicFramePr>
        <p:xfrm>
          <a:off x="533400" y="4419600"/>
          <a:ext cx="1600200" cy="382588"/>
        </p:xfrm>
        <a:graphic>
          <a:graphicData uri="http://schemas.openxmlformats.org/presentationml/2006/ole">
            <p:oleObj spid="_x0000_s76804" name="Equation" r:id="rId5" imgW="1168200" imgH="279360" progId="">
              <p:embed/>
            </p:oleObj>
          </a:graphicData>
        </a:graphic>
      </p:graphicFrame>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4"/>
          <p:cNvSpPr>
            <a:spLocks noGrp="1"/>
          </p:cNvSpPr>
          <p:nvPr>
            <p:ph type="dt" sz="quarter" idx="10"/>
          </p:nvPr>
        </p:nvSpPr>
        <p:spPr/>
        <p:txBody>
          <a:bodyPr/>
          <a:lstStyle/>
          <a:p>
            <a:pPr>
              <a:defRPr/>
            </a:pPr>
            <a:r>
              <a:rPr lang="en-US"/>
              <a:t>		 </a:t>
            </a:r>
            <a:r>
              <a:rPr lang="en-US" sz="1200"/>
              <a:t> </a:t>
            </a:r>
            <a:fld id="{6FA434D1-79F5-4A24-A361-25185F4ED5CE}" type="slidenum">
              <a:rPr lang="en-US" sz="1200">
                <a:solidFill>
                  <a:srgbClr val="003399"/>
                </a:solidFill>
              </a:rPr>
              <a:pPr>
                <a:defRPr/>
              </a:pPr>
              <a:t>137</a:t>
            </a:fld>
            <a:endParaRPr lang="en-US" sz="1200">
              <a:solidFill>
                <a:srgbClr val="003399"/>
              </a:solidFill>
            </a:endParaRPr>
          </a:p>
        </p:txBody>
      </p:sp>
      <p:sp>
        <p:nvSpPr>
          <p:cNvPr id="77829" name="Rectangle 9"/>
          <p:cNvSpPr>
            <a:spLocks noGrp="1" noChangeArrowheads="1"/>
          </p:cNvSpPr>
          <p:nvPr>
            <p:ph type="title"/>
          </p:nvPr>
        </p:nvSpPr>
        <p:spPr/>
        <p:txBody>
          <a:bodyPr/>
          <a:lstStyle/>
          <a:p>
            <a:r>
              <a:rPr lang="en-US" smtClean="0"/>
              <a:t>2. </a:t>
            </a:r>
            <a:r>
              <a:rPr lang="en-GB" smtClean="0"/>
              <a:t>Review of Probability Theory: </a:t>
            </a:r>
            <a:r>
              <a:rPr lang="en-US" smtClean="0"/>
              <a:t>Moments…</a:t>
            </a:r>
            <a:r>
              <a:rPr lang="en-GB" smtClean="0"/>
              <a:t> (7)</a:t>
            </a:r>
            <a:endParaRPr lang="en-US" smtClean="0"/>
          </a:p>
        </p:txBody>
      </p:sp>
      <p:graphicFrame>
        <p:nvGraphicFramePr>
          <p:cNvPr id="77826" name="Object 5"/>
          <p:cNvGraphicFramePr>
            <a:graphicFrameLocks noChangeAspect="1"/>
          </p:cNvGraphicFramePr>
          <p:nvPr>
            <p:ph sz="half" idx="1"/>
          </p:nvPr>
        </p:nvGraphicFramePr>
        <p:xfrm>
          <a:off x="2209800" y="1447800"/>
          <a:ext cx="4953000" cy="1552575"/>
        </p:xfrm>
        <a:graphic>
          <a:graphicData uri="http://schemas.openxmlformats.org/presentationml/2006/ole">
            <p:oleObj spid="_x0000_s77826" name="Equation" r:id="rId3" imgW="3238200" imgH="1015920" progId="">
              <p:embed/>
            </p:oleObj>
          </a:graphicData>
        </a:graphic>
      </p:graphicFrame>
      <p:sp>
        <p:nvSpPr>
          <p:cNvPr id="77830" name="Text Box 4"/>
          <p:cNvSpPr txBox="1">
            <a:spLocks noChangeArrowheads="1"/>
          </p:cNvSpPr>
          <p:nvPr/>
        </p:nvSpPr>
        <p:spPr bwMode="auto">
          <a:xfrm>
            <a:off x="517525" y="898525"/>
            <a:ext cx="8169275" cy="3902075"/>
          </a:xfrm>
          <a:prstGeom prst="rect">
            <a:avLst/>
          </a:prstGeom>
          <a:noFill/>
          <a:ln w="9525">
            <a:noFill/>
            <a:miter lim="800000"/>
            <a:headEnd/>
            <a:tailEnd/>
          </a:ln>
        </p:spPr>
        <p:txBody>
          <a:bodyPr>
            <a:spAutoFit/>
          </a:bodyPr>
          <a:lstStyle/>
          <a:p>
            <a:r>
              <a:rPr lang="en-US"/>
              <a:t>Alternatively, the variance can be calculated by</a:t>
            </a:r>
          </a:p>
          <a:p>
            <a:endParaRPr lang="en-US"/>
          </a:p>
          <a:p>
            <a:endParaRPr lang="en-US"/>
          </a:p>
          <a:p>
            <a:endParaRPr lang="en-US"/>
          </a:p>
          <a:p>
            <a:endParaRPr lang="en-US"/>
          </a:p>
          <a:p>
            <a:endParaRPr lang="en-US"/>
          </a:p>
          <a:p>
            <a:endParaRPr lang="en-US"/>
          </a:p>
          <a:p>
            <a:endParaRPr lang="en-US"/>
          </a:p>
          <a:p>
            <a:r>
              <a:rPr lang="en-US" u="sng"/>
              <a:t>Example</a:t>
            </a:r>
            <a:r>
              <a:rPr lang="en-US"/>
              <a:t>: Determine the variance of Poisson r.v</a:t>
            </a:r>
          </a:p>
          <a:p>
            <a:endParaRPr lang="en-US"/>
          </a:p>
          <a:p>
            <a:endParaRPr lang="en-US"/>
          </a:p>
          <a:p>
            <a:endParaRPr lang="en-US" sz="1000"/>
          </a:p>
          <a:p>
            <a:r>
              <a:rPr lang="en-US"/>
              <a:t>Thus for a Poisson r.v, mean and variance are both equal to its parameter </a:t>
            </a:r>
            <a:r>
              <a:rPr lang="en-US" i="1">
                <a:sym typeface="Symbol" pitchFamily="18" charset="2"/>
              </a:rPr>
              <a:t></a:t>
            </a:r>
          </a:p>
        </p:txBody>
      </p:sp>
      <p:graphicFrame>
        <p:nvGraphicFramePr>
          <p:cNvPr id="77827" name="Object 8"/>
          <p:cNvGraphicFramePr>
            <a:graphicFrameLocks noChangeAspect="1"/>
          </p:cNvGraphicFramePr>
          <p:nvPr>
            <p:ph sz="half" idx="2"/>
          </p:nvPr>
        </p:nvGraphicFramePr>
        <p:xfrm>
          <a:off x="3048000" y="3733800"/>
          <a:ext cx="3276600" cy="566738"/>
        </p:xfrm>
        <a:graphic>
          <a:graphicData uri="http://schemas.openxmlformats.org/presentationml/2006/ole">
            <p:oleObj spid="_x0000_s77827" name="Equation" r:id="rId4" imgW="2057400" imgH="355320" progId="">
              <p:embed/>
            </p:oleObj>
          </a:graphicData>
        </a:graphic>
      </p:graphicFrame>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Date Placeholder 6"/>
          <p:cNvSpPr>
            <a:spLocks noGrp="1"/>
          </p:cNvSpPr>
          <p:nvPr>
            <p:ph type="dt" sz="quarter" idx="10"/>
          </p:nvPr>
        </p:nvSpPr>
        <p:spPr/>
        <p:txBody>
          <a:bodyPr/>
          <a:lstStyle/>
          <a:p>
            <a:pPr>
              <a:defRPr/>
            </a:pPr>
            <a:r>
              <a:rPr lang="en-US"/>
              <a:t>		 </a:t>
            </a:r>
            <a:r>
              <a:rPr lang="en-US" sz="1200"/>
              <a:t> </a:t>
            </a:r>
            <a:fld id="{30A7893D-84DB-4D42-B5B1-4B6FAAC92B6A}" type="slidenum">
              <a:rPr lang="en-US" sz="1200">
                <a:solidFill>
                  <a:srgbClr val="003399"/>
                </a:solidFill>
              </a:rPr>
              <a:pPr>
                <a:defRPr/>
              </a:pPr>
              <a:t>138</a:t>
            </a:fld>
            <a:endParaRPr lang="en-US" sz="1200">
              <a:solidFill>
                <a:srgbClr val="003399"/>
              </a:solidFill>
            </a:endParaRPr>
          </a:p>
        </p:txBody>
      </p:sp>
      <p:sp>
        <p:nvSpPr>
          <p:cNvPr id="78856" name="Rectangle 15"/>
          <p:cNvSpPr>
            <a:spLocks noGrp="1" noChangeArrowheads="1"/>
          </p:cNvSpPr>
          <p:nvPr>
            <p:ph type="title" sz="quarter"/>
          </p:nvPr>
        </p:nvSpPr>
        <p:spPr/>
        <p:txBody>
          <a:bodyPr/>
          <a:lstStyle/>
          <a:p>
            <a:r>
              <a:rPr lang="en-US" smtClean="0"/>
              <a:t>2. </a:t>
            </a:r>
            <a:r>
              <a:rPr lang="en-GB" smtClean="0"/>
              <a:t>Review of Probability Theory: </a:t>
            </a:r>
            <a:r>
              <a:rPr lang="en-US" smtClean="0"/>
              <a:t>Moments…</a:t>
            </a:r>
            <a:r>
              <a:rPr lang="en-GB" smtClean="0"/>
              <a:t> (8)</a:t>
            </a:r>
            <a:endParaRPr lang="en-US" smtClean="0"/>
          </a:p>
        </p:txBody>
      </p:sp>
      <p:graphicFrame>
        <p:nvGraphicFramePr>
          <p:cNvPr id="78850" name="Object 5"/>
          <p:cNvGraphicFramePr>
            <a:graphicFrameLocks noChangeAspect="1"/>
          </p:cNvGraphicFramePr>
          <p:nvPr>
            <p:ph sz="quarter" idx="1"/>
          </p:nvPr>
        </p:nvGraphicFramePr>
        <p:xfrm>
          <a:off x="1828800" y="1676400"/>
          <a:ext cx="5867400" cy="709613"/>
        </p:xfrm>
        <a:graphic>
          <a:graphicData uri="http://schemas.openxmlformats.org/presentationml/2006/ole">
            <p:oleObj spid="_x0000_s78850" name="Equation" r:id="rId3" imgW="3568680" imgH="431640" progId="">
              <p:embed/>
            </p:oleObj>
          </a:graphicData>
        </a:graphic>
      </p:graphicFrame>
      <p:graphicFrame>
        <p:nvGraphicFramePr>
          <p:cNvPr id="78851" name="Object 8"/>
          <p:cNvGraphicFramePr>
            <a:graphicFrameLocks noChangeAspect="1"/>
          </p:cNvGraphicFramePr>
          <p:nvPr>
            <p:ph sz="quarter" idx="2"/>
          </p:nvPr>
        </p:nvGraphicFramePr>
        <p:xfrm>
          <a:off x="2514600" y="2590800"/>
          <a:ext cx="4114800" cy="682625"/>
        </p:xfrm>
        <a:graphic>
          <a:graphicData uri="http://schemas.openxmlformats.org/presentationml/2006/ole">
            <p:oleObj spid="_x0000_s78851" name="Equation" r:id="rId4" imgW="2603160" imgH="431640" progId="">
              <p:embed/>
            </p:oleObj>
          </a:graphicData>
        </a:graphic>
      </p:graphicFrame>
      <p:graphicFrame>
        <p:nvGraphicFramePr>
          <p:cNvPr id="78852" name="Object 11"/>
          <p:cNvGraphicFramePr>
            <a:graphicFrameLocks noChangeAspect="1"/>
          </p:cNvGraphicFramePr>
          <p:nvPr>
            <p:ph sz="quarter" idx="3"/>
          </p:nvPr>
        </p:nvGraphicFramePr>
        <p:xfrm>
          <a:off x="3200400" y="3581400"/>
          <a:ext cx="2819400" cy="573088"/>
        </p:xfrm>
        <a:graphic>
          <a:graphicData uri="http://schemas.openxmlformats.org/presentationml/2006/ole">
            <p:oleObj spid="_x0000_s78852" name="Equation" r:id="rId5" imgW="1625400" imgH="330120" progId="">
              <p:embed/>
            </p:oleObj>
          </a:graphicData>
        </a:graphic>
      </p:graphicFrame>
      <p:sp>
        <p:nvSpPr>
          <p:cNvPr id="78857" name="Text Box 4"/>
          <p:cNvSpPr txBox="1">
            <a:spLocks noChangeArrowheads="1"/>
          </p:cNvSpPr>
          <p:nvPr/>
        </p:nvSpPr>
        <p:spPr bwMode="auto">
          <a:xfrm>
            <a:off x="533400" y="914400"/>
            <a:ext cx="8093075" cy="5121275"/>
          </a:xfrm>
          <a:prstGeom prst="rect">
            <a:avLst/>
          </a:prstGeom>
          <a:noFill/>
          <a:ln w="9525">
            <a:noFill/>
            <a:miter lim="800000"/>
            <a:headEnd/>
            <a:tailEnd/>
          </a:ln>
        </p:spPr>
        <p:txBody>
          <a:bodyPr>
            <a:spAutoFit/>
          </a:bodyPr>
          <a:lstStyle/>
          <a:p>
            <a:r>
              <a:rPr lang="en-US" u="sng"/>
              <a:t>Example</a:t>
            </a:r>
            <a:r>
              <a:rPr lang="en-US"/>
              <a:t>: Determine the variance of the normal r.v </a:t>
            </a:r>
            <a:r>
              <a:rPr lang="en-US" i="1"/>
              <a:t>N</a:t>
            </a:r>
            <a:r>
              <a:rPr lang="en-US"/>
              <a:t>(</a:t>
            </a:r>
            <a:r>
              <a:rPr lang="en-US" i="1">
                <a:sym typeface="Symbol" pitchFamily="18" charset="2"/>
              </a:rPr>
              <a:t>µ</a:t>
            </a:r>
            <a:r>
              <a:rPr lang="en-US"/>
              <a:t> , </a:t>
            </a:r>
            <a:r>
              <a:rPr lang="en-US" i="1">
                <a:sym typeface="Symbol" pitchFamily="18" charset="2"/>
              </a:rPr>
              <a:t></a:t>
            </a:r>
            <a:r>
              <a:rPr lang="en-US" baseline="30000">
                <a:sym typeface="Symbol" pitchFamily="18" charset="2"/>
              </a:rPr>
              <a:t>2</a:t>
            </a:r>
            <a:r>
              <a:rPr lang="en-US"/>
              <a:t> )</a:t>
            </a:r>
          </a:p>
          <a:p>
            <a:endParaRPr lang="en-US"/>
          </a:p>
          <a:p>
            <a:r>
              <a:rPr lang="en-US"/>
              <a:t>We have</a:t>
            </a:r>
          </a:p>
          <a:p>
            <a:endParaRPr lang="en-US"/>
          </a:p>
          <a:p>
            <a:endParaRPr lang="en-US" sz="1000"/>
          </a:p>
          <a:p>
            <a:r>
              <a:rPr lang="en-US"/>
              <a:t>Use of the identity</a:t>
            </a:r>
          </a:p>
          <a:p>
            <a:endParaRPr lang="en-US"/>
          </a:p>
          <a:p>
            <a:endParaRPr lang="en-US"/>
          </a:p>
          <a:p>
            <a:r>
              <a:rPr lang="en-US"/>
              <a:t>for a normal p.d.f. This gives</a:t>
            </a:r>
          </a:p>
          <a:p>
            <a:endParaRPr lang="en-US"/>
          </a:p>
          <a:p>
            <a:endParaRPr lang="en-US"/>
          </a:p>
          <a:p>
            <a:r>
              <a:rPr lang="en-US"/>
              <a:t>Differentiating both sides with respect to </a:t>
            </a:r>
            <a:r>
              <a:rPr lang="en-US" i="1">
                <a:sym typeface="Symbol" pitchFamily="18" charset="2"/>
              </a:rPr>
              <a:t> ,</a:t>
            </a:r>
            <a:r>
              <a:rPr lang="en-US"/>
              <a:t> we get</a:t>
            </a:r>
          </a:p>
          <a:p>
            <a:endParaRPr lang="en-US"/>
          </a:p>
          <a:p>
            <a:endParaRPr lang="en-US"/>
          </a:p>
          <a:p>
            <a:r>
              <a:rPr lang="en-US"/>
              <a:t>or</a:t>
            </a:r>
          </a:p>
          <a:p>
            <a:endParaRPr lang="en-US"/>
          </a:p>
          <a:p>
            <a:endParaRPr lang="en-US"/>
          </a:p>
        </p:txBody>
      </p:sp>
      <p:graphicFrame>
        <p:nvGraphicFramePr>
          <p:cNvPr id="78853" name="Object 14"/>
          <p:cNvGraphicFramePr>
            <a:graphicFrameLocks noChangeAspect="1"/>
          </p:cNvGraphicFramePr>
          <p:nvPr>
            <p:ph sz="quarter" idx="4"/>
          </p:nvPr>
        </p:nvGraphicFramePr>
        <p:xfrm>
          <a:off x="2946400" y="4495800"/>
          <a:ext cx="3378200" cy="704850"/>
        </p:xfrm>
        <a:graphic>
          <a:graphicData uri="http://schemas.openxmlformats.org/presentationml/2006/ole">
            <p:oleObj spid="_x0000_s78853" name="Equation" r:id="rId6" imgW="2006280" imgH="419040" progId="">
              <p:embed/>
            </p:oleObj>
          </a:graphicData>
        </a:graphic>
      </p:graphicFrame>
      <p:graphicFrame>
        <p:nvGraphicFramePr>
          <p:cNvPr id="78854" name="Object 17"/>
          <p:cNvGraphicFramePr>
            <a:graphicFrameLocks noChangeAspect="1"/>
          </p:cNvGraphicFramePr>
          <p:nvPr/>
        </p:nvGraphicFramePr>
        <p:xfrm>
          <a:off x="2347913" y="5334000"/>
          <a:ext cx="4738687" cy="723900"/>
        </p:xfrm>
        <a:graphic>
          <a:graphicData uri="http://schemas.openxmlformats.org/presentationml/2006/ole">
            <p:oleObj spid="_x0000_s78854" name="Equation" r:id="rId7" imgW="2374560" imgH="431640" progId="">
              <p:embed/>
            </p:oleObj>
          </a:graphicData>
        </a:graphic>
      </p:graphicFrame>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Date Placeholder 6"/>
          <p:cNvSpPr>
            <a:spLocks noGrp="1"/>
          </p:cNvSpPr>
          <p:nvPr>
            <p:ph type="dt" sz="quarter" idx="10"/>
          </p:nvPr>
        </p:nvSpPr>
        <p:spPr/>
        <p:txBody>
          <a:bodyPr/>
          <a:lstStyle/>
          <a:p>
            <a:pPr>
              <a:defRPr/>
            </a:pPr>
            <a:r>
              <a:rPr lang="en-US"/>
              <a:t>		 </a:t>
            </a:r>
            <a:r>
              <a:rPr lang="en-US" sz="1200"/>
              <a:t> </a:t>
            </a:r>
            <a:fld id="{C526AB2A-490A-43D0-8654-63321B581848}" type="slidenum">
              <a:rPr lang="en-US" sz="1200">
                <a:solidFill>
                  <a:srgbClr val="003399"/>
                </a:solidFill>
              </a:rPr>
              <a:pPr>
                <a:defRPr/>
              </a:pPr>
              <a:t>139</a:t>
            </a:fld>
            <a:endParaRPr lang="en-US" sz="1200">
              <a:solidFill>
                <a:srgbClr val="003399"/>
              </a:solidFill>
            </a:endParaRPr>
          </a:p>
        </p:txBody>
      </p:sp>
      <p:sp>
        <p:nvSpPr>
          <p:cNvPr id="79878" name="Rectangle 16"/>
          <p:cNvSpPr>
            <a:spLocks noGrp="1" noChangeArrowheads="1"/>
          </p:cNvSpPr>
          <p:nvPr>
            <p:ph type="title" sz="quarter"/>
          </p:nvPr>
        </p:nvSpPr>
        <p:spPr/>
        <p:txBody>
          <a:bodyPr/>
          <a:lstStyle/>
          <a:p>
            <a:r>
              <a:rPr lang="en-US" smtClean="0"/>
              <a:t>2. </a:t>
            </a:r>
            <a:r>
              <a:rPr lang="en-GB" smtClean="0"/>
              <a:t>Review of Probability Theory: </a:t>
            </a:r>
            <a:r>
              <a:rPr lang="en-US" smtClean="0"/>
              <a:t>Moments…</a:t>
            </a:r>
            <a:r>
              <a:rPr lang="en-GB" smtClean="0"/>
              <a:t> (9)</a:t>
            </a:r>
            <a:endParaRPr lang="en-US" smtClean="0"/>
          </a:p>
        </p:txBody>
      </p:sp>
      <p:graphicFrame>
        <p:nvGraphicFramePr>
          <p:cNvPr id="79874" name="Object 6"/>
          <p:cNvGraphicFramePr>
            <a:graphicFrameLocks noChangeAspect="1"/>
          </p:cNvGraphicFramePr>
          <p:nvPr>
            <p:ph sz="quarter" idx="1"/>
          </p:nvPr>
        </p:nvGraphicFramePr>
        <p:xfrm>
          <a:off x="3200400" y="1143000"/>
          <a:ext cx="2667000" cy="557213"/>
        </p:xfrm>
        <a:graphic>
          <a:graphicData uri="http://schemas.openxmlformats.org/presentationml/2006/ole">
            <p:oleObj spid="_x0000_s79874" name="Equation" r:id="rId3" imgW="1638000" imgH="342720" progId="">
              <p:embed/>
            </p:oleObj>
          </a:graphicData>
        </a:graphic>
      </p:graphicFrame>
      <p:graphicFrame>
        <p:nvGraphicFramePr>
          <p:cNvPr id="79875" name="Object 9"/>
          <p:cNvGraphicFramePr>
            <a:graphicFrameLocks noChangeAspect="1"/>
          </p:cNvGraphicFramePr>
          <p:nvPr>
            <p:ph sz="quarter" idx="2"/>
          </p:nvPr>
        </p:nvGraphicFramePr>
        <p:xfrm>
          <a:off x="3657600" y="2286000"/>
          <a:ext cx="1752600" cy="382588"/>
        </p:xfrm>
        <a:graphic>
          <a:graphicData uri="http://schemas.openxmlformats.org/presentationml/2006/ole">
            <p:oleObj spid="_x0000_s79875" name="Equation" r:id="rId4" imgW="1104840" imgH="241200" progId="">
              <p:embed/>
            </p:oleObj>
          </a:graphicData>
        </a:graphic>
      </p:graphicFrame>
      <p:graphicFrame>
        <p:nvGraphicFramePr>
          <p:cNvPr id="79876" name="Object 12"/>
          <p:cNvGraphicFramePr>
            <a:graphicFrameLocks noChangeAspect="1"/>
          </p:cNvGraphicFramePr>
          <p:nvPr>
            <p:ph sz="quarter" idx="3"/>
          </p:nvPr>
        </p:nvGraphicFramePr>
        <p:xfrm>
          <a:off x="2286000" y="3429000"/>
          <a:ext cx="4572000" cy="1492250"/>
        </p:xfrm>
        <a:graphic>
          <a:graphicData uri="http://schemas.openxmlformats.org/presentationml/2006/ole">
            <p:oleObj spid="_x0000_s79876" name="Equation" r:id="rId5" imgW="2958840" imgH="965160" progId="">
              <p:embed/>
            </p:oleObj>
          </a:graphicData>
        </a:graphic>
      </p:graphicFrame>
      <p:sp>
        <p:nvSpPr>
          <p:cNvPr id="79879" name="Text Box 4"/>
          <p:cNvSpPr txBox="1">
            <a:spLocks noChangeArrowheads="1"/>
          </p:cNvSpPr>
          <p:nvPr/>
        </p:nvSpPr>
        <p:spPr bwMode="auto">
          <a:xfrm>
            <a:off x="441325" y="846138"/>
            <a:ext cx="184150" cy="396875"/>
          </a:xfrm>
          <a:prstGeom prst="rect">
            <a:avLst/>
          </a:prstGeom>
          <a:noFill/>
          <a:ln w="9525">
            <a:noFill/>
            <a:miter lim="800000"/>
            <a:headEnd/>
            <a:tailEnd/>
          </a:ln>
        </p:spPr>
        <p:txBody>
          <a:bodyPr wrap="none">
            <a:spAutoFit/>
          </a:bodyPr>
          <a:lstStyle/>
          <a:p>
            <a:endParaRPr lang="en-US"/>
          </a:p>
        </p:txBody>
      </p:sp>
      <p:sp>
        <p:nvSpPr>
          <p:cNvPr id="79880" name="Text Box 5"/>
          <p:cNvSpPr txBox="1">
            <a:spLocks noChangeArrowheads="1"/>
          </p:cNvSpPr>
          <p:nvPr/>
        </p:nvSpPr>
        <p:spPr bwMode="auto">
          <a:xfrm>
            <a:off x="533400" y="914400"/>
            <a:ext cx="8093075" cy="5411788"/>
          </a:xfrm>
          <a:prstGeom prst="rect">
            <a:avLst/>
          </a:prstGeom>
          <a:noFill/>
          <a:ln w="9525">
            <a:noFill/>
            <a:miter lim="800000"/>
            <a:headEnd/>
            <a:tailEnd/>
          </a:ln>
        </p:spPr>
        <p:txBody>
          <a:bodyPr>
            <a:spAutoFit/>
          </a:bodyPr>
          <a:lstStyle/>
          <a:p>
            <a:pPr>
              <a:buFont typeface="Wingdings" pitchFamily="2" charset="2"/>
              <a:buChar char="q"/>
            </a:pPr>
            <a:r>
              <a:rPr lang="en-US" b="1"/>
              <a:t> Moments</a:t>
            </a:r>
            <a:r>
              <a:rPr lang="en-US"/>
              <a:t>: In general</a:t>
            </a:r>
          </a:p>
          <a:p>
            <a:pPr>
              <a:buFont typeface="Wingdings" pitchFamily="2" charset="2"/>
              <a:buChar char="q"/>
            </a:pPr>
            <a:endParaRPr lang="en-US"/>
          </a:p>
          <a:p>
            <a:pPr>
              <a:buFont typeface="Wingdings" pitchFamily="2" charset="2"/>
              <a:buChar char="q"/>
            </a:pPr>
            <a:endParaRPr lang="en-US" sz="1000"/>
          </a:p>
          <a:p>
            <a:pPr>
              <a:spcBef>
                <a:spcPct val="50000"/>
              </a:spcBef>
            </a:pPr>
            <a:r>
              <a:rPr lang="en-US"/>
              <a:t>are known as the </a:t>
            </a:r>
            <a:r>
              <a:rPr lang="en-US" b="1"/>
              <a:t>moments</a:t>
            </a:r>
            <a:r>
              <a:rPr lang="en-US"/>
              <a:t> of the r.v </a:t>
            </a:r>
            <a:r>
              <a:rPr lang="en-US" i="1"/>
              <a:t>X</a:t>
            </a:r>
            <a:r>
              <a:rPr lang="en-US"/>
              <a:t>, and</a:t>
            </a:r>
          </a:p>
          <a:p>
            <a:pPr>
              <a:spcBef>
                <a:spcPct val="50000"/>
              </a:spcBef>
            </a:pPr>
            <a:endParaRPr lang="en-US"/>
          </a:p>
          <a:p>
            <a:pPr>
              <a:spcBef>
                <a:spcPct val="50000"/>
              </a:spcBef>
            </a:pPr>
            <a:r>
              <a:rPr lang="en-US"/>
              <a:t>are known as the </a:t>
            </a:r>
            <a:r>
              <a:rPr lang="en-US" b="1"/>
              <a:t>central moments</a:t>
            </a:r>
            <a:r>
              <a:rPr lang="en-US"/>
              <a:t> of </a:t>
            </a:r>
            <a:r>
              <a:rPr lang="en-US" i="1"/>
              <a:t>X</a:t>
            </a:r>
            <a:r>
              <a:rPr lang="en-US"/>
              <a:t>. Clearly, the mean </a:t>
            </a:r>
            <a:r>
              <a:rPr lang="en-US" i="1">
                <a:sym typeface="Symbol" pitchFamily="18" charset="2"/>
              </a:rPr>
              <a:t>µ = m</a:t>
            </a:r>
            <a:r>
              <a:rPr lang="en-US" baseline="-25000">
                <a:sym typeface="Symbol" pitchFamily="18" charset="2"/>
              </a:rPr>
              <a:t>1</a:t>
            </a:r>
            <a:r>
              <a:rPr lang="en-US"/>
              <a:t> ,           and the variance </a:t>
            </a:r>
            <a:r>
              <a:rPr lang="en-US" i="1">
                <a:sym typeface="Symbol" pitchFamily="18" charset="2"/>
              </a:rPr>
              <a:t></a:t>
            </a:r>
            <a:r>
              <a:rPr lang="en-US">
                <a:sym typeface="Symbol" pitchFamily="18" charset="2"/>
              </a:rPr>
              <a:t>2 = </a:t>
            </a:r>
            <a:r>
              <a:rPr lang="en-US" i="1">
                <a:sym typeface="Symbol" pitchFamily="18" charset="2"/>
              </a:rPr>
              <a:t>µ</a:t>
            </a:r>
            <a:r>
              <a:rPr lang="en-US" baseline="-25000">
                <a:sym typeface="Symbol" pitchFamily="18" charset="2"/>
              </a:rPr>
              <a:t>2</a:t>
            </a:r>
            <a:r>
              <a:rPr lang="en-US"/>
              <a:t>. It is easy to relate  </a:t>
            </a:r>
            <a:r>
              <a:rPr lang="en-US" i="1"/>
              <a:t>m</a:t>
            </a:r>
            <a:r>
              <a:rPr lang="en-US" i="1" baseline="-25000"/>
              <a:t>n</a:t>
            </a:r>
            <a:r>
              <a:rPr lang="en-US"/>
              <a:t>  and </a:t>
            </a:r>
            <a:r>
              <a:rPr lang="en-US" i="1">
                <a:sym typeface="Symbol" pitchFamily="18" charset="2"/>
              </a:rPr>
              <a:t>µ</a:t>
            </a:r>
            <a:r>
              <a:rPr lang="en-US" i="1" baseline="-25000">
                <a:sym typeface="Symbol" pitchFamily="18" charset="2"/>
              </a:rPr>
              <a:t>n</a:t>
            </a:r>
            <a:r>
              <a:rPr lang="en-US" i="1">
                <a:sym typeface="Symbol" pitchFamily="18" charset="2"/>
              </a:rPr>
              <a:t>.</a:t>
            </a:r>
            <a:r>
              <a:rPr lang="en-US"/>
              <a:t> Infact</a:t>
            </a:r>
          </a:p>
          <a:p>
            <a:pPr>
              <a:spcBef>
                <a:spcPct val="50000"/>
              </a:spcBef>
            </a:pPr>
            <a:r>
              <a:rPr lang="en-US"/>
              <a:t> </a:t>
            </a:r>
          </a:p>
          <a:p>
            <a:pPr>
              <a:buFont typeface="Wingdings" pitchFamily="2" charset="2"/>
              <a:buChar char="q"/>
            </a:pPr>
            <a:endParaRPr lang="en-US"/>
          </a:p>
          <a:p>
            <a:pPr>
              <a:buFont typeface="Wingdings" pitchFamily="2" charset="2"/>
              <a:buChar char="q"/>
            </a:pPr>
            <a:endParaRPr lang="en-US"/>
          </a:p>
          <a:p>
            <a:pPr>
              <a:buFont typeface="Wingdings" pitchFamily="2" charset="2"/>
              <a:buChar char="q"/>
            </a:pPr>
            <a:endParaRPr lang="en-US"/>
          </a:p>
          <a:p>
            <a:pPr>
              <a:buFont typeface="Wingdings" pitchFamily="2" charset="2"/>
              <a:buChar char="q"/>
            </a:pPr>
            <a:endParaRPr lang="en-US" sz="1800"/>
          </a:p>
          <a:p>
            <a:pPr>
              <a:spcBef>
                <a:spcPct val="5000"/>
              </a:spcBef>
              <a:buFont typeface="Wingdings" pitchFamily="2" charset="2"/>
              <a:buNone/>
            </a:pPr>
            <a:r>
              <a:rPr lang="en-US"/>
              <a:t>In general, the quantities  </a:t>
            </a:r>
            <a:r>
              <a:rPr lang="en-US" i="1"/>
              <a:t>E</a:t>
            </a:r>
            <a:r>
              <a:rPr lang="en-US"/>
              <a:t>[(</a:t>
            </a:r>
            <a:r>
              <a:rPr lang="en-US" i="1"/>
              <a:t>X </a:t>
            </a:r>
            <a:r>
              <a:rPr lang="en-US"/>
              <a:t>- </a:t>
            </a:r>
            <a:r>
              <a:rPr lang="en-US" i="1"/>
              <a:t>a</a:t>
            </a:r>
            <a:r>
              <a:rPr lang="en-US"/>
              <a:t>)</a:t>
            </a:r>
            <a:r>
              <a:rPr lang="en-US" i="1" baseline="30000"/>
              <a:t>n</a:t>
            </a:r>
            <a:r>
              <a:rPr lang="en-US"/>
              <a:t>]  are known as the generalized moments of </a:t>
            </a:r>
            <a:r>
              <a:rPr lang="en-US" i="1"/>
              <a:t>X  </a:t>
            </a:r>
            <a:r>
              <a:rPr lang="en-US"/>
              <a:t>about </a:t>
            </a:r>
            <a:r>
              <a:rPr lang="en-US" i="1"/>
              <a:t>a</a:t>
            </a:r>
            <a:r>
              <a:rPr lang="en-US"/>
              <a:t>, and  </a:t>
            </a:r>
            <a:r>
              <a:rPr lang="en-US" i="1"/>
              <a:t>E</a:t>
            </a:r>
            <a:r>
              <a:rPr lang="en-US"/>
              <a:t>[</a:t>
            </a:r>
            <a:r>
              <a:rPr lang="en-US">
                <a:sym typeface="Symbol" pitchFamily="18" charset="2"/>
              </a:rPr>
              <a:t></a:t>
            </a:r>
            <a:r>
              <a:rPr lang="en-US" i="1">
                <a:sym typeface="Symbol" pitchFamily="18" charset="2"/>
              </a:rPr>
              <a:t>X</a:t>
            </a:r>
            <a:r>
              <a:rPr lang="en-US">
                <a:sym typeface="Symbol" pitchFamily="18" charset="2"/>
              </a:rPr>
              <a:t></a:t>
            </a:r>
            <a:r>
              <a:rPr lang="en-US" i="1" baseline="30000">
                <a:sym typeface="Symbol" pitchFamily="18" charset="2"/>
              </a:rPr>
              <a:t>n</a:t>
            </a:r>
            <a:r>
              <a:rPr lang="en-US"/>
              <a:t>]  are known as the absolute moments of </a:t>
            </a:r>
            <a:r>
              <a:rPr lang="en-US" i="1"/>
              <a:t>X</a:t>
            </a:r>
            <a:r>
              <a:rPr lang="en-US"/>
              <a:t>.</a:t>
            </a:r>
          </a:p>
          <a:p>
            <a:pPr>
              <a:buFont typeface="Wingdings" pitchFamily="2" charset="2"/>
              <a:buNone/>
            </a:pPr>
            <a:endParaRPr 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quarter" idx="10"/>
          </p:nvPr>
        </p:nvSpPr>
        <p:spPr/>
        <p:txBody>
          <a:bodyPr/>
          <a:lstStyle/>
          <a:p>
            <a:pPr>
              <a:defRPr/>
            </a:pPr>
            <a:r>
              <a:rPr lang="en-US"/>
              <a:t>		 </a:t>
            </a:r>
            <a:r>
              <a:rPr lang="en-US" sz="1200"/>
              <a:t> </a:t>
            </a:r>
            <a:fld id="{6AAF5AF9-3A5E-4BB7-843A-990ED7BA7969}" type="slidenum">
              <a:rPr lang="en-US" sz="1200">
                <a:solidFill>
                  <a:srgbClr val="003399"/>
                </a:solidFill>
              </a:rPr>
              <a:pPr>
                <a:defRPr/>
              </a:pPr>
              <a:t>14</a:t>
            </a:fld>
            <a:endParaRPr lang="en-US" sz="1200">
              <a:solidFill>
                <a:srgbClr val="003399"/>
              </a:solidFill>
            </a:endParaRPr>
          </a:p>
        </p:txBody>
      </p:sp>
      <p:sp>
        <p:nvSpPr>
          <p:cNvPr id="176131" name="Rectangle 2"/>
          <p:cNvSpPr>
            <a:spLocks noGrp="1" noChangeArrowheads="1"/>
          </p:cNvSpPr>
          <p:nvPr>
            <p:ph type="title"/>
          </p:nvPr>
        </p:nvSpPr>
        <p:spPr/>
        <p:txBody>
          <a:bodyPr/>
          <a:lstStyle/>
          <a:p>
            <a:r>
              <a:rPr lang="en-US" smtClean="0"/>
              <a:t>Optimum Receiver Design (8)</a:t>
            </a:r>
          </a:p>
        </p:txBody>
      </p:sp>
      <p:sp>
        <p:nvSpPr>
          <p:cNvPr id="176132" name="Rectangle 3"/>
          <p:cNvSpPr>
            <a:spLocks noGrp="1" noChangeArrowheads="1"/>
          </p:cNvSpPr>
          <p:nvPr>
            <p:ph type="body" idx="1"/>
          </p:nvPr>
        </p:nvSpPr>
        <p:spPr>
          <a:xfrm>
            <a:off x="609600" y="914400"/>
            <a:ext cx="7924800" cy="5181600"/>
          </a:xfrm>
        </p:spPr>
        <p:txBody>
          <a:bodyPr/>
          <a:lstStyle/>
          <a:p>
            <a:r>
              <a:rPr lang="en-US" b="1" smtClean="0"/>
              <a:t>Mathematical system model for modulator</a:t>
            </a:r>
            <a:r>
              <a:rPr lang="en-US" smtClean="0"/>
              <a:t>:</a:t>
            </a:r>
          </a:p>
          <a:p>
            <a:pPr>
              <a:buFont typeface="Wingdings" pitchFamily="2" charset="2"/>
              <a:buNone/>
            </a:pPr>
            <a:r>
              <a:rPr lang="en-US" smtClean="0"/>
              <a:t>	Assume a linear modulation method, e.g.,</a:t>
            </a:r>
          </a:p>
          <a:p>
            <a:pPr lvl="1">
              <a:buFont typeface="Wingdings" pitchFamily="2" charset="2"/>
              <a:buNone/>
            </a:pPr>
            <a:r>
              <a:rPr lang="en-US" smtClean="0"/>
              <a:t>– phase shift keying (PSK)</a:t>
            </a:r>
          </a:p>
          <a:p>
            <a:pPr lvl="1">
              <a:buFont typeface="Wingdings" pitchFamily="2" charset="2"/>
              <a:buNone/>
            </a:pPr>
            <a:r>
              <a:rPr lang="en-US" smtClean="0"/>
              <a:t>– quadrature amplitude modulation (QAM).</a:t>
            </a:r>
          </a:p>
          <a:p>
            <a:pPr lvl="1">
              <a:buFont typeface="Wingdings" pitchFamily="2" charset="2"/>
              <a:buNone/>
            </a:pPr>
            <a:endParaRPr lang="en-US" sz="1400" smtClean="0"/>
          </a:p>
          <a:p>
            <a:pPr>
              <a:buFont typeface="Wingdings" pitchFamily="2" charset="2"/>
              <a:buNone/>
            </a:pPr>
            <a:r>
              <a:rPr lang="en-US" smtClean="0"/>
              <a:t>	Let the </a:t>
            </a:r>
            <a:r>
              <a:rPr lang="en-US" b="1" smtClean="0"/>
              <a:t>transmitted data symbol</a:t>
            </a:r>
            <a:r>
              <a:rPr lang="en-US" smtClean="0"/>
              <a:t> be </a:t>
            </a:r>
            <a:r>
              <a:rPr lang="en-US" i="1" smtClean="0"/>
              <a:t>x</a:t>
            </a:r>
            <a:r>
              <a:rPr lang="en-US" smtClean="0"/>
              <a:t> </a:t>
            </a:r>
            <a:r>
              <a:rPr lang="en-US" smtClean="0">
                <a:sym typeface="Symbol" pitchFamily="18" charset="2"/>
              </a:rPr>
              <a:t>  </a:t>
            </a:r>
            <a:r>
              <a:rPr lang="en-US" smtClean="0"/>
              <a:t>where </a:t>
            </a:r>
            <a:r>
              <a:rPr lang="en-US" smtClean="0">
                <a:sym typeface="Symbol" pitchFamily="18" charset="2"/>
              </a:rPr>
              <a:t></a:t>
            </a:r>
            <a:r>
              <a:rPr lang="en-US" smtClean="0"/>
              <a:t> is the modulations symbol alphabet.</a:t>
            </a:r>
          </a:p>
          <a:p>
            <a:pPr lvl="1">
              <a:buFont typeface="Wingdings" pitchFamily="2" charset="2"/>
              <a:buNone/>
            </a:pPr>
            <a:r>
              <a:rPr lang="en-US" smtClean="0"/>
              <a:t>– Example, QPSK: </a:t>
            </a:r>
            <a:r>
              <a:rPr lang="en-US" smtClean="0">
                <a:sym typeface="Symbol" pitchFamily="18" charset="2"/>
              </a:rPr>
              <a:t></a:t>
            </a:r>
            <a:r>
              <a:rPr lang="en-US" smtClean="0"/>
              <a:t> = {-1,+1,-j,+j}/√2.</a:t>
            </a:r>
          </a:p>
          <a:p>
            <a:pPr lvl="1">
              <a:buFont typeface="Wingdings" pitchFamily="2" charset="2"/>
              <a:buNone/>
            </a:pPr>
            <a:endParaRPr lang="en-US" smtClean="0"/>
          </a:p>
        </p:txBody>
      </p:sp>
    </p:spTree>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Date Placeholder 6"/>
          <p:cNvSpPr>
            <a:spLocks noGrp="1"/>
          </p:cNvSpPr>
          <p:nvPr>
            <p:ph type="dt" sz="quarter" idx="10"/>
          </p:nvPr>
        </p:nvSpPr>
        <p:spPr/>
        <p:txBody>
          <a:bodyPr/>
          <a:lstStyle/>
          <a:p>
            <a:pPr>
              <a:defRPr/>
            </a:pPr>
            <a:r>
              <a:rPr lang="en-US"/>
              <a:t>		 </a:t>
            </a:r>
            <a:r>
              <a:rPr lang="en-US" sz="1200"/>
              <a:t> </a:t>
            </a:r>
            <a:fld id="{FA95B9F8-B15D-4817-BD3F-3D5E5727767E}" type="slidenum">
              <a:rPr lang="en-US" sz="1200">
                <a:solidFill>
                  <a:srgbClr val="003399"/>
                </a:solidFill>
              </a:rPr>
              <a:pPr>
                <a:defRPr/>
              </a:pPr>
              <a:t>140</a:t>
            </a:fld>
            <a:endParaRPr lang="en-US" sz="1200">
              <a:solidFill>
                <a:srgbClr val="003399"/>
              </a:solidFill>
            </a:endParaRPr>
          </a:p>
        </p:txBody>
      </p:sp>
      <p:sp>
        <p:nvSpPr>
          <p:cNvPr id="80903" name="Rectangle 15"/>
          <p:cNvSpPr>
            <a:spLocks noGrp="1" noChangeArrowheads="1"/>
          </p:cNvSpPr>
          <p:nvPr>
            <p:ph type="title" sz="quarter"/>
          </p:nvPr>
        </p:nvSpPr>
        <p:spPr/>
        <p:txBody>
          <a:bodyPr/>
          <a:lstStyle/>
          <a:p>
            <a:r>
              <a:rPr lang="en-US" smtClean="0"/>
              <a:t>2. </a:t>
            </a:r>
            <a:r>
              <a:rPr lang="en-GB" smtClean="0"/>
              <a:t>Review of Probability Theory: </a:t>
            </a:r>
            <a:r>
              <a:rPr lang="en-US" smtClean="0"/>
              <a:t>Moments…</a:t>
            </a:r>
            <a:r>
              <a:rPr lang="en-GB" smtClean="0"/>
              <a:t> (10)</a:t>
            </a:r>
            <a:endParaRPr lang="en-US" smtClean="0"/>
          </a:p>
        </p:txBody>
      </p:sp>
      <p:graphicFrame>
        <p:nvGraphicFramePr>
          <p:cNvPr id="80898" name="Object 5"/>
          <p:cNvGraphicFramePr>
            <a:graphicFrameLocks noChangeAspect="1"/>
          </p:cNvGraphicFramePr>
          <p:nvPr>
            <p:ph sz="quarter" idx="1"/>
          </p:nvPr>
        </p:nvGraphicFramePr>
        <p:xfrm>
          <a:off x="2514600" y="1295400"/>
          <a:ext cx="3429000" cy="515938"/>
        </p:xfrm>
        <a:graphic>
          <a:graphicData uri="http://schemas.openxmlformats.org/presentationml/2006/ole">
            <p:oleObj spid="_x0000_s80898" name="Equation" r:id="rId3" imgW="2197080" imgH="330120" progId="">
              <p:embed/>
            </p:oleObj>
          </a:graphicData>
        </a:graphic>
      </p:graphicFrame>
      <p:graphicFrame>
        <p:nvGraphicFramePr>
          <p:cNvPr id="80899" name="Object 8"/>
          <p:cNvGraphicFramePr>
            <a:graphicFrameLocks noChangeAspect="1"/>
          </p:cNvGraphicFramePr>
          <p:nvPr>
            <p:ph sz="quarter" idx="2"/>
          </p:nvPr>
        </p:nvGraphicFramePr>
        <p:xfrm>
          <a:off x="3429000" y="2819400"/>
          <a:ext cx="2514600" cy="673100"/>
        </p:xfrm>
        <a:graphic>
          <a:graphicData uri="http://schemas.openxmlformats.org/presentationml/2006/ole">
            <p:oleObj spid="_x0000_s80899" name="Equation" r:id="rId4" imgW="1663560" imgH="444240" progId="">
              <p:embed/>
            </p:oleObj>
          </a:graphicData>
        </a:graphic>
      </p:graphicFrame>
      <p:graphicFrame>
        <p:nvGraphicFramePr>
          <p:cNvPr id="80900" name="Object 11"/>
          <p:cNvGraphicFramePr>
            <a:graphicFrameLocks noChangeAspect="1"/>
          </p:cNvGraphicFramePr>
          <p:nvPr>
            <p:ph sz="quarter" idx="3"/>
          </p:nvPr>
        </p:nvGraphicFramePr>
        <p:xfrm>
          <a:off x="1524000" y="4038600"/>
          <a:ext cx="5867400" cy="714375"/>
        </p:xfrm>
        <a:graphic>
          <a:graphicData uri="http://schemas.openxmlformats.org/presentationml/2006/ole">
            <p:oleObj spid="_x0000_s80900" name="Equation" r:id="rId5" imgW="3657600" imgH="444240" progId="">
              <p:embed/>
            </p:oleObj>
          </a:graphicData>
        </a:graphic>
      </p:graphicFrame>
      <p:sp>
        <p:nvSpPr>
          <p:cNvPr id="80904" name="Text Box 4"/>
          <p:cNvSpPr txBox="1">
            <a:spLocks noChangeArrowheads="1"/>
          </p:cNvSpPr>
          <p:nvPr/>
        </p:nvSpPr>
        <p:spPr bwMode="auto">
          <a:xfrm>
            <a:off x="517525" y="898525"/>
            <a:ext cx="8093075" cy="4708525"/>
          </a:xfrm>
          <a:prstGeom prst="rect">
            <a:avLst/>
          </a:prstGeom>
          <a:noFill/>
          <a:ln w="9525">
            <a:noFill/>
            <a:miter lim="800000"/>
            <a:headEnd/>
            <a:tailEnd/>
          </a:ln>
        </p:spPr>
        <p:txBody>
          <a:bodyPr>
            <a:spAutoFit/>
          </a:bodyPr>
          <a:lstStyle/>
          <a:p>
            <a:pPr>
              <a:buFont typeface="Wingdings" pitchFamily="2" charset="2"/>
              <a:buChar char="q"/>
            </a:pPr>
            <a:r>
              <a:rPr lang="en-US" b="1"/>
              <a:t> Characteristic Function </a:t>
            </a:r>
            <a:r>
              <a:rPr lang="en-US"/>
              <a:t>of a r.v </a:t>
            </a:r>
            <a:r>
              <a:rPr lang="en-US" i="1"/>
              <a:t>X</a:t>
            </a:r>
            <a:r>
              <a:rPr lang="en-US"/>
              <a:t> is defined as</a:t>
            </a:r>
          </a:p>
          <a:p>
            <a:pPr>
              <a:buFont typeface="Wingdings" pitchFamily="2" charset="2"/>
              <a:buChar char="q"/>
            </a:pPr>
            <a:endParaRPr lang="en-US"/>
          </a:p>
          <a:p>
            <a:pPr>
              <a:buFont typeface="Wingdings" pitchFamily="2" charset="2"/>
              <a:buChar char="q"/>
            </a:pPr>
            <a:endParaRPr lang="en-US" sz="2400"/>
          </a:p>
          <a:p>
            <a:pPr>
              <a:buFont typeface="Wingdings" pitchFamily="2" charset="2"/>
              <a:buNone/>
            </a:pPr>
            <a:r>
              <a:rPr lang="en-US"/>
              <a:t>Thus </a:t>
            </a:r>
            <a:r>
              <a:rPr lang="en-US">
                <a:sym typeface="Symbol" pitchFamily="18" charset="2"/>
              </a:rPr>
              <a:t></a:t>
            </a:r>
            <a:r>
              <a:rPr lang="en-US" i="1" baseline="-25000">
                <a:sym typeface="Symbol" pitchFamily="18" charset="2"/>
              </a:rPr>
              <a:t>X</a:t>
            </a:r>
            <a:r>
              <a:rPr lang="en-US">
                <a:sym typeface="Symbol" pitchFamily="18" charset="2"/>
              </a:rPr>
              <a:t>(0) = 1,</a:t>
            </a:r>
            <a:r>
              <a:rPr lang="en-US"/>
              <a:t> and </a:t>
            </a:r>
            <a:r>
              <a:rPr lang="en-US">
                <a:sym typeface="Symbol" pitchFamily="18" charset="2"/>
              </a:rPr>
              <a:t></a:t>
            </a:r>
            <a:r>
              <a:rPr lang="en-US" i="1" baseline="-25000">
                <a:sym typeface="Symbol" pitchFamily="18" charset="2"/>
              </a:rPr>
              <a:t>X</a:t>
            </a:r>
            <a:r>
              <a:rPr lang="en-US">
                <a:sym typeface="Symbol" pitchFamily="18" charset="2"/>
              </a:rPr>
              <a:t>(</a:t>
            </a:r>
            <a:r>
              <a:rPr lang="en-US" i="1">
                <a:sym typeface="Symbol" pitchFamily="18" charset="2"/>
              </a:rPr>
              <a:t></a:t>
            </a:r>
            <a:r>
              <a:rPr lang="en-US">
                <a:sym typeface="Symbol" pitchFamily="18" charset="2"/>
              </a:rPr>
              <a:t>)  1</a:t>
            </a:r>
            <a:r>
              <a:rPr lang="en-US"/>
              <a:t> for all </a:t>
            </a:r>
            <a:r>
              <a:rPr lang="en-US" i="1">
                <a:sym typeface="Symbol" pitchFamily="18" charset="2"/>
              </a:rPr>
              <a:t></a:t>
            </a:r>
            <a:r>
              <a:rPr lang="en-US">
                <a:sym typeface="Symbol" pitchFamily="18" charset="2"/>
              </a:rPr>
              <a:t>.</a:t>
            </a:r>
          </a:p>
          <a:p>
            <a:pPr>
              <a:buFont typeface="Wingdings" pitchFamily="2" charset="2"/>
              <a:buNone/>
            </a:pPr>
            <a:endParaRPr lang="en-US" sz="800">
              <a:sym typeface="Symbol" pitchFamily="18" charset="2"/>
            </a:endParaRPr>
          </a:p>
          <a:p>
            <a:pPr>
              <a:spcBef>
                <a:spcPct val="50000"/>
              </a:spcBef>
            </a:pPr>
            <a:r>
              <a:rPr lang="en-US"/>
              <a:t>For discrete r.vs the characteristic function reduces to</a:t>
            </a:r>
          </a:p>
          <a:p>
            <a:pPr>
              <a:buFont typeface="Wingdings" pitchFamily="2" charset="2"/>
              <a:buNone/>
            </a:pPr>
            <a:endParaRPr lang="en-US">
              <a:sym typeface="Symbol" pitchFamily="18" charset="2"/>
            </a:endParaRPr>
          </a:p>
          <a:p>
            <a:pPr>
              <a:buFont typeface="Wingdings" pitchFamily="2" charset="2"/>
              <a:buNone/>
            </a:pPr>
            <a:endParaRPr lang="en-US">
              <a:sym typeface="Symbol" pitchFamily="18" charset="2"/>
            </a:endParaRPr>
          </a:p>
          <a:p>
            <a:pPr>
              <a:buFont typeface="Wingdings" pitchFamily="2" charset="2"/>
              <a:buNone/>
            </a:pPr>
            <a:endParaRPr lang="en-US" sz="1000">
              <a:sym typeface="Symbol" pitchFamily="18" charset="2"/>
            </a:endParaRPr>
          </a:p>
          <a:p>
            <a:pPr>
              <a:spcBef>
                <a:spcPct val="50000"/>
              </a:spcBef>
            </a:pPr>
            <a:r>
              <a:rPr lang="en-US" u="sng"/>
              <a:t>Example</a:t>
            </a:r>
            <a:r>
              <a:rPr lang="en-US"/>
              <a:t>: If  </a:t>
            </a:r>
            <a:r>
              <a:rPr lang="en-US" i="1"/>
              <a:t>X</a:t>
            </a:r>
            <a:r>
              <a:rPr lang="en-US"/>
              <a:t> </a:t>
            </a:r>
            <a:r>
              <a:rPr lang="en-US">
                <a:sym typeface="Symbol" pitchFamily="18" charset="2"/>
              </a:rPr>
              <a:t></a:t>
            </a:r>
            <a:r>
              <a:rPr lang="en-US"/>
              <a:t>  </a:t>
            </a:r>
            <a:r>
              <a:rPr lang="en-US" i="1"/>
              <a:t>P</a:t>
            </a:r>
            <a:r>
              <a:rPr lang="en-US"/>
              <a:t>(</a:t>
            </a:r>
            <a:r>
              <a:rPr lang="en-US" i="1">
                <a:sym typeface="Symbol" pitchFamily="18" charset="2"/>
              </a:rPr>
              <a:t></a:t>
            </a:r>
            <a:r>
              <a:rPr lang="en-US"/>
              <a:t>), then its characteristic function is given by</a:t>
            </a:r>
          </a:p>
          <a:p>
            <a:pPr>
              <a:spcBef>
                <a:spcPct val="50000"/>
              </a:spcBef>
            </a:pPr>
            <a:endParaRPr lang="en-US"/>
          </a:p>
          <a:p>
            <a:pPr>
              <a:spcBef>
                <a:spcPct val="50000"/>
              </a:spcBef>
            </a:pPr>
            <a:endParaRPr lang="en-US" sz="1400"/>
          </a:p>
          <a:p>
            <a:pPr>
              <a:spcBef>
                <a:spcPct val="50000"/>
              </a:spcBef>
            </a:pPr>
            <a:r>
              <a:rPr lang="en-US" u="sng"/>
              <a:t>Example</a:t>
            </a:r>
            <a:r>
              <a:rPr lang="en-US"/>
              <a:t>: If X is a binomial r.v, its characteristic function is given by </a:t>
            </a:r>
          </a:p>
          <a:p>
            <a:pPr>
              <a:buFont typeface="Wingdings" pitchFamily="2" charset="2"/>
              <a:buNone/>
            </a:pPr>
            <a:endParaRPr lang="en-US">
              <a:sym typeface="Symbol" pitchFamily="18" charset="2"/>
            </a:endParaRPr>
          </a:p>
        </p:txBody>
      </p:sp>
      <p:graphicFrame>
        <p:nvGraphicFramePr>
          <p:cNvPr id="80901" name="Object 14"/>
          <p:cNvGraphicFramePr>
            <a:graphicFrameLocks noChangeAspect="1"/>
          </p:cNvGraphicFramePr>
          <p:nvPr>
            <p:ph sz="quarter" idx="4"/>
          </p:nvPr>
        </p:nvGraphicFramePr>
        <p:xfrm>
          <a:off x="1828800" y="5334000"/>
          <a:ext cx="6172200" cy="747713"/>
        </p:xfrm>
        <a:graphic>
          <a:graphicData uri="http://schemas.openxmlformats.org/presentationml/2006/ole">
            <p:oleObj spid="_x0000_s80901" name="Equation" r:id="rId6" imgW="3771720" imgH="457200" progId="">
              <p:embed/>
            </p:oleObj>
          </a:graphicData>
        </a:graphic>
      </p:graphicFrame>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Date Placeholder 6"/>
          <p:cNvSpPr>
            <a:spLocks noGrp="1"/>
          </p:cNvSpPr>
          <p:nvPr>
            <p:ph type="dt" sz="quarter" idx="10"/>
          </p:nvPr>
        </p:nvSpPr>
        <p:spPr/>
        <p:txBody>
          <a:bodyPr/>
          <a:lstStyle/>
          <a:p>
            <a:pPr>
              <a:defRPr/>
            </a:pPr>
            <a:r>
              <a:rPr lang="en-US"/>
              <a:t>		 </a:t>
            </a:r>
            <a:r>
              <a:rPr lang="en-US" sz="1200"/>
              <a:t> </a:t>
            </a:r>
            <a:fld id="{7CAD0D70-6C58-48F2-8363-E40CAB00CEE1}" type="slidenum">
              <a:rPr lang="en-US" sz="1200">
                <a:solidFill>
                  <a:srgbClr val="003399"/>
                </a:solidFill>
              </a:rPr>
              <a:pPr>
                <a:defRPr/>
              </a:pPr>
              <a:t>141</a:t>
            </a:fld>
            <a:endParaRPr lang="en-US" sz="1200">
              <a:solidFill>
                <a:srgbClr val="003399"/>
              </a:solidFill>
            </a:endParaRPr>
          </a:p>
        </p:txBody>
      </p:sp>
      <p:sp>
        <p:nvSpPr>
          <p:cNvPr id="81927" name="Rectangle 16"/>
          <p:cNvSpPr>
            <a:spLocks noGrp="1" noChangeArrowheads="1"/>
          </p:cNvSpPr>
          <p:nvPr>
            <p:ph type="title" sz="quarter"/>
          </p:nvPr>
        </p:nvSpPr>
        <p:spPr/>
        <p:txBody>
          <a:bodyPr/>
          <a:lstStyle/>
          <a:p>
            <a:r>
              <a:rPr lang="en-US" smtClean="0"/>
              <a:t>2. </a:t>
            </a:r>
            <a:r>
              <a:rPr lang="en-GB" smtClean="0"/>
              <a:t>Review of Probability Theory: </a:t>
            </a:r>
            <a:r>
              <a:rPr lang="en-US" smtClean="0"/>
              <a:t>Moments…</a:t>
            </a:r>
            <a:r>
              <a:rPr lang="en-GB" smtClean="0"/>
              <a:t> (11)</a:t>
            </a:r>
            <a:endParaRPr lang="en-US" smtClean="0"/>
          </a:p>
        </p:txBody>
      </p:sp>
      <p:graphicFrame>
        <p:nvGraphicFramePr>
          <p:cNvPr id="81922" name="Object 6"/>
          <p:cNvGraphicFramePr>
            <a:graphicFrameLocks noChangeAspect="1"/>
          </p:cNvGraphicFramePr>
          <p:nvPr>
            <p:ph sz="quarter" idx="1"/>
          </p:nvPr>
        </p:nvGraphicFramePr>
        <p:xfrm>
          <a:off x="1905000" y="1631950"/>
          <a:ext cx="5638800" cy="1339850"/>
        </p:xfrm>
        <a:graphic>
          <a:graphicData uri="http://schemas.openxmlformats.org/presentationml/2006/ole">
            <p:oleObj spid="_x0000_s81922" name="Equation" r:id="rId3" imgW="3797280" imgH="901440" progId="">
              <p:embed/>
            </p:oleObj>
          </a:graphicData>
        </a:graphic>
      </p:graphicFrame>
      <p:graphicFrame>
        <p:nvGraphicFramePr>
          <p:cNvPr id="81923" name="Object 9"/>
          <p:cNvGraphicFramePr>
            <a:graphicFrameLocks noChangeAspect="1"/>
          </p:cNvGraphicFramePr>
          <p:nvPr>
            <p:ph sz="quarter" idx="2"/>
          </p:nvPr>
        </p:nvGraphicFramePr>
        <p:xfrm>
          <a:off x="2438400" y="3429000"/>
          <a:ext cx="4343400" cy="625475"/>
        </p:xfrm>
        <a:graphic>
          <a:graphicData uri="http://schemas.openxmlformats.org/presentationml/2006/ole">
            <p:oleObj spid="_x0000_s81923" name="Equation" r:id="rId4" imgW="3085920" imgH="444240" progId="">
              <p:embed/>
            </p:oleObj>
          </a:graphicData>
        </a:graphic>
      </p:graphicFrame>
      <p:graphicFrame>
        <p:nvGraphicFramePr>
          <p:cNvPr id="81924" name="Object 12"/>
          <p:cNvGraphicFramePr>
            <a:graphicFrameLocks noChangeAspect="1"/>
          </p:cNvGraphicFramePr>
          <p:nvPr>
            <p:ph sz="quarter" idx="3"/>
          </p:nvPr>
        </p:nvGraphicFramePr>
        <p:xfrm>
          <a:off x="3352800" y="4343400"/>
          <a:ext cx="2438400" cy="723900"/>
        </p:xfrm>
        <a:graphic>
          <a:graphicData uri="http://schemas.openxmlformats.org/presentationml/2006/ole">
            <p:oleObj spid="_x0000_s81924" name="Equation" r:id="rId5" imgW="1625400" imgH="482400" progId="">
              <p:embed/>
            </p:oleObj>
          </a:graphicData>
        </a:graphic>
      </p:graphicFrame>
      <p:sp>
        <p:nvSpPr>
          <p:cNvPr id="81928" name="Text Box 5"/>
          <p:cNvSpPr txBox="1">
            <a:spLocks noChangeArrowheads="1"/>
          </p:cNvSpPr>
          <p:nvPr/>
        </p:nvSpPr>
        <p:spPr bwMode="auto">
          <a:xfrm>
            <a:off x="457200" y="868363"/>
            <a:ext cx="8382000" cy="5273675"/>
          </a:xfrm>
          <a:prstGeom prst="rect">
            <a:avLst/>
          </a:prstGeom>
          <a:noFill/>
          <a:ln w="9525">
            <a:noFill/>
            <a:miter lim="800000"/>
            <a:headEnd/>
            <a:tailEnd/>
          </a:ln>
        </p:spPr>
        <p:txBody>
          <a:bodyPr>
            <a:spAutoFit/>
          </a:bodyPr>
          <a:lstStyle/>
          <a:p>
            <a:r>
              <a:rPr lang="en-US"/>
              <a:t>The characteristic function can be used to compute the mean, variance and other higher order moments of any r.v </a:t>
            </a:r>
            <a:r>
              <a:rPr lang="en-US" i="1"/>
              <a:t>X</a:t>
            </a:r>
            <a:r>
              <a:rPr lang="en-US"/>
              <a:t>.</a:t>
            </a:r>
          </a:p>
          <a:p>
            <a:endParaRPr lang="en-US"/>
          </a:p>
          <a:p>
            <a:endParaRPr lang="en-US"/>
          </a:p>
          <a:p>
            <a:endParaRPr lang="en-US"/>
          </a:p>
          <a:p>
            <a:endParaRPr lang="en-US"/>
          </a:p>
          <a:p>
            <a:endParaRPr lang="en-US"/>
          </a:p>
          <a:p>
            <a:r>
              <a:rPr lang="en-US"/>
              <a:t>Taking the first derivative with respect to </a:t>
            </a:r>
            <a:r>
              <a:rPr lang="en-US" i="1">
                <a:sym typeface="Symbol" pitchFamily="18" charset="2"/>
              </a:rPr>
              <a:t></a:t>
            </a:r>
            <a:r>
              <a:rPr lang="en-US">
                <a:sym typeface="Symbol" pitchFamily="18" charset="2"/>
              </a:rPr>
              <a:t>,</a:t>
            </a:r>
            <a:r>
              <a:rPr lang="en-US"/>
              <a:t> and letting it to be equal to zero, </a:t>
            </a:r>
          </a:p>
          <a:p>
            <a:r>
              <a:rPr lang="en-US"/>
              <a:t>we get</a:t>
            </a:r>
          </a:p>
          <a:p>
            <a:endParaRPr lang="en-US" sz="1200"/>
          </a:p>
          <a:p>
            <a:endParaRPr lang="en-US" sz="800"/>
          </a:p>
          <a:p>
            <a:pPr>
              <a:spcBef>
                <a:spcPct val="50000"/>
              </a:spcBef>
            </a:pPr>
            <a:r>
              <a:rPr lang="en-US"/>
              <a:t>Similarly, the second derivative gives</a:t>
            </a:r>
          </a:p>
          <a:p>
            <a:pPr>
              <a:spcBef>
                <a:spcPct val="50000"/>
              </a:spcBef>
            </a:pPr>
            <a:endParaRPr lang="en-US"/>
          </a:p>
          <a:p>
            <a:pPr>
              <a:spcBef>
                <a:spcPct val="50000"/>
              </a:spcBef>
            </a:pPr>
            <a:r>
              <a:rPr lang="en-US"/>
              <a:t>and repeating this procedure </a:t>
            </a:r>
            <a:r>
              <a:rPr lang="en-US" i="1"/>
              <a:t>k</a:t>
            </a:r>
            <a:r>
              <a:rPr lang="en-US"/>
              <a:t> times, we obtain the </a:t>
            </a:r>
            <a:r>
              <a:rPr lang="en-US" i="1"/>
              <a:t>k</a:t>
            </a:r>
            <a:r>
              <a:rPr lang="en-US"/>
              <a:t>th moment of </a:t>
            </a:r>
            <a:r>
              <a:rPr lang="en-US" i="1"/>
              <a:t>X</a:t>
            </a:r>
            <a:r>
              <a:rPr lang="en-US"/>
              <a:t> to be </a:t>
            </a:r>
          </a:p>
          <a:p>
            <a:pPr>
              <a:spcBef>
                <a:spcPct val="50000"/>
              </a:spcBef>
            </a:pPr>
            <a:endParaRPr lang="en-US"/>
          </a:p>
          <a:p>
            <a:endParaRPr lang="en-US"/>
          </a:p>
        </p:txBody>
      </p:sp>
      <p:graphicFrame>
        <p:nvGraphicFramePr>
          <p:cNvPr id="81925" name="Object 15"/>
          <p:cNvGraphicFramePr>
            <a:graphicFrameLocks noChangeAspect="1"/>
          </p:cNvGraphicFramePr>
          <p:nvPr>
            <p:ph sz="quarter" idx="4"/>
          </p:nvPr>
        </p:nvGraphicFramePr>
        <p:xfrm>
          <a:off x="2819400" y="5334000"/>
          <a:ext cx="3505200" cy="803275"/>
        </p:xfrm>
        <a:graphic>
          <a:graphicData uri="http://schemas.openxmlformats.org/presentationml/2006/ole">
            <p:oleObj spid="_x0000_s81925" name="Equation" r:id="rId6" imgW="2108160" imgH="482400" progId="">
              <p:embed/>
            </p:oleObj>
          </a:graphicData>
        </a:graphic>
      </p:graphicFrame>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Date Placeholder 5"/>
          <p:cNvSpPr>
            <a:spLocks noGrp="1"/>
          </p:cNvSpPr>
          <p:nvPr>
            <p:ph type="dt" sz="quarter" idx="10"/>
          </p:nvPr>
        </p:nvSpPr>
        <p:spPr/>
        <p:txBody>
          <a:bodyPr/>
          <a:lstStyle/>
          <a:p>
            <a:pPr>
              <a:defRPr/>
            </a:pPr>
            <a:r>
              <a:rPr lang="en-US"/>
              <a:t>		 </a:t>
            </a:r>
            <a:r>
              <a:rPr lang="en-US" sz="1200"/>
              <a:t> </a:t>
            </a:r>
            <a:fld id="{57451AA5-82AD-43C8-917D-420EB2D63B98}" type="slidenum">
              <a:rPr lang="en-US" sz="1200">
                <a:solidFill>
                  <a:srgbClr val="003399"/>
                </a:solidFill>
              </a:rPr>
              <a:pPr>
                <a:defRPr/>
              </a:pPr>
              <a:t>142</a:t>
            </a:fld>
            <a:endParaRPr lang="en-US" sz="1200">
              <a:solidFill>
                <a:srgbClr val="003399"/>
              </a:solidFill>
            </a:endParaRPr>
          </a:p>
        </p:txBody>
      </p:sp>
      <p:sp>
        <p:nvSpPr>
          <p:cNvPr id="82950" name="Rectangle 22"/>
          <p:cNvSpPr>
            <a:spLocks noGrp="1" noChangeArrowheads="1"/>
          </p:cNvSpPr>
          <p:nvPr>
            <p:ph type="title"/>
          </p:nvPr>
        </p:nvSpPr>
        <p:spPr/>
        <p:txBody>
          <a:bodyPr/>
          <a:lstStyle/>
          <a:p>
            <a:r>
              <a:rPr lang="en-US" smtClean="0"/>
              <a:t>2. </a:t>
            </a:r>
            <a:r>
              <a:rPr lang="en-GB" smtClean="0"/>
              <a:t>Review of Probability Theory: </a:t>
            </a:r>
            <a:r>
              <a:rPr lang="en-US" smtClean="0"/>
              <a:t>Moments…</a:t>
            </a:r>
            <a:r>
              <a:rPr lang="en-GB" smtClean="0"/>
              <a:t> (12)</a:t>
            </a:r>
            <a:endParaRPr lang="en-US" smtClean="0"/>
          </a:p>
        </p:txBody>
      </p:sp>
      <p:graphicFrame>
        <p:nvGraphicFramePr>
          <p:cNvPr id="82946" name="Object 5"/>
          <p:cNvGraphicFramePr>
            <a:graphicFrameLocks noChangeAspect="1"/>
          </p:cNvGraphicFramePr>
          <p:nvPr>
            <p:ph sz="half" idx="1"/>
          </p:nvPr>
        </p:nvGraphicFramePr>
        <p:xfrm>
          <a:off x="3276600" y="1295400"/>
          <a:ext cx="2667000" cy="682625"/>
        </p:xfrm>
        <a:graphic>
          <a:graphicData uri="http://schemas.openxmlformats.org/presentationml/2006/ole">
            <p:oleObj spid="_x0000_s82946" name="Equation" r:id="rId3" imgW="1536480" imgH="393480" progId="">
              <p:embed/>
            </p:oleObj>
          </a:graphicData>
        </a:graphic>
      </p:graphicFrame>
      <p:graphicFrame>
        <p:nvGraphicFramePr>
          <p:cNvPr id="82947" name="Object 18"/>
          <p:cNvGraphicFramePr>
            <a:graphicFrameLocks noChangeAspect="1"/>
          </p:cNvGraphicFramePr>
          <p:nvPr>
            <p:ph sz="quarter" idx="2"/>
          </p:nvPr>
        </p:nvGraphicFramePr>
        <p:xfrm>
          <a:off x="2362200" y="2938463"/>
          <a:ext cx="4572000" cy="719137"/>
        </p:xfrm>
        <a:graphic>
          <a:graphicData uri="http://schemas.openxmlformats.org/presentationml/2006/ole">
            <p:oleObj spid="_x0000_s82947" name="Equation" r:id="rId4" imgW="2666880" imgH="419040" progId="">
              <p:embed/>
            </p:oleObj>
          </a:graphicData>
        </a:graphic>
      </p:graphicFrame>
      <p:sp>
        <p:nvSpPr>
          <p:cNvPr id="82951" name="Text Box 4"/>
          <p:cNvSpPr txBox="1">
            <a:spLocks noChangeArrowheads="1"/>
          </p:cNvSpPr>
          <p:nvPr/>
        </p:nvSpPr>
        <p:spPr bwMode="auto">
          <a:xfrm>
            <a:off x="457200" y="898525"/>
            <a:ext cx="8077200" cy="3673475"/>
          </a:xfrm>
          <a:prstGeom prst="rect">
            <a:avLst/>
          </a:prstGeom>
          <a:noFill/>
          <a:ln w="9525">
            <a:noFill/>
            <a:miter lim="800000"/>
            <a:headEnd/>
            <a:tailEnd/>
          </a:ln>
        </p:spPr>
        <p:txBody>
          <a:bodyPr>
            <a:spAutoFit/>
          </a:bodyPr>
          <a:lstStyle/>
          <a:p>
            <a:r>
              <a:rPr lang="en-US" u="sng"/>
              <a:t>Example</a:t>
            </a:r>
            <a:r>
              <a:rPr lang="en-US"/>
              <a:t>: If </a:t>
            </a:r>
            <a:r>
              <a:rPr lang="en-US" i="1"/>
              <a:t>X</a:t>
            </a:r>
            <a:r>
              <a:rPr lang="en-US"/>
              <a:t> </a:t>
            </a:r>
            <a:r>
              <a:rPr lang="en-US">
                <a:sym typeface="Symbol" pitchFamily="18" charset="2"/>
              </a:rPr>
              <a:t></a:t>
            </a:r>
            <a:r>
              <a:rPr lang="en-US"/>
              <a:t> </a:t>
            </a:r>
            <a:r>
              <a:rPr lang="en-US" i="1"/>
              <a:t>P</a:t>
            </a:r>
            <a:r>
              <a:rPr lang="en-US"/>
              <a:t>(</a:t>
            </a:r>
            <a:r>
              <a:rPr lang="en-US" i="1">
                <a:sym typeface="Symbol" pitchFamily="18" charset="2"/>
              </a:rPr>
              <a:t></a:t>
            </a:r>
            <a:r>
              <a:rPr lang="en-US"/>
              <a:t>),</a:t>
            </a:r>
            <a:r>
              <a:rPr lang="en-US">
                <a:sym typeface="Symbol" pitchFamily="18" charset="2"/>
              </a:rPr>
              <a:t> </a:t>
            </a:r>
            <a:r>
              <a:rPr lang="en-US"/>
              <a:t>then</a:t>
            </a:r>
          </a:p>
          <a:p>
            <a:endParaRPr lang="en-US"/>
          </a:p>
          <a:p>
            <a:endParaRPr lang="en-US"/>
          </a:p>
          <a:p>
            <a:endParaRPr lang="en-US" sz="1000"/>
          </a:p>
          <a:p>
            <a:r>
              <a:rPr lang="en-US"/>
              <a:t>so that  </a:t>
            </a:r>
            <a:r>
              <a:rPr lang="en-US" i="1"/>
              <a:t>E</a:t>
            </a:r>
            <a:r>
              <a:rPr lang="en-US"/>
              <a:t>(</a:t>
            </a:r>
            <a:r>
              <a:rPr lang="en-US" i="1"/>
              <a:t>X</a:t>
            </a:r>
            <a:r>
              <a:rPr lang="en-US"/>
              <a:t>) = </a:t>
            </a:r>
            <a:r>
              <a:rPr lang="en-US" i="1">
                <a:sym typeface="Symbol" pitchFamily="18" charset="2"/>
              </a:rPr>
              <a:t>.</a:t>
            </a:r>
          </a:p>
          <a:p>
            <a:endParaRPr lang="en-US" sz="1000" i="1">
              <a:sym typeface="Symbol" pitchFamily="18" charset="2"/>
            </a:endParaRPr>
          </a:p>
          <a:p>
            <a:pPr>
              <a:spcBef>
                <a:spcPct val="50000"/>
              </a:spcBef>
            </a:pPr>
            <a:r>
              <a:rPr lang="en-US"/>
              <a:t>The second derivative gives</a:t>
            </a:r>
          </a:p>
          <a:p>
            <a:pPr>
              <a:spcBef>
                <a:spcPct val="50000"/>
              </a:spcBef>
            </a:pPr>
            <a:endParaRPr lang="en-US"/>
          </a:p>
          <a:p>
            <a:pPr>
              <a:spcBef>
                <a:spcPct val="50000"/>
              </a:spcBef>
            </a:pPr>
            <a:endParaRPr lang="en-US" sz="1000"/>
          </a:p>
          <a:p>
            <a:pPr>
              <a:spcBef>
                <a:spcPct val="50000"/>
              </a:spcBef>
            </a:pPr>
            <a:r>
              <a:rPr lang="en-US"/>
              <a:t>so that</a:t>
            </a:r>
          </a:p>
          <a:p>
            <a:pPr>
              <a:spcBef>
                <a:spcPct val="50000"/>
              </a:spcBef>
            </a:pPr>
            <a:endParaRPr lang="en-US" i="1">
              <a:sym typeface="Symbol" pitchFamily="18" charset="2"/>
            </a:endParaRPr>
          </a:p>
        </p:txBody>
      </p:sp>
      <p:graphicFrame>
        <p:nvGraphicFramePr>
          <p:cNvPr id="82948" name="Object 21"/>
          <p:cNvGraphicFramePr>
            <a:graphicFrameLocks noChangeAspect="1"/>
          </p:cNvGraphicFramePr>
          <p:nvPr>
            <p:ph sz="quarter" idx="3"/>
          </p:nvPr>
        </p:nvGraphicFramePr>
        <p:xfrm>
          <a:off x="3733800" y="4038600"/>
          <a:ext cx="1676400" cy="373063"/>
        </p:xfrm>
        <a:graphic>
          <a:graphicData uri="http://schemas.openxmlformats.org/presentationml/2006/ole">
            <p:oleObj spid="_x0000_s82948" name="Equation" r:id="rId5" imgW="1028520" imgH="228600" progId="">
              <p:embed/>
            </p:oleObj>
          </a:graphicData>
        </a:graphic>
      </p:graphicFrame>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Date Placeholder 6"/>
          <p:cNvSpPr>
            <a:spLocks noGrp="1"/>
          </p:cNvSpPr>
          <p:nvPr>
            <p:ph type="dt" sz="quarter" idx="10"/>
          </p:nvPr>
        </p:nvSpPr>
        <p:spPr/>
        <p:txBody>
          <a:bodyPr/>
          <a:lstStyle/>
          <a:p>
            <a:pPr>
              <a:defRPr/>
            </a:pPr>
            <a:r>
              <a:rPr lang="en-US"/>
              <a:t>		 </a:t>
            </a:r>
            <a:r>
              <a:rPr lang="en-US" sz="1200"/>
              <a:t> </a:t>
            </a:r>
            <a:fld id="{8AF0AE81-EC40-4509-9CFC-E26CA56F5CE9}" type="slidenum">
              <a:rPr lang="en-US" sz="1200">
                <a:solidFill>
                  <a:srgbClr val="003399"/>
                </a:solidFill>
              </a:rPr>
              <a:pPr>
                <a:defRPr/>
              </a:pPr>
              <a:t>143</a:t>
            </a:fld>
            <a:endParaRPr lang="en-US" sz="1200">
              <a:solidFill>
                <a:srgbClr val="003399"/>
              </a:solidFill>
            </a:endParaRPr>
          </a:p>
        </p:txBody>
      </p:sp>
      <p:sp>
        <p:nvSpPr>
          <p:cNvPr id="83975" name="Rectangle 2"/>
          <p:cNvSpPr>
            <a:spLocks noGrp="1" noChangeArrowheads="1"/>
          </p:cNvSpPr>
          <p:nvPr>
            <p:ph type="title" sz="quarter"/>
          </p:nvPr>
        </p:nvSpPr>
        <p:spPr/>
        <p:txBody>
          <a:bodyPr/>
          <a:lstStyle/>
          <a:p>
            <a:r>
              <a:rPr lang="en-US" smtClean="0"/>
              <a:t>2. </a:t>
            </a:r>
            <a:r>
              <a:rPr lang="en-GB" smtClean="0"/>
              <a:t>Review of Probability Theory: </a:t>
            </a:r>
            <a:r>
              <a:rPr lang="en-US" smtClean="0"/>
              <a:t>Two r.vs</a:t>
            </a:r>
            <a:r>
              <a:rPr lang="en-GB" smtClean="0"/>
              <a:t> (1)</a:t>
            </a:r>
            <a:endParaRPr lang="en-US" smtClean="0"/>
          </a:p>
        </p:txBody>
      </p:sp>
      <p:graphicFrame>
        <p:nvGraphicFramePr>
          <p:cNvPr id="83970" name="Object 5"/>
          <p:cNvGraphicFramePr>
            <a:graphicFrameLocks noChangeAspect="1"/>
          </p:cNvGraphicFramePr>
          <p:nvPr>
            <p:ph sz="quarter" idx="1"/>
          </p:nvPr>
        </p:nvGraphicFramePr>
        <p:xfrm>
          <a:off x="2133600" y="1584325"/>
          <a:ext cx="5029200" cy="566738"/>
        </p:xfrm>
        <a:graphic>
          <a:graphicData uri="http://schemas.openxmlformats.org/presentationml/2006/ole">
            <p:oleObj spid="_x0000_s83970" name="Equation" r:id="rId3" imgW="3149280" imgH="355320" progId="">
              <p:embed/>
            </p:oleObj>
          </a:graphicData>
        </a:graphic>
      </p:graphicFrame>
      <p:graphicFrame>
        <p:nvGraphicFramePr>
          <p:cNvPr id="83971" name="Object 7"/>
          <p:cNvGraphicFramePr>
            <a:graphicFrameLocks noChangeAspect="1"/>
          </p:cNvGraphicFramePr>
          <p:nvPr>
            <p:ph sz="quarter" idx="2"/>
          </p:nvPr>
        </p:nvGraphicFramePr>
        <p:xfrm>
          <a:off x="2133600" y="2133600"/>
          <a:ext cx="5029200" cy="573088"/>
        </p:xfrm>
        <a:graphic>
          <a:graphicData uri="http://schemas.openxmlformats.org/presentationml/2006/ole">
            <p:oleObj spid="_x0000_s83971" name="Equation" r:id="rId4" imgW="3111480" imgH="355320" progId="">
              <p:embed/>
            </p:oleObj>
          </a:graphicData>
        </a:graphic>
      </p:graphicFrame>
      <p:graphicFrame>
        <p:nvGraphicFramePr>
          <p:cNvPr id="83972" name="Object 9"/>
          <p:cNvGraphicFramePr>
            <a:graphicFrameLocks noChangeAspect="1"/>
          </p:cNvGraphicFramePr>
          <p:nvPr>
            <p:ph sz="quarter" idx="3"/>
          </p:nvPr>
        </p:nvGraphicFramePr>
        <p:xfrm>
          <a:off x="2590800" y="3581400"/>
          <a:ext cx="4267200" cy="355600"/>
        </p:xfrm>
        <a:graphic>
          <a:graphicData uri="http://schemas.openxmlformats.org/presentationml/2006/ole">
            <p:oleObj spid="_x0000_s83972" name="Equation" r:id="rId5" imgW="2590560" imgH="215640" progId="">
              <p:embed/>
            </p:oleObj>
          </a:graphicData>
        </a:graphic>
      </p:graphicFrame>
      <p:sp>
        <p:nvSpPr>
          <p:cNvPr id="83976" name="Text Box 4"/>
          <p:cNvSpPr txBox="1">
            <a:spLocks noChangeArrowheads="1"/>
          </p:cNvSpPr>
          <p:nvPr/>
        </p:nvSpPr>
        <p:spPr bwMode="auto">
          <a:xfrm>
            <a:off x="533400" y="838200"/>
            <a:ext cx="8193088" cy="5010150"/>
          </a:xfrm>
          <a:prstGeom prst="rect">
            <a:avLst/>
          </a:prstGeom>
          <a:noFill/>
          <a:ln w="9525">
            <a:noFill/>
            <a:miter lim="800000"/>
            <a:headEnd/>
            <a:tailEnd/>
          </a:ln>
        </p:spPr>
        <p:txBody>
          <a:bodyPr wrap="none">
            <a:spAutoFit/>
          </a:bodyPr>
          <a:lstStyle/>
          <a:p>
            <a:pPr>
              <a:spcBef>
                <a:spcPct val="5000"/>
              </a:spcBef>
              <a:buFont typeface="Wingdings" pitchFamily="2" charset="2"/>
              <a:buChar char="q"/>
            </a:pPr>
            <a:r>
              <a:rPr lang="en-US"/>
              <a:t> Let </a:t>
            </a:r>
            <a:r>
              <a:rPr lang="en-US" i="1"/>
              <a:t>X</a:t>
            </a:r>
            <a:r>
              <a:rPr lang="en-US"/>
              <a:t> and </a:t>
            </a:r>
            <a:r>
              <a:rPr lang="en-US" i="1"/>
              <a:t>Y</a:t>
            </a:r>
            <a:r>
              <a:rPr lang="en-US"/>
              <a:t> denote two random variables (r.v) based on a probability </a:t>
            </a:r>
          </a:p>
          <a:p>
            <a:pPr>
              <a:spcBef>
                <a:spcPct val="5000"/>
              </a:spcBef>
              <a:buFont typeface="Wingdings" pitchFamily="2" charset="2"/>
              <a:buNone/>
            </a:pPr>
            <a:r>
              <a:rPr lang="en-US"/>
              <a:t>model (</a:t>
            </a:r>
            <a:r>
              <a:rPr lang="en-US">
                <a:sym typeface="Symbol" pitchFamily="18" charset="2"/>
              </a:rPr>
              <a:t>, </a:t>
            </a:r>
            <a:r>
              <a:rPr lang="en-US" i="1">
                <a:sym typeface="Symbol" pitchFamily="18" charset="2"/>
              </a:rPr>
              <a:t>F</a:t>
            </a:r>
            <a:r>
              <a:rPr lang="en-US">
                <a:sym typeface="Symbol" pitchFamily="18" charset="2"/>
              </a:rPr>
              <a:t>, </a:t>
            </a:r>
            <a:r>
              <a:rPr lang="en-US" i="1">
                <a:sym typeface="Symbol" pitchFamily="18" charset="2"/>
              </a:rPr>
              <a:t>P</a:t>
            </a:r>
            <a:r>
              <a:rPr lang="en-US">
                <a:sym typeface="Symbol" pitchFamily="18" charset="2"/>
              </a:rPr>
              <a:t>). Then</a:t>
            </a:r>
          </a:p>
          <a:p>
            <a:pPr>
              <a:lnSpc>
                <a:spcPct val="120000"/>
              </a:lnSpc>
              <a:spcBef>
                <a:spcPct val="5000"/>
              </a:spcBef>
              <a:buFont typeface="Wingdings" pitchFamily="2" charset="2"/>
              <a:buNone/>
            </a:pPr>
            <a:endParaRPr lang="en-US">
              <a:sym typeface="Symbol" pitchFamily="18" charset="2"/>
            </a:endParaRPr>
          </a:p>
          <a:p>
            <a:pPr>
              <a:lnSpc>
                <a:spcPct val="120000"/>
              </a:lnSpc>
              <a:spcBef>
                <a:spcPct val="5000"/>
              </a:spcBef>
              <a:buFont typeface="Wingdings" pitchFamily="2" charset="2"/>
              <a:buNone/>
            </a:pPr>
            <a:r>
              <a:rPr lang="en-US">
                <a:sym typeface="Symbol" pitchFamily="18" charset="2"/>
              </a:rPr>
              <a:t>and</a:t>
            </a:r>
          </a:p>
          <a:p>
            <a:pPr>
              <a:lnSpc>
                <a:spcPct val="120000"/>
              </a:lnSpc>
              <a:spcBef>
                <a:spcPct val="5000"/>
              </a:spcBef>
              <a:buFont typeface="Wingdings" pitchFamily="2" charset="2"/>
              <a:buNone/>
            </a:pPr>
            <a:endParaRPr lang="en-US">
              <a:sym typeface="Symbol" pitchFamily="18" charset="2"/>
            </a:endParaRPr>
          </a:p>
          <a:p>
            <a:pPr>
              <a:lnSpc>
                <a:spcPct val="120000"/>
              </a:lnSpc>
              <a:spcBef>
                <a:spcPct val="5000"/>
              </a:spcBef>
              <a:buFont typeface="Wingdings" pitchFamily="2" charset="2"/>
              <a:buNone/>
            </a:pPr>
            <a:endParaRPr lang="en-US" sz="1000">
              <a:sym typeface="Symbol" pitchFamily="18" charset="2"/>
            </a:endParaRPr>
          </a:p>
          <a:p>
            <a:pPr>
              <a:spcBef>
                <a:spcPct val="5000"/>
              </a:spcBef>
            </a:pPr>
            <a:r>
              <a:rPr lang="en-US"/>
              <a:t>What about the probability that the pair of r.vs (</a:t>
            </a:r>
            <a:r>
              <a:rPr lang="en-US" i="1"/>
              <a:t>X</a:t>
            </a:r>
            <a:r>
              <a:rPr lang="en-US"/>
              <a:t>,</a:t>
            </a:r>
            <a:r>
              <a:rPr lang="en-US" i="1"/>
              <a:t>Y</a:t>
            </a:r>
            <a:r>
              <a:rPr lang="en-US"/>
              <a:t>) belongs to an arbitrary </a:t>
            </a:r>
          </a:p>
          <a:p>
            <a:pPr>
              <a:spcBef>
                <a:spcPct val="5000"/>
              </a:spcBef>
            </a:pPr>
            <a:r>
              <a:rPr lang="en-US"/>
              <a:t>region </a:t>
            </a:r>
            <a:r>
              <a:rPr lang="en-US" i="1"/>
              <a:t>D</a:t>
            </a:r>
            <a:r>
              <a:rPr lang="en-US"/>
              <a:t>? In other words, how does one estimate, for example,  </a:t>
            </a:r>
          </a:p>
          <a:p>
            <a:pPr>
              <a:spcBef>
                <a:spcPct val="5000"/>
              </a:spcBef>
            </a:pPr>
            <a:endParaRPr lang="en-US"/>
          </a:p>
          <a:p>
            <a:pPr>
              <a:spcBef>
                <a:spcPct val="5000"/>
              </a:spcBef>
            </a:pPr>
            <a:endParaRPr lang="en-US"/>
          </a:p>
          <a:p>
            <a:pPr>
              <a:spcBef>
                <a:spcPct val="5000"/>
              </a:spcBef>
            </a:pPr>
            <a:r>
              <a:rPr lang="en-US"/>
              <a:t>Towards this, we define the </a:t>
            </a:r>
            <a:r>
              <a:rPr lang="en-US" b="1"/>
              <a:t>joint probability distribution function</a:t>
            </a:r>
            <a:r>
              <a:rPr lang="en-US"/>
              <a:t> of </a:t>
            </a:r>
            <a:r>
              <a:rPr lang="en-US" i="1"/>
              <a:t>X</a:t>
            </a:r>
            <a:r>
              <a:rPr lang="en-US"/>
              <a:t> </a:t>
            </a:r>
          </a:p>
          <a:p>
            <a:pPr>
              <a:spcBef>
                <a:spcPct val="5000"/>
              </a:spcBef>
            </a:pPr>
            <a:r>
              <a:rPr lang="en-US"/>
              <a:t>and </a:t>
            </a:r>
            <a:r>
              <a:rPr lang="en-US" i="1"/>
              <a:t>Y</a:t>
            </a:r>
            <a:r>
              <a:rPr lang="en-US"/>
              <a:t> to be</a:t>
            </a:r>
          </a:p>
          <a:p>
            <a:pPr>
              <a:spcBef>
                <a:spcPct val="5000"/>
              </a:spcBef>
            </a:pPr>
            <a:endParaRPr lang="en-US"/>
          </a:p>
          <a:p>
            <a:pPr>
              <a:spcBef>
                <a:spcPct val="5000"/>
              </a:spcBef>
            </a:pPr>
            <a:endParaRPr lang="en-US" sz="1600"/>
          </a:p>
          <a:p>
            <a:pPr>
              <a:spcBef>
                <a:spcPct val="50000"/>
              </a:spcBef>
            </a:pPr>
            <a:r>
              <a:rPr lang="en-US"/>
              <a:t>where </a:t>
            </a:r>
            <a:r>
              <a:rPr lang="en-US" i="1"/>
              <a:t>x</a:t>
            </a:r>
            <a:r>
              <a:rPr lang="en-US"/>
              <a:t> and </a:t>
            </a:r>
            <a:r>
              <a:rPr lang="en-US" i="1"/>
              <a:t>y</a:t>
            </a:r>
            <a:r>
              <a:rPr lang="en-US"/>
              <a:t> are arbitrary real numbers. </a:t>
            </a:r>
          </a:p>
        </p:txBody>
      </p:sp>
      <p:graphicFrame>
        <p:nvGraphicFramePr>
          <p:cNvPr id="83973" name="Object 11"/>
          <p:cNvGraphicFramePr>
            <a:graphicFrameLocks noChangeAspect="1"/>
          </p:cNvGraphicFramePr>
          <p:nvPr>
            <p:ph sz="quarter" idx="4"/>
          </p:nvPr>
        </p:nvGraphicFramePr>
        <p:xfrm>
          <a:off x="2590800" y="4724400"/>
          <a:ext cx="3962400" cy="704850"/>
        </p:xfrm>
        <a:graphic>
          <a:graphicData uri="http://schemas.openxmlformats.org/presentationml/2006/ole">
            <p:oleObj spid="_x0000_s83973" name="Equation" r:id="rId6" imgW="2425680" imgH="431640" progId="">
              <p:embed/>
            </p:oleObj>
          </a:graphicData>
        </a:graphic>
      </p:graphicFrame>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Date Placeholder 6"/>
          <p:cNvSpPr>
            <a:spLocks noGrp="1"/>
          </p:cNvSpPr>
          <p:nvPr>
            <p:ph type="dt" sz="quarter" idx="10"/>
          </p:nvPr>
        </p:nvSpPr>
        <p:spPr/>
        <p:txBody>
          <a:bodyPr/>
          <a:lstStyle/>
          <a:p>
            <a:pPr>
              <a:defRPr/>
            </a:pPr>
            <a:r>
              <a:rPr lang="en-US"/>
              <a:t>		 </a:t>
            </a:r>
            <a:r>
              <a:rPr lang="en-US" sz="1200"/>
              <a:t> </a:t>
            </a:r>
            <a:fld id="{AA1AC425-04E5-4A79-A905-40FCB0ACEBC9}" type="slidenum">
              <a:rPr lang="en-US" sz="1200">
                <a:solidFill>
                  <a:srgbClr val="003399"/>
                </a:solidFill>
              </a:rPr>
              <a:pPr>
                <a:defRPr/>
              </a:pPr>
              <a:t>144</a:t>
            </a:fld>
            <a:endParaRPr lang="en-US" sz="1200">
              <a:solidFill>
                <a:srgbClr val="003399"/>
              </a:solidFill>
            </a:endParaRPr>
          </a:p>
        </p:txBody>
      </p:sp>
      <p:sp>
        <p:nvSpPr>
          <p:cNvPr id="85006" name="Rectangle 31"/>
          <p:cNvSpPr>
            <a:spLocks noGrp="1" noChangeArrowheads="1"/>
          </p:cNvSpPr>
          <p:nvPr>
            <p:ph type="title" sz="quarter"/>
          </p:nvPr>
        </p:nvSpPr>
        <p:spPr/>
        <p:txBody>
          <a:bodyPr/>
          <a:lstStyle/>
          <a:p>
            <a:r>
              <a:rPr lang="en-US" smtClean="0"/>
              <a:t>2. </a:t>
            </a:r>
            <a:r>
              <a:rPr lang="en-GB" smtClean="0"/>
              <a:t>Review of Probability Theory: </a:t>
            </a:r>
            <a:r>
              <a:rPr lang="en-US" smtClean="0"/>
              <a:t>Two r.vs</a:t>
            </a:r>
            <a:r>
              <a:rPr lang="en-GB" smtClean="0"/>
              <a:t> (2)</a:t>
            </a:r>
            <a:endParaRPr lang="en-US" smtClean="0"/>
          </a:p>
        </p:txBody>
      </p:sp>
      <p:graphicFrame>
        <p:nvGraphicFramePr>
          <p:cNvPr id="84994" name="Object 5"/>
          <p:cNvGraphicFramePr>
            <a:graphicFrameLocks noChangeAspect="1"/>
          </p:cNvGraphicFramePr>
          <p:nvPr>
            <p:ph sz="quarter" idx="1"/>
          </p:nvPr>
        </p:nvGraphicFramePr>
        <p:xfrm>
          <a:off x="2209800" y="1295400"/>
          <a:ext cx="4800600" cy="350838"/>
        </p:xfrm>
        <a:graphic>
          <a:graphicData uri="http://schemas.openxmlformats.org/presentationml/2006/ole">
            <p:oleObj spid="_x0000_s84994" name="Equation" r:id="rId3" imgW="2958840" imgH="215640" progId="">
              <p:embed/>
            </p:oleObj>
          </a:graphicData>
        </a:graphic>
      </p:graphicFrame>
      <p:graphicFrame>
        <p:nvGraphicFramePr>
          <p:cNvPr id="84995" name="Object 8"/>
          <p:cNvGraphicFramePr>
            <a:graphicFrameLocks noChangeAspect="1"/>
          </p:cNvGraphicFramePr>
          <p:nvPr>
            <p:ph sz="quarter" idx="2"/>
          </p:nvPr>
        </p:nvGraphicFramePr>
        <p:xfrm>
          <a:off x="1981200" y="1828800"/>
          <a:ext cx="5257800" cy="347663"/>
        </p:xfrm>
        <a:graphic>
          <a:graphicData uri="http://schemas.openxmlformats.org/presentationml/2006/ole">
            <p:oleObj spid="_x0000_s84995" name="Equation" r:id="rId4" imgW="3276360" imgH="215640" progId="">
              <p:embed/>
            </p:oleObj>
          </a:graphicData>
        </a:graphic>
      </p:graphicFrame>
      <p:graphicFrame>
        <p:nvGraphicFramePr>
          <p:cNvPr id="84996" name="Object 11"/>
          <p:cNvGraphicFramePr>
            <a:graphicFrameLocks noChangeAspect="1"/>
          </p:cNvGraphicFramePr>
          <p:nvPr>
            <p:ph sz="quarter" idx="3"/>
          </p:nvPr>
        </p:nvGraphicFramePr>
        <p:xfrm>
          <a:off x="1447800" y="2743200"/>
          <a:ext cx="6172200" cy="755650"/>
        </p:xfrm>
        <a:graphic>
          <a:graphicData uri="http://schemas.openxmlformats.org/presentationml/2006/ole">
            <p:oleObj spid="_x0000_s84996" name="Equation" r:id="rId5" imgW="3733560" imgH="457200" progId="">
              <p:embed/>
            </p:oleObj>
          </a:graphicData>
        </a:graphic>
      </p:graphicFrame>
      <p:sp>
        <p:nvSpPr>
          <p:cNvPr id="85007" name="Text Box 4"/>
          <p:cNvSpPr txBox="1">
            <a:spLocks noChangeArrowheads="1"/>
          </p:cNvSpPr>
          <p:nvPr/>
        </p:nvSpPr>
        <p:spPr bwMode="auto">
          <a:xfrm>
            <a:off x="441325" y="838200"/>
            <a:ext cx="8169275" cy="3322638"/>
          </a:xfrm>
          <a:prstGeom prst="rect">
            <a:avLst/>
          </a:prstGeom>
          <a:noFill/>
          <a:ln w="9525">
            <a:noFill/>
            <a:miter lim="800000"/>
            <a:headEnd/>
            <a:tailEnd/>
          </a:ln>
        </p:spPr>
        <p:txBody>
          <a:bodyPr>
            <a:spAutoFit/>
          </a:bodyPr>
          <a:lstStyle/>
          <a:p>
            <a:pPr>
              <a:buFont typeface="Wingdings" pitchFamily="2" charset="2"/>
              <a:buChar char="q"/>
            </a:pPr>
            <a:r>
              <a:rPr lang="en-US" b="1"/>
              <a:t> Properties</a:t>
            </a:r>
          </a:p>
          <a:p>
            <a:pPr>
              <a:buFont typeface="Wingdings" pitchFamily="2" charset="2"/>
              <a:buChar char="q"/>
            </a:pPr>
            <a:endParaRPr lang="en-US" sz="800" b="1"/>
          </a:p>
          <a:p>
            <a:pPr>
              <a:buFont typeface="Wingdings" pitchFamily="2" charset="2"/>
              <a:buNone/>
            </a:pPr>
            <a:r>
              <a:rPr lang="en-US"/>
              <a:t>(i)</a:t>
            </a:r>
          </a:p>
          <a:p>
            <a:pPr>
              <a:buFont typeface="Wingdings" pitchFamily="2" charset="2"/>
              <a:buNone/>
            </a:pPr>
            <a:endParaRPr lang="en-US" sz="1200"/>
          </a:p>
          <a:p>
            <a:pPr>
              <a:buFont typeface="Wingdings" pitchFamily="2" charset="2"/>
              <a:buNone/>
            </a:pPr>
            <a:r>
              <a:rPr lang="en-US"/>
              <a:t>(ii)</a:t>
            </a:r>
          </a:p>
          <a:p>
            <a:pPr>
              <a:buFont typeface="Wingdings" pitchFamily="2" charset="2"/>
              <a:buNone/>
            </a:pPr>
            <a:endParaRPr lang="en-US"/>
          </a:p>
          <a:p>
            <a:pPr>
              <a:buFont typeface="Wingdings" pitchFamily="2" charset="2"/>
              <a:buNone/>
            </a:pPr>
            <a:endParaRPr lang="en-US" sz="2400"/>
          </a:p>
          <a:p>
            <a:pPr>
              <a:buFont typeface="Wingdings" pitchFamily="2" charset="2"/>
              <a:buNone/>
            </a:pPr>
            <a:r>
              <a:rPr lang="en-US"/>
              <a:t>(iii)</a:t>
            </a:r>
          </a:p>
          <a:p>
            <a:pPr>
              <a:buFont typeface="Wingdings" pitchFamily="2" charset="2"/>
              <a:buNone/>
            </a:pPr>
            <a:endParaRPr lang="en-US" sz="2800"/>
          </a:p>
          <a:p>
            <a:pPr>
              <a:buFont typeface="Wingdings" pitchFamily="2" charset="2"/>
              <a:buNone/>
            </a:pPr>
            <a:r>
              <a:rPr lang="en-US"/>
              <a:t>	This is the probability that (</a:t>
            </a:r>
            <a:r>
              <a:rPr lang="en-US" i="1"/>
              <a:t>X</a:t>
            </a:r>
            <a:r>
              <a:rPr lang="en-US"/>
              <a:t>,</a:t>
            </a:r>
            <a:r>
              <a:rPr lang="en-US" i="1"/>
              <a:t>Y</a:t>
            </a:r>
            <a:r>
              <a:rPr lang="en-US"/>
              <a:t>) belongs to the rectangle </a:t>
            </a:r>
            <a:r>
              <a:rPr lang="en-US" i="1"/>
              <a:t>R</a:t>
            </a:r>
            <a:r>
              <a:rPr lang="en-US" baseline="-25000"/>
              <a:t>0</a:t>
            </a:r>
            <a:r>
              <a:rPr lang="en-US"/>
              <a:t>.</a:t>
            </a:r>
          </a:p>
          <a:p>
            <a:pPr>
              <a:buFont typeface="Wingdings" pitchFamily="2" charset="2"/>
              <a:buNone/>
            </a:pPr>
            <a:r>
              <a:rPr lang="en-US"/>
              <a:t> </a:t>
            </a:r>
          </a:p>
        </p:txBody>
      </p:sp>
      <p:sp>
        <p:nvSpPr>
          <p:cNvPr id="85008" name="Line 15"/>
          <p:cNvSpPr>
            <a:spLocks noChangeShapeType="1"/>
          </p:cNvSpPr>
          <p:nvPr/>
        </p:nvSpPr>
        <p:spPr bwMode="auto">
          <a:xfrm>
            <a:off x="2363788" y="5614988"/>
            <a:ext cx="4176712" cy="0"/>
          </a:xfrm>
          <a:prstGeom prst="line">
            <a:avLst/>
          </a:prstGeom>
          <a:noFill/>
          <a:ln w="9525">
            <a:solidFill>
              <a:schemeClr val="tx1"/>
            </a:solidFill>
            <a:round/>
            <a:headEnd/>
            <a:tailEnd type="triangle" w="med" len="med"/>
          </a:ln>
        </p:spPr>
        <p:txBody>
          <a:bodyPr wrap="none" anchor="ctr"/>
          <a:lstStyle/>
          <a:p>
            <a:endParaRPr lang="en-US"/>
          </a:p>
        </p:txBody>
      </p:sp>
      <p:sp>
        <p:nvSpPr>
          <p:cNvPr id="85009" name="Line 16"/>
          <p:cNvSpPr>
            <a:spLocks noChangeShapeType="1"/>
          </p:cNvSpPr>
          <p:nvPr/>
        </p:nvSpPr>
        <p:spPr bwMode="auto">
          <a:xfrm flipV="1">
            <a:off x="2973388" y="4100513"/>
            <a:ext cx="0" cy="1992312"/>
          </a:xfrm>
          <a:prstGeom prst="line">
            <a:avLst/>
          </a:prstGeom>
          <a:noFill/>
          <a:ln w="9525">
            <a:solidFill>
              <a:schemeClr val="tx1"/>
            </a:solidFill>
            <a:round/>
            <a:headEnd/>
            <a:tailEnd type="triangle" w="med" len="med"/>
          </a:ln>
        </p:spPr>
        <p:txBody>
          <a:bodyPr wrap="none" anchor="ctr"/>
          <a:lstStyle/>
          <a:p>
            <a:endParaRPr lang="en-US"/>
          </a:p>
        </p:txBody>
      </p:sp>
      <p:sp>
        <p:nvSpPr>
          <p:cNvPr id="85010" name="Line 17"/>
          <p:cNvSpPr>
            <a:spLocks noChangeShapeType="1"/>
          </p:cNvSpPr>
          <p:nvPr/>
        </p:nvSpPr>
        <p:spPr bwMode="auto">
          <a:xfrm>
            <a:off x="2728913" y="4516438"/>
            <a:ext cx="3535362" cy="0"/>
          </a:xfrm>
          <a:prstGeom prst="line">
            <a:avLst/>
          </a:prstGeom>
          <a:noFill/>
          <a:ln w="9525">
            <a:solidFill>
              <a:schemeClr val="tx1"/>
            </a:solidFill>
            <a:prstDash val="dash"/>
            <a:round/>
            <a:headEnd/>
            <a:tailEnd/>
          </a:ln>
        </p:spPr>
        <p:txBody>
          <a:bodyPr wrap="none" anchor="ctr"/>
          <a:lstStyle/>
          <a:p>
            <a:endParaRPr lang="en-US"/>
          </a:p>
        </p:txBody>
      </p:sp>
      <p:sp>
        <p:nvSpPr>
          <p:cNvPr id="85011" name="Line 18"/>
          <p:cNvSpPr>
            <a:spLocks noChangeShapeType="1"/>
          </p:cNvSpPr>
          <p:nvPr/>
        </p:nvSpPr>
        <p:spPr bwMode="auto">
          <a:xfrm>
            <a:off x="2728913" y="5132388"/>
            <a:ext cx="3535362" cy="0"/>
          </a:xfrm>
          <a:prstGeom prst="line">
            <a:avLst/>
          </a:prstGeom>
          <a:noFill/>
          <a:ln w="9525">
            <a:solidFill>
              <a:schemeClr val="tx1"/>
            </a:solidFill>
            <a:prstDash val="dash"/>
            <a:round/>
            <a:headEnd/>
            <a:tailEnd/>
          </a:ln>
        </p:spPr>
        <p:txBody>
          <a:bodyPr wrap="none" anchor="ctr"/>
          <a:lstStyle/>
          <a:p>
            <a:endParaRPr lang="en-US"/>
          </a:p>
        </p:txBody>
      </p:sp>
      <p:sp>
        <p:nvSpPr>
          <p:cNvPr id="85012" name="Line 19"/>
          <p:cNvSpPr>
            <a:spLocks noChangeShapeType="1"/>
          </p:cNvSpPr>
          <p:nvPr/>
        </p:nvSpPr>
        <p:spPr bwMode="auto">
          <a:xfrm>
            <a:off x="4090988" y="4173538"/>
            <a:ext cx="0" cy="1789112"/>
          </a:xfrm>
          <a:prstGeom prst="line">
            <a:avLst/>
          </a:prstGeom>
          <a:noFill/>
          <a:ln w="9525">
            <a:solidFill>
              <a:schemeClr val="tx1"/>
            </a:solidFill>
            <a:prstDash val="dash"/>
            <a:round/>
            <a:headEnd/>
            <a:tailEnd/>
          </a:ln>
        </p:spPr>
        <p:txBody>
          <a:bodyPr wrap="none" anchor="ctr"/>
          <a:lstStyle/>
          <a:p>
            <a:endParaRPr lang="en-US"/>
          </a:p>
        </p:txBody>
      </p:sp>
      <p:sp>
        <p:nvSpPr>
          <p:cNvPr id="85013" name="Line 20"/>
          <p:cNvSpPr>
            <a:spLocks noChangeShapeType="1"/>
          </p:cNvSpPr>
          <p:nvPr/>
        </p:nvSpPr>
        <p:spPr bwMode="auto">
          <a:xfrm>
            <a:off x="5168900" y="4170363"/>
            <a:ext cx="0" cy="1789112"/>
          </a:xfrm>
          <a:prstGeom prst="line">
            <a:avLst/>
          </a:prstGeom>
          <a:noFill/>
          <a:ln w="9525">
            <a:solidFill>
              <a:schemeClr val="tx1"/>
            </a:solidFill>
            <a:prstDash val="dash"/>
            <a:round/>
            <a:headEnd/>
            <a:tailEnd/>
          </a:ln>
        </p:spPr>
        <p:txBody>
          <a:bodyPr wrap="none" anchor="ctr"/>
          <a:lstStyle/>
          <a:p>
            <a:endParaRPr lang="en-US"/>
          </a:p>
        </p:txBody>
      </p:sp>
      <p:graphicFrame>
        <p:nvGraphicFramePr>
          <p:cNvPr id="84997" name="Object 21"/>
          <p:cNvGraphicFramePr>
            <a:graphicFrameLocks noChangeAspect="1"/>
          </p:cNvGraphicFramePr>
          <p:nvPr/>
        </p:nvGraphicFramePr>
        <p:xfrm>
          <a:off x="2473325" y="4964113"/>
          <a:ext cx="203200" cy="266700"/>
        </p:xfrm>
        <a:graphic>
          <a:graphicData uri="http://schemas.openxmlformats.org/presentationml/2006/ole">
            <p:oleObj spid="_x0000_s84997" name="Equation" r:id="rId6" imgW="164880" imgH="215640" progId="">
              <p:embed/>
            </p:oleObj>
          </a:graphicData>
        </a:graphic>
      </p:graphicFrame>
      <p:graphicFrame>
        <p:nvGraphicFramePr>
          <p:cNvPr id="84998" name="Object 22"/>
          <p:cNvGraphicFramePr>
            <a:graphicFrameLocks noChangeAspect="1"/>
          </p:cNvGraphicFramePr>
          <p:nvPr/>
        </p:nvGraphicFramePr>
        <p:xfrm>
          <a:off x="2466975" y="4367213"/>
          <a:ext cx="219075" cy="266700"/>
        </p:xfrm>
        <a:graphic>
          <a:graphicData uri="http://schemas.openxmlformats.org/presentationml/2006/ole">
            <p:oleObj spid="_x0000_s84998" name="Equation" r:id="rId7" imgW="177480" imgH="215640" progId="">
              <p:embed/>
            </p:oleObj>
          </a:graphicData>
        </a:graphic>
      </p:graphicFrame>
      <p:graphicFrame>
        <p:nvGraphicFramePr>
          <p:cNvPr id="84999" name="Object 23"/>
          <p:cNvGraphicFramePr>
            <a:graphicFrameLocks noChangeAspect="1"/>
          </p:cNvGraphicFramePr>
          <p:nvPr/>
        </p:nvGraphicFramePr>
        <p:xfrm>
          <a:off x="4011613" y="5905500"/>
          <a:ext cx="187325" cy="266700"/>
        </p:xfrm>
        <a:graphic>
          <a:graphicData uri="http://schemas.openxmlformats.org/presentationml/2006/ole">
            <p:oleObj spid="_x0000_s84999" name="Equation" r:id="rId8" imgW="152280" imgH="215640" progId="">
              <p:embed/>
            </p:oleObj>
          </a:graphicData>
        </a:graphic>
      </p:graphicFrame>
      <p:graphicFrame>
        <p:nvGraphicFramePr>
          <p:cNvPr id="85000" name="Object 24"/>
          <p:cNvGraphicFramePr>
            <a:graphicFrameLocks noChangeAspect="1"/>
          </p:cNvGraphicFramePr>
          <p:nvPr/>
        </p:nvGraphicFramePr>
        <p:xfrm>
          <a:off x="5094288" y="5902325"/>
          <a:ext cx="219075" cy="266700"/>
        </p:xfrm>
        <a:graphic>
          <a:graphicData uri="http://schemas.openxmlformats.org/presentationml/2006/ole">
            <p:oleObj spid="_x0000_s85000" name="Equation" r:id="rId9" imgW="177480" imgH="215640" progId="">
              <p:embed/>
            </p:oleObj>
          </a:graphicData>
        </a:graphic>
      </p:graphicFrame>
      <p:graphicFrame>
        <p:nvGraphicFramePr>
          <p:cNvPr id="85001" name="Object 25"/>
          <p:cNvGraphicFramePr>
            <a:graphicFrameLocks noChangeAspect="1"/>
          </p:cNvGraphicFramePr>
          <p:nvPr/>
        </p:nvGraphicFramePr>
        <p:xfrm>
          <a:off x="6562725" y="5529263"/>
          <a:ext cx="219075" cy="187325"/>
        </p:xfrm>
        <a:graphic>
          <a:graphicData uri="http://schemas.openxmlformats.org/presentationml/2006/ole">
            <p:oleObj spid="_x0000_s85001" name="Equation" r:id="rId10" imgW="177480" imgH="152280" progId="">
              <p:embed/>
            </p:oleObj>
          </a:graphicData>
        </a:graphic>
      </p:graphicFrame>
      <p:graphicFrame>
        <p:nvGraphicFramePr>
          <p:cNvPr id="85002" name="Object 26"/>
          <p:cNvGraphicFramePr>
            <a:graphicFrameLocks noChangeAspect="1"/>
          </p:cNvGraphicFramePr>
          <p:nvPr/>
        </p:nvGraphicFramePr>
        <p:xfrm>
          <a:off x="2916238" y="3863975"/>
          <a:ext cx="188912" cy="187325"/>
        </p:xfrm>
        <a:graphic>
          <a:graphicData uri="http://schemas.openxmlformats.org/presentationml/2006/ole">
            <p:oleObj spid="_x0000_s85002" name="Equation" r:id="rId11" imgW="152280" imgH="152280" progId="">
              <p:embed/>
            </p:oleObj>
          </a:graphicData>
        </a:graphic>
      </p:graphicFrame>
      <p:sp>
        <p:nvSpPr>
          <p:cNvPr id="85014" name="Rectangle 28"/>
          <p:cNvSpPr>
            <a:spLocks noChangeArrowheads="1"/>
          </p:cNvSpPr>
          <p:nvPr/>
        </p:nvSpPr>
        <p:spPr bwMode="auto">
          <a:xfrm>
            <a:off x="4089400" y="4511675"/>
            <a:ext cx="1087438" cy="619125"/>
          </a:xfrm>
          <a:prstGeom prst="rect">
            <a:avLst/>
          </a:prstGeom>
          <a:solidFill>
            <a:srgbClr val="CCFFFF"/>
          </a:solidFill>
          <a:ln w="9525">
            <a:solidFill>
              <a:schemeClr val="tx1"/>
            </a:solidFill>
            <a:miter lim="800000"/>
            <a:headEnd/>
            <a:tailEnd/>
          </a:ln>
        </p:spPr>
        <p:txBody>
          <a:bodyPr wrap="none" anchor="ctr"/>
          <a:lstStyle/>
          <a:p>
            <a:pPr algn="ctr"/>
            <a:endParaRPr lang="en-US" sz="2400">
              <a:latin typeface="Times New Roman" pitchFamily="18" charset="0"/>
            </a:endParaRPr>
          </a:p>
        </p:txBody>
      </p:sp>
      <p:graphicFrame>
        <p:nvGraphicFramePr>
          <p:cNvPr id="85003" name="Object 29"/>
          <p:cNvGraphicFramePr>
            <a:graphicFrameLocks noChangeAspect="1"/>
          </p:cNvGraphicFramePr>
          <p:nvPr/>
        </p:nvGraphicFramePr>
        <p:xfrm>
          <a:off x="4486275" y="4630738"/>
          <a:ext cx="352425" cy="423862"/>
        </p:xfrm>
        <a:graphic>
          <a:graphicData uri="http://schemas.openxmlformats.org/presentationml/2006/ole">
            <p:oleObj spid="_x0000_s85003" name="Equation" r:id="rId12" imgW="190440" imgH="228600" progId="">
              <p:embed/>
            </p:oleObj>
          </a:graphicData>
        </a:graphic>
      </p:graphicFrame>
      <p:graphicFrame>
        <p:nvGraphicFramePr>
          <p:cNvPr id="85004" name="Object 30"/>
          <p:cNvGraphicFramePr>
            <a:graphicFrameLocks noChangeAspect="1"/>
          </p:cNvGraphicFramePr>
          <p:nvPr>
            <p:ph sz="quarter" idx="4"/>
          </p:nvPr>
        </p:nvGraphicFramePr>
        <p:xfrm>
          <a:off x="1905000" y="2209800"/>
          <a:ext cx="5486400" cy="360363"/>
        </p:xfrm>
        <a:graphic>
          <a:graphicData uri="http://schemas.openxmlformats.org/presentationml/2006/ole">
            <p:oleObj spid="_x0000_s85004" name="Equation" r:id="rId13" imgW="3288960" imgH="215640" progId="">
              <p:embed/>
            </p:oleObj>
          </a:graphicData>
        </a:graphic>
      </p:graphicFrame>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Date Placeholder 6"/>
          <p:cNvSpPr>
            <a:spLocks noGrp="1"/>
          </p:cNvSpPr>
          <p:nvPr>
            <p:ph type="dt" sz="quarter" idx="10"/>
          </p:nvPr>
        </p:nvSpPr>
        <p:spPr/>
        <p:txBody>
          <a:bodyPr/>
          <a:lstStyle/>
          <a:p>
            <a:pPr>
              <a:defRPr/>
            </a:pPr>
            <a:r>
              <a:rPr lang="en-US"/>
              <a:t>		 </a:t>
            </a:r>
            <a:r>
              <a:rPr lang="en-US" sz="1200"/>
              <a:t> </a:t>
            </a:r>
            <a:fld id="{17FB6BCE-264C-4BCB-B494-5E74D3CB3AF4}" type="slidenum">
              <a:rPr lang="en-US" sz="1200">
                <a:solidFill>
                  <a:srgbClr val="003399"/>
                </a:solidFill>
              </a:rPr>
              <a:pPr>
                <a:defRPr/>
              </a:pPr>
              <a:t>145</a:t>
            </a:fld>
            <a:endParaRPr lang="en-US" sz="1200">
              <a:solidFill>
                <a:srgbClr val="003399"/>
              </a:solidFill>
            </a:endParaRPr>
          </a:p>
        </p:txBody>
      </p:sp>
      <p:sp>
        <p:nvSpPr>
          <p:cNvPr id="86023" name="Rectangle 15"/>
          <p:cNvSpPr>
            <a:spLocks noGrp="1" noChangeArrowheads="1"/>
          </p:cNvSpPr>
          <p:nvPr>
            <p:ph type="title" sz="quarter"/>
          </p:nvPr>
        </p:nvSpPr>
        <p:spPr/>
        <p:txBody>
          <a:bodyPr/>
          <a:lstStyle/>
          <a:p>
            <a:r>
              <a:rPr lang="en-US" smtClean="0"/>
              <a:t>2. </a:t>
            </a:r>
            <a:r>
              <a:rPr lang="en-GB" smtClean="0"/>
              <a:t>Review of Probability Theory: </a:t>
            </a:r>
            <a:r>
              <a:rPr lang="en-US" smtClean="0"/>
              <a:t>Two r.vs</a:t>
            </a:r>
            <a:r>
              <a:rPr lang="en-GB" smtClean="0"/>
              <a:t> (3)</a:t>
            </a:r>
            <a:endParaRPr lang="en-US" smtClean="0"/>
          </a:p>
        </p:txBody>
      </p:sp>
      <p:graphicFrame>
        <p:nvGraphicFramePr>
          <p:cNvPr id="86018" name="Object 5"/>
          <p:cNvGraphicFramePr>
            <a:graphicFrameLocks noChangeAspect="1"/>
          </p:cNvGraphicFramePr>
          <p:nvPr>
            <p:ph sz="quarter" idx="1"/>
          </p:nvPr>
        </p:nvGraphicFramePr>
        <p:xfrm>
          <a:off x="3429000" y="1574800"/>
          <a:ext cx="2438400" cy="711200"/>
        </p:xfrm>
        <a:graphic>
          <a:graphicData uri="http://schemas.openxmlformats.org/presentationml/2006/ole">
            <p:oleObj spid="_x0000_s86018" name="Equation" r:id="rId3" imgW="1523880" imgH="444240" progId="">
              <p:embed/>
            </p:oleObj>
          </a:graphicData>
        </a:graphic>
      </p:graphicFrame>
      <p:graphicFrame>
        <p:nvGraphicFramePr>
          <p:cNvPr id="86019" name="Object 8"/>
          <p:cNvGraphicFramePr>
            <a:graphicFrameLocks noChangeAspect="1"/>
          </p:cNvGraphicFramePr>
          <p:nvPr>
            <p:ph sz="quarter" idx="2"/>
          </p:nvPr>
        </p:nvGraphicFramePr>
        <p:xfrm>
          <a:off x="2819400" y="2620963"/>
          <a:ext cx="3657600" cy="579437"/>
        </p:xfrm>
        <a:graphic>
          <a:graphicData uri="http://schemas.openxmlformats.org/presentationml/2006/ole">
            <p:oleObj spid="_x0000_s86019" name="Equation" r:id="rId4" imgW="2082600" imgH="330120" progId="">
              <p:embed/>
            </p:oleObj>
          </a:graphicData>
        </a:graphic>
      </p:graphicFrame>
      <p:graphicFrame>
        <p:nvGraphicFramePr>
          <p:cNvPr id="86020" name="Object 11"/>
          <p:cNvGraphicFramePr>
            <a:graphicFrameLocks noChangeAspect="1"/>
          </p:cNvGraphicFramePr>
          <p:nvPr>
            <p:ph sz="quarter" idx="3"/>
          </p:nvPr>
        </p:nvGraphicFramePr>
        <p:xfrm>
          <a:off x="3124200" y="3733800"/>
          <a:ext cx="2743200" cy="566738"/>
        </p:xfrm>
        <a:graphic>
          <a:graphicData uri="http://schemas.openxmlformats.org/presentationml/2006/ole">
            <p:oleObj spid="_x0000_s86020" name="Equation" r:id="rId5" imgW="1600200" imgH="330120" progId="">
              <p:embed/>
            </p:oleObj>
          </a:graphicData>
        </a:graphic>
      </p:graphicFrame>
      <p:sp>
        <p:nvSpPr>
          <p:cNvPr id="86024" name="Text Box 4"/>
          <p:cNvSpPr txBox="1">
            <a:spLocks noChangeArrowheads="1"/>
          </p:cNvSpPr>
          <p:nvPr/>
        </p:nvSpPr>
        <p:spPr bwMode="auto">
          <a:xfrm>
            <a:off x="457200" y="914400"/>
            <a:ext cx="8001000" cy="4051300"/>
          </a:xfrm>
          <a:prstGeom prst="rect">
            <a:avLst/>
          </a:prstGeom>
          <a:noFill/>
          <a:ln w="9525">
            <a:noFill/>
            <a:miter lim="800000"/>
            <a:headEnd/>
            <a:tailEnd/>
          </a:ln>
        </p:spPr>
        <p:txBody>
          <a:bodyPr>
            <a:spAutoFit/>
          </a:bodyPr>
          <a:lstStyle/>
          <a:p>
            <a:pPr>
              <a:spcBef>
                <a:spcPct val="5000"/>
              </a:spcBef>
              <a:buFont typeface="Wingdings" pitchFamily="2" charset="2"/>
              <a:buChar char="q"/>
            </a:pPr>
            <a:r>
              <a:rPr lang="en-US" b="1"/>
              <a:t> Joint probability density function (Joint p.d.f): </a:t>
            </a:r>
            <a:r>
              <a:rPr lang="en-US"/>
              <a:t>By definition, the </a:t>
            </a:r>
          </a:p>
          <a:p>
            <a:pPr>
              <a:spcBef>
                <a:spcPct val="5000"/>
              </a:spcBef>
              <a:buFont typeface="Wingdings" pitchFamily="2" charset="2"/>
              <a:buNone/>
            </a:pPr>
            <a:r>
              <a:rPr lang="en-US"/>
              <a:t>joint p.d.f  of </a:t>
            </a:r>
            <a:r>
              <a:rPr lang="en-US" i="1"/>
              <a:t>X</a:t>
            </a:r>
            <a:r>
              <a:rPr lang="en-US"/>
              <a:t> and </a:t>
            </a:r>
            <a:r>
              <a:rPr lang="en-US" i="1"/>
              <a:t>Y</a:t>
            </a:r>
            <a:r>
              <a:rPr lang="en-US"/>
              <a:t> is given by</a:t>
            </a:r>
          </a:p>
          <a:p>
            <a:pPr>
              <a:spcBef>
                <a:spcPct val="5000"/>
              </a:spcBef>
              <a:buFont typeface="Wingdings" pitchFamily="2" charset="2"/>
              <a:buNone/>
            </a:pPr>
            <a:endParaRPr lang="en-US"/>
          </a:p>
          <a:p>
            <a:pPr>
              <a:spcBef>
                <a:spcPct val="5000"/>
              </a:spcBef>
              <a:buFont typeface="Wingdings" pitchFamily="2" charset="2"/>
              <a:buNone/>
            </a:pPr>
            <a:endParaRPr lang="en-US" sz="2400"/>
          </a:p>
          <a:p>
            <a:pPr>
              <a:spcBef>
                <a:spcPct val="5000"/>
              </a:spcBef>
              <a:buFont typeface="Wingdings" pitchFamily="2" charset="2"/>
              <a:buNone/>
            </a:pPr>
            <a:r>
              <a:rPr lang="en-US"/>
              <a:t>and hence we obtain the useful formula</a:t>
            </a:r>
          </a:p>
          <a:p>
            <a:pPr>
              <a:spcBef>
                <a:spcPct val="5000"/>
              </a:spcBef>
              <a:buFont typeface="Wingdings" pitchFamily="2" charset="2"/>
              <a:buNone/>
            </a:pPr>
            <a:endParaRPr lang="en-US"/>
          </a:p>
          <a:p>
            <a:pPr>
              <a:spcBef>
                <a:spcPct val="5000"/>
              </a:spcBef>
              <a:buFont typeface="Wingdings" pitchFamily="2" charset="2"/>
              <a:buNone/>
            </a:pPr>
            <a:endParaRPr lang="en-US" sz="2400"/>
          </a:p>
          <a:p>
            <a:pPr>
              <a:spcBef>
                <a:spcPct val="5000"/>
              </a:spcBef>
              <a:buFont typeface="Wingdings" pitchFamily="2" charset="2"/>
              <a:buNone/>
            </a:pPr>
            <a:r>
              <a:rPr lang="en-US"/>
              <a:t>Using property (i), we also get</a:t>
            </a:r>
          </a:p>
          <a:p>
            <a:pPr>
              <a:spcBef>
                <a:spcPct val="5000"/>
              </a:spcBef>
              <a:buFont typeface="Wingdings" pitchFamily="2" charset="2"/>
              <a:buNone/>
            </a:pPr>
            <a:endParaRPr lang="en-US"/>
          </a:p>
          <a:p>
            <a:pPr>
              <a:spcBef>
                <a:spcPct val="5000"/>
              </a:spcBef>
              <a:buFont typeface="Wingdings" pitchFamily="2" charset="2"/>
              <a:buNone/>
            </a:pPr>
            <a:endParaRPr lang="en-US"/>
          </a:p>
          <a:p>
            <a:pPr>
              <a:spcBef>
                <a:spcPct val="5000"/>
              </a:spcBef>
              <a:buFont typeface="Wingdings" pitchFamily="2" charset="2"/>
              <a:buNone/>
            </a:pPr>
            <a:endParaRPr lang="en-US"/>
          </a:p>
          <a:p>
            <a:pPr>
              <a:spcBef>
                <a:spcPct val="5000"/>
              </a:spcBef>
              <a:buFont typeface="Wingdings" pitchFamily="2" charset="2"/>
              <a:buNone/>
            </a:pPr>
            <a:r>
              <a:rPr lang="en-US"/>
              <a:t>The probability that (</a:t>
            </a:r>
            <a:r>
              <a:rPr lang="en-US" i="1"/>
              <a:t>X</a:t>
            </a:r>
            <a:r>
              <a:rPr lang="en-US"/>
              <a:t>,</a:t>
            </a:r>
            <a:r>
              <a:rPr lang="en-US" i="1"/>
              <a:t>Y</a:t>
            </a:r>
            <a:r>
              <a:rPr lang="en-US"/>
              <a:t>) belongs to an arbitrary region </a:t>
            </a:r>
            <a:r>
              <a:rPr lang="en-US" i="1"/>
              <a:t>D </a:t>
            </a:r>
            <a:r>
              <a:rPr lang="en-US"/>
              <a:t>is given by</a:t>
            </a:r>
          </a:p>
        </p:txBody>
      </p:sp>
      <p:graphicFrame>
        <p:nvGraphicFramePr>
          <p:cNvPr id="86021" name="Object 14"/>
          <p:cNvGraphicFramePr>
            <a:graphicFrameLocks noChangeAspect="1"/>
          </p:cNvGraphicFramePr>
          <p:nvPr>
            <p:ph sz="quarter" idx="4"/>
          </p:nvPr>
        </p:nvGraphicFramePr>
        <p:xfrm>
          <a:off x="2667000" y="5029200"/>
          <a:ext cx="4114800" cy="587375"/>
        </p:xfrm>
        <a:graphic>
          <a:graphicData uri="http://schemas.openxmlformats.org/presentationml/2006/ole">
            <p:oleObj spid="_x0000_s86021" name="Equation" r:id="rId6" imgW="2489040" imgH="355320" progId="">
              <p:embed/>
            </p:oleObj>
          </a:graphicData>
        </a:graphic>
      </p:graphicFrame>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Date Placeholder 6"/>
          <p:cNvSpPr>
            <a:spLocks noGrp="1"/>
          </p:cNvSpPr>
          <p:nvPr>
            <p:ph type="dt" sz="quarter" idx="10"/>
          </p:nvPr>
        </p:nvSpPr>
        <p:spPr/>
        <p:txBody>
          <a:bodyPr/>
          <a:lstStyle/>
          <a:p>
            <a:pPr>
              <a:defRPr/>
            </a:pPr>
            <a:r>
              <a:rPr lang="en-US"/>
              <a:t>		 </a:t>
            </a:r>
            <a:r>
              <a:rPr lang="en-US" sz="1200"/>
              <a:t> </a:t>
            </a:r>
            <a:fld id="{1CC7AF31-ECE5-45B2-B086-2BCFAA9DB603}" type="slidenum">
              <a:rPr lang="en-US" sz="1200">
                <a:solidFill>
                  <a:srgbClr val="003399"/>
                </a:solidFill>
              </a:rPr>
              <a:pPr>
                <a:defRPr/>
              </a:pPr>
              <a:t>146</a:t>
            </a:fld>
            <a:endParaRPr lang="en-US" sz="1200">
              <a:solidFill>
                <a:srgbClr val="003399"/>
              </a:solidFill>
            </a:endParaRPr>
          </a:p>
        </p:txBody>
      </p:sp>
      <p:sp>
        <p:nvSpPr>
          <p:cNvPr id="87047" name="Rectangle 15"/>
          <p:cNvSpPr>
            <a:spLocks noGrp="1" noChangeArrowheads="1"/>
          </p:cNvSpPr>
          <p:nvPr>
            <p:ph type="title" sz="quarter"/>
          </p:nvPr>
        </p:nvSpPr>
        <p:spPr/>
        <p:txBody>
          <a:bodyPr/>
          <a:lstStyle/>
          <a:p>
            <a:r>
              <a:rPr lang="en-US" smtClean="0"/>
              <a:t>2. </a:t>
            </a:r>
            <a:r>
              <a:rPr lang="en-GB" smtClean="0"/>
              <a:t>Review of Probability Theory: </a:t>
            </a:r>
            <a:r>
              <a:rPr lang="en-US" smtClean="0"/>
              <a:t>Two r.vs</a:t>
            </a:r>
            <a:r>
              <a:rPr lang="en-GB" smtClean="0"/>
              <a:t> (4)</a:t>
            </a:r>
            <a:endParaRPr lang="en-US" smtClean="0"/>
          </a:p>
        </p:txBody>
      </p:sp>
      <p:graphicFrame>
        <p:nvGraphicFramePr>
          <p:cNvPr id="87042" name="Object 5"/>
          <p:cNvGraphicFramePr>
            <a:graphicFrameLocks noChangeAspect="1"/>
          </p:cNvGraphicFramePr>
          <p:nvPr>
            <p:ph sz="quarter" idx="1"/>
          </p:nvPr>
        </p:nvGraphicFramePr>
        <p:xfrm>
          <a:off x="2590800" y="2362200"/>
          <a:ext cx="4267200" cy="346075"/>
        </p:xfrm>
        <a:graphic>
          <a:graphicData uri="http://schemas.openxmlformats.org/presentationml/2006/ole">
            <p:oleObj spid="_x0000_s87042" name="Equation" r:id="rId3" imgW="2666880" imgH="215640" progId="">
              <p:embed/>
            </p:oleObj>
          </a:graphicData>
        </a:graphic>
      </p:graphicFrame>
      <p:graphicFrame>
        <p:nvGraphicFramePr>
          <p:cNvPr id="87043" name="Object 8"/>
          <p:cNvGraphicFramePr>
            <a:graphicFrameLocks noChangeAspect="1"/>
          </p:cNvGraphicFramePr>
          <p:nvPr>
            <p:ph sz="quarter" idx="2"/>
          </p:nvPr>
        </p:nvGraphicFramePr>
        <p:xfrm>
          <a:off x="2133600" y="2819400"/>
          <a:ext cx="4953000" cy="538163"/>
        </p:xfrm>
        <a:graphic>
          <a:graphicData uri="http://schemas.openxmlformats.org/presentationml/2006/ole">
            <p:oleObj spid="_x0000_s87043" name="Equation" r:id="rId4" imgW="3035160" imgH="330120" progId="">
              <p:embed/>
            </p:oleObj>
          </a:graphicData>
        </a:graphic>
      </p:graphicFrame>
      <p:graphicFrame>
        <p:nvGraphicFramePr>
          <p:cNvPr id="87044" name="Object 11"/>
          <p:cNvGraphicFramePr>
            <a:graphicFrameLocks noChangeAspect="1"/>
          </p:cNvGraphicFramePr>
          <p:nvPr>
            <p:ph sz="quarter" idx="3"/>
          </p:nvPr>
        </p:nvGraphicFramePr>
        <p:xfrm>
          <a:off x="2590800" y="4038600"/>
          <a:ext cx="3810000" cy="681038"/>
        </p:xfrm>
        <a:graphic>
          <a:graphicData uri="http://schemas.openxmlformats.org/presentationml/2006/ole">
            <p:oleObj spid="_x0000_s87044" name="Equation" r:id="rId5" imgW="2565360" imgH="457200" progId="">
              <p:embed/>
            </p:oleObj>
          </a:graphicData>
        </a:graphic>
      </p:graphicFrame>
      <p:sp>
        <p:nvSpPr>
          <p:cNvPr id="87048" name="Text Box 4"/>
          <p:cNvSpPr txBox="1">
            <a:spLocks noChangeArrowheads="1"/>
          </p:cNvSpPr>
          <p:nvPr/>
        </p:nvSpPr>
        <p:spPr bwMode="auto">
          <a:xfrm>
            <a:off x="441325" y="758825"/>
            <a:ext cx="8361363" cy="5337175"/>
          </a:xfrm>
          <a:prstGeom prst="rect">
            <a:avLst/>
          </a:prstGeom>
          <a:noFill/>
          <a:ln w="9525">
            <a:noFill/>
            <a:miter lim="800000"/>
            <a:headEnd/>
            <a:tailEnd/>
          </a:ln>
        </p:spPr>
        <p:txBody>
          <a:bodyPr wrap="none">
            <a:spAutoFit/>
          </a:bodyPr>
          <a:lstStyle/>
          <a:p>
            <a:pPr>
              <a:spcBef>
                <a:spcPct val="5000"/>
              </a:spcBef>
              <a:buFont typeface="Wingdings" pitchFamily="2" charset="2"/>
              <a:buChar char="q"/>
            </a:pPr>
            <a:r>
              <a:rPr lang="en-US"/>
              <a:t> </a:t>
            </a:r>
            <a:r>
              <a:rPr lang="en-US" b="1"/>
              <a:t>Marginal Statistics</a:t>
            </a:r>
            <a:r>
              <a:rPr lang="en-US"/>
              <a:t>: In the context of several r.vs, the statistics of each </a:t>
            </a:r>
          </a:p>
          <a:p>
            <a:pPr>
              <a:spcBef>
                <a:spcPct val="5000"/>
              </a:spcBef>
              <a:buFont typeface="Wingdings" pitchFamily="2" charset="2"/>
              <a:buNone/>
            </a:pPr>
            <a:r>
              <a:rPr lang="en-US"/>
              <a:t>individual ones are called marginal statistics. Thus  </a:t>
            </a:r>
            <a:r>
              <a:rPr lang="en-US" i="1"/>
              <a:t>F</a:t>
            </a:r>
            <a:r>
              <a:rPr lang="en-US" i="1" baseline="-25000"/>
              <a:t>X</a:t>
            </a:r>
            <a:r>
              <a:rPr lang="en-US"/>
              <a:t>(</a:t>
            </a:r>
            <a:r>
              <a:rPr lang="en-US" i="1"/>
              <a:t>x</a:t>
            </a:r>
            <a:r>
              <a:rPr lang="en-US"/>
              <a:t>) is the </a:t>
            </a:r>
            <a:r>
              <a:rPr lang="en-US" b="1"/>
              <a:t>marginal </a:t>
            </a:r>
          </a:p>
          <a:p>
            <a:pPr>
              <a:spcBef>
                <a:spcPct val="5000"/>
              </a:spcBef>
              <a:buFont typeface="Wingdings" pitchFamily="2" charset="2"/>
              <a:buNone/>
            </a:pPr>
            <a:r>
              <a:rPr lang="en-US" b="1"/>
              <a:t>probability distribution function</a:t>
            </a:r>
            <a:r>
              <a:rPr lang="en-US"/>
              <a:t> of </a:t>
            </a:r>
            <a:r>
              <a:rPr lang="en-US" i="1"/>
              <a:t>X</a:t>
            </a:r>
            <a:r>
              <a:rPr lang="en-US"/>
              <a:t>, and  </a:t>
            </a:r>
            <a:r>
              <a:rPr lang="en-US" i="1"/>
              <a:t>f</a:t>
            </a:r>
            <a:r>
              <a:rPr lang="en-US" i="1" baseline="-25000"/>
              <a:t>X</a:t>
            </a:r>
            <a:r>
              <a:rPr lang="en-US"/>
              <a:t>(</a:t>
            </a:r>
            <a:r>
              <a:rPr lang="en-US" i="1"/>
              <a:t>x</a:t>
            </a:r>
            <a:r>
              <a:rPr lang="en-US"/>
              <a:t>) is the </a:t>
            </a:r>
            <a:r>
              <a:rPr lang="en-US" b="1"/>
              <a:t>marginal p.d.f</a:t>
            </a:r>
            <a:r>
              <a:rPr lang="en-US"/>
              <a:t> of </a:t>
            </a:r>
            <a:r>
              <a:rPr lang="en-US" i="1"/>
              <a:t>X</a:t>
            </a:r>
            <a:r>
              <a:rPr lang="en-US"/>
              <a:t>. </a:t>
            </a:r>
          </a:p>
          <a:p>
            <a:pPr>
              <a:spcBef>
                <a:spcPct val="5000"/>
              </a:spcBef>
              <a:buFont typeface="Wingdings" pitchFamily="2" charset="2"/>
              <a:buNone/>
            </a:pPr>
            <a:r>
              <a:rPr lang="en-US"/>
              <a:t>It is interesting to note that all marginals can be obtained from the joint p.d.f. </a:t>
            </a:r>
          </a:p>
          <a:p>
            <a:pPr>
              <a:spcBef>
                <a:spcPct val="5000"/>
              </a:spcBef>
              <a:buFont typeface="Wingdings" pitchFamily="2" charset="2"/>
              <a:buNone/>
            </a:pPr>
            <a:r>
              <a:rPr lang="en-US"/>
              <a:t>In fact</a:t>
            </a:r>
          </a:p>
          <a:p>
            <a:pPr>
              <a:spcBef>
                <a:spcPct val="5000"/>
              </a:spcBef>
              <a:buFont typeface="Wingdings" pitchFamily="2" charset="2"/>
              <a:buNone/>
            </a:pPr>
            <a:endParaRPr lang="en-US" sz="1600"/>
          </a:p>
          <a:p>
            <a:pPr>
              <a:spcBef>
                <a:spcPct val="5000"/>
              </a:spcBef>
              <a:buFont typeface="Wingdings" pitchFamily="2" charset="2"/>
              <a:buNone/>
            </a:pPr>
            <a:r>
              <a:rPr lang="en-US"/>
              <a:t>Also</a:t>
            </a:r>
          </a:p>
          <a:p>
            <a:pPr>
              <a:spcBef>
                <a:spcPct val="5000"/>
              </a:spcBef>
              <a:buFont typeface="Wingdings" pitchFamily="2" charset="2"/>
              <a:buNone/>
            </a:pPr>
            <a:endParaRPr lang="en-US"/>
          </a:p>
          <a:p>
            <a:pPr>
              <a:spcBef>
                <a:spcPct val="5000"/>
              </a:spcBef>
              <a:buFont typeface="Wingdings" pitchFamily="2" charset="2"/>
              <a:buNone/>
            </a:pPr>
            <a:endParaRPr lang="en-US" sz="1000"/>
          </a:p>
          <a:p>
            <a:pPr>
              <a:spcBef>
                <a:spcPct val="5000"/>
              </a:spcBef>
              <a:buFont typeface="Wingdings" pitchFamily="2" charset="2"/>
              <a:buNone/>
            </a:pPr>
            <a:r>
              <a:rPr lang="en-US"/>
              <a:t>If </a:t>
            </a:r>
            <a:r>
              <a:rPr lang="en-US" i="1"/>
              <a:t>X</a:t>
            </a:r>
            <a:r>
              <a:rPr lang="en-US"/>
              <a:t> and </a:t>
            </a:r>
            <a:r>
              <a:rPr lang="en-US" i="1"/>
              <a:t>Y</a:t>
            </a:r>
            <a:r>
              <a:rPr lang="en-US"/>
              <a:t> are discrete r.vs, then  </a:t>
            </a:r>
            <a:r>
              <a:rPr lang="en-US" i="1"/>
              <a:t>p</a:t>
            </a:r>
            <a:r>
              <a:rPr lang="en-US" i="1" baseline="-25000"/>
              <a:t>ij</a:t>
            </a:r>
            <a:r>
              <a:rPr lang="en-US"/>
              <a:t> = </a:t>
            </a:r>
            <a:r>
              <a:rPr lang="en-US" i="1"/>
              <a:t>P</a:t>
            </a:r>
            <a:r>
              <a:rPr lang="en-US"/>
              <a:t>(</a:t>
            </a:r>
            <a:r>
              <a:rPr lang="en-US" i="1"/>
              <a:t>X</a:t>
            </a:r>
            <a:r>
              <a:rPr lang="en-US"/>
              <a:t> = </a:t>
            </a:r>
            <a:r>
              <a:rPr lang="en-US" i="1"/>
              <a:t>x</a:t>
            </a:r>
            <a:r>
              <a:rPr lang="en-US" i="1" baseline="-25000"/>
              <a:t>i</a:t>
            </a:r>
            <a:r>
              <a:rPr lang="en-US"/>
              <a:t>, </a:t>
            </a:r>
            <a:r>
              <a:rPr lang="en-US" i="1"/>
              <a:t>Y</a:t>
            </a:r>
            <a:r>
              <a:rPr lang="en-US"/>
              <a:t> = </a:t>
            </a:r>
            <a:r>
              <a:rPr lang="en-US" i="1"/>
              <a:t>y</a:t>
            </a:r>
            <a:r>
              <a:rPr lang="en-US" i="1" baseline="-25000"/>
              <a:t>i</a:t>
            </a:r>
            <a:r>
              <a:rPr lang="en-US"/>
              <a:t>) represents their </a:t>
            </a:r>
          </a:p>
          <a:p>
            <a:pPr>
              <a:spcBef>
                <a:spcPct val="5000"/>
              </a:spcBef>
              <a:buFont typeface="Wingdings" pitchFamily="2" charset="2"/>
              <a:buNone/>
            </a:pPr>
            <a:r>
              <a:rPr lang="en-US"/>
              <a:t>joint p.d.f, and their respective marginal p.d.fs are given by</a:t>
            </a:r>
          </a:p>
          <a:p>
            <a:pPr>
              <a:spcBef>
                <a:spcPct val="5000"/>
              </a:spcBef>
              <a:buFont typeface="Wingdings" pitchFamily="2" charset="2"/>
              <a:buNone/>
            </a:pPr>
            <a:endParaRPr lang="en-US" sz="1600"/>
          </a:p>
          <a:p>
            <a:pPr>
              <a:spcBef>
                <a:spcPct val="5000"/>
              </a:spcBef>
              <a:buFont typeface="Wingdings" pitchFamily="2" charset="2"/>
              <a:buNone/>
            </a:pPr>
            <a:endParaRPr lang="en-US"/>
          </a:p>
          <a:p>
            <a:pPr>
              <a:spcBef>
                <a:spcPct val="5000"/>
              </a:spcBef>
              <a:buFont typeface="Wingdings" pitchFamily="2" charset="2"/>
              <a:buNone/>
            </a:pPr>
            <a:endParaRPr lang="en-US"/>
          </a:p>
          <a:p>
            <a:pPr>
              <a:spcBef>
                <a:spcPct val="5000"/>
              </a:spcBef>
              <a:buFont typeface="Wingdings" pitchFamily="2" charset="2"/>
              <a:buNone/>
            </a:pPr>
            <a:endParaRPr lang="en-US" sz="1200"/>
          </a:p>
          <a:p>
            <a:pPr>
              <a:spcBef>
                <a:spcPct val="5000"/>
              </a:spcBef>
              <a:buFont typeface="Wingdings" pitchFamily="2" charset="2"/>
              <a:buNone/>
            </a:pPr>
            <a:r>
              <a:rPr lang="en-US" sz="1800"/>
              <a:t>The joint P.D.F and/or the joint p.d.f represent complete information about the r.vs, </a:t>
            </a:r>
          </a:p>
          <a:p>
            <a:pPr>
              <a:spcBef>
                <a:spcPct val="5000"/>
              </a:spcBef>
              <a:buFont typeface="Wingdings" pitchFamily="2" charset="2"/>
              <a:buNone/>
            </a:pPr>
            <a:r>
              <a:rPr lang="en-US" sz="1800"/>
              <a:t>and their marginal p.d.fs can be evaluated from the joint p.d.f. However, given </a:t>
            </a:r>
          </a:p>
          <a:p>
            <a:pPr>
              <a:spcBef>
                <a:spcPct val="5000"/>
              </a:spcBef>
              <a:buFont typeface="Wingdings" pitchFamily="2" charset="2"/>
              <a:buNone/>
            </a:pPr>
            <a:r>
              <a:rPr lang="en-US" sz="1800"/>
              <a:t>marginals, (most often) it will not be possible to compute the joint p.d.f.</a:t>
            </a:r>
          </a:p>
        </p:txBody>
      </p:sp>
      <p:graphicFrame>
        <p:nvGraphicFramePr>
          <p:cNvPr id="87045" name="Object 14"/>
          <p:cNvGraphicFramePr>
            <a:graphicFrameLocks noChangeAspect="1"/>
          </p:cNvGraphicFramePr>
          <p:nvPr>
            <p:ph sz="quarter" idx="4"/>
          </p:nvPr>
        </p:nvGraphicFramePr>
        <p:xfrm>
          <a:off x="2514600" y="4495800"/>
          <a:ext cx="4038600" cy="700088"/>
        </p:xfrm>
        <a:graphic>
          <a:graphicData uri="http://schemas.openxmlformats.org/presentationml/2006/ole">
            <p:oleObj spid="_x0000_s87045" name="Equation" r:id="rId6" imgW="2565360" imgH="444240" progId="">
              <p:embed/>
            </p:oleObj>
          </a:graphicData>
        </a:graphic>
      </p:graphicFrame>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Date Placeholder 6"/>
          <p:cNvSpPr>
            <a:spLocks noGrp="1"/>
          </p:cNvSpPr>
          <p:nvPr>
            <p:ph type="dt" sz="quarter" idx="10"/>
          </p:nvPr>
        </p:nvSpPr>
        <p:spPr/>
        <p:txBody>
          <a:bodyPr/>
          <a:lstStyle/>
          <a:p>
            <a:pPr>
              <a:defRPr/>
            </a:pPr>
            <a:r>
              <a:rPr lang="en-US"/>
              <a:t>		 </a:t>
            </a:r>
            <a:r>
              <a:rPr lang="en-US" sz="1200"/>
              <a:t> </a:t>
            </a:r>
            <a:fld id="{E9805EC5-0F14-4D79-9C11-89843CD3344A}" type="slidenum">
              <a:rPr lang="en-US" sz="1200">
                <a:solidFill>
                  <a:srgbClr val="003399"/>
                </a:solidFill>
              </a:rPr>
              <a:pPr>
                <a:defRPr/>
              </a:pPr>
              <a:t>147</a:t>
            </a:fld>
            <a:endParaRPr lang="en-US" sz="1200">
              <a:solidFill>
                <a:srgbClr val="003399"/>
              </a:solidFill>
            </a:endParaRPr>
          </a:p>
        </p:txBody>
      </p:sp>
      <p:sp>
        <p:nvSpPr>
          <p:cNvPr id="88071" name="Rectangle 15"/>
          <p:cNvSpPr>
            <a:spLocks noGrp="1" noChangeArrowheads="1"/>
          </p:cNvSpPr>
          <p:nvPr>
            <p:ph type="title" sz="quarter"/>
          </p:nvPr>
        </p:nvSpPr>
        <p:spPr/>
        <p:txBody>
          <a:bodyPr/>
          <a:lstStyle/>
          <a:p>
            <a:r>
              <a:rPr lang="en-US" smtClean="0"/>
              <a:t>2. </a:t>
            </a:r>
            <a:r>
              <a:rPr lang="en-GB" smtClean="0"/>
              <a:t>Review of Probability Theory: </a:t>
            </a:r>
            <a:r>
              <a:rPr lang="en-US" smtClean="0"/>
              <a:t>Two r.vs</a:t>
            </a:r>
            <a:r>
              <a:rPr lang="en-GB" smtClean="0"/>
              <a:t> (5)</a:t>
            </a:r>
            <a:endParaRPr lang="en-US" smtClean="0"/>
          </a:p>
        </p:txBody>
      </p:sp>
      <p:graphicFrame>
        <p:nvGraphicFramePr>
          <p:cNvPr id="88066" name="Object 5"/>
          <p:cNvGraphicFramePr>
            <a:graphicFrameLocks noChangeAspect="1"/>
          </p:cNvGraphicFramePr>
          <p:nvPr>
            <p:ph sz="quarter" idx="1"/>
          </p:nvPr>
        </p:nvGraphicFramePr>
        <p:xfrm>
          <a:off x="2057400" y="3109913"/>
          <a:ext cx="5410200" cy="342900"/>
        </p:xfrm>
        <a:graphic>
          <a:graphicData uri="http://schemas.openxmlformats.org/presentationml/2006/ole">
            <p:oleObj spid="_x0000_s88066" name="Equation" r:id="rId3" imgW="3403440" imgH="215640" progId="">
              <p:embed/>
            </p:oleObj>
          </a:graphicData>
        </a:graphic>
      </p:graphicFrame>
      <p:graphicFrame>
        <p:nvGraphicFramePr>
          <p:cNvPr id="88067" name="Object 8"/>
          <p:cNvGraphicFramePr>
            <a:graphicFrameLocks noChangeAspect="1"/>
          </p:cNvGraphicFramePr>
          <p:nvPr>
            <p:ph sz="quarter" idx="2"/>
          </p:nvPr>
        </p:nvGraphicFramePr>
        <p:xfrm>
          <a:off x="3429000" y="3687763"/>
          <a:ext cx="2438400" cy="350837"/>
        </p:xfrm>
        <a:graphic>
          <a:graphicData uri="http://schemas.openxmlformats.org/presentationml/2006/ole">
            <p:oleObj spid="_x0000_s88067" name="Equation" r:id="rId4" imgW="1498320" imgH="215640" progId="">
              <p:embed/>
            </p:oleObj>
          </a:graphicData>
        </a:graphic>
      </p:graphicFrame>
      <p:graphicFrame>
        <p:nvGraphicFramePr>
          <p:cNvPr id="88068" name="Object 11"/>
          <p:cNvGraphicFramePr>
            <a:graphicFrameLocks noChangeAspect="1"/>
          </p:cNvGraphicFramePr>
          <p:nvPr>
            <p:ph sz="quarter" idx="3"/>
          </p:nvPr>
        </p:nvGraphicFramePr>
        <p:xfrm>
          <a:off x="3352800" y="4572000"/>
          <a:ext cx="2438400" cy="347663"/>
        </p:xfrm>
        <a:graphic>
          <a:graphicData uri="http://schemas.openxmlformats.org/presentationml/2006/ole">
            <p:oleObj spid="_x0000_s88068" name="Equation" r:id="rId5" imgW="1511280" imgH="215640" progId="">
              <p:embed/>
            </p:oleObj>
          </a:graphicData>
        </a:graphic>
      </p:graphicFrame>
      <p:sp>
        <p:nvSpPr>
          <p:cNvPr id="88072" name="Text Box 4"/>
          <p:cNvSpPr txBox="1">
            <a:spLocks noChangeArrowheads="1"/>
          </p:cNvSpPr>
          <p:nvPr/>
        </p:nvSpPr>
        <p:spPr bwMode="auto">
          <a:xfrm>
            <a:off x="441325" y="838200"/>
            <a:ext cx="8251825" cy="4583113"/>
          </a:xfrm>
          <a:prstGeom prst="rect">
            <a:avLst/>
          </a:prstGeom>
          <a:noFill/>
          <a:ln w="9525">
            <a:noFill/>
            <a:miter lim="800000"/>
            <a:headEnd/>
            <a:tailEnd/>
          </a:ln>
        </p:spPr>
        <p:txBody>
          <a:bodyPr wrap="none">
            <a:spAutoFit/>
          </a:bodyPr>
          <a:lstStyle/>
          <a:p>
            <a:pPr>
              <a:spcBef>
                <a:spcPct val="50000"/>
              </a:spcBef>
              <a:buFont typeface="Wingdings" pitchFamily="2" charset="2"/>
              <a:buChar char="q"/>
            </a:pPr>
            <a:r>
              <a:rPr lang="en-US" b="1"/>
              <a:t> Independence of r.vs</a:t>
            </a:r>
          </a:p>
          <a:p>
            <a:pPr>
              <a:spcBef>
                <a:spcPct val="50000"/>
              </a:spcBef>
              <a:buFont typeface="Wingdings" pitchFamily="2" charset="2"/>
              <a:buChar char="q"/>
            </a:pPr>
            <a:endParaRPr lang="en-US" sz="800" b="1"/>
          </a:p>
          <a:p>
            <a:pPr>
              <a:spcBef>
                <a:spcPct val="5000"/>
              </a:spcBef>
              <a:buFont typeface="Wingdings" pitchFamily="2" charset="2"/>
              <a:buNone/>
            </a:pPr>
            <a:r>
              <a:rPr lang="en-US" u="sng"/>
              <a:t>Definition</a:t>
            </a:r>
            <a:r>
              <a:rPr lang="en-US"/>
              <a:t>: The random variables </a:t>
            </a:r>
            <a:r>
              <a:rPr lang="en-US" i="1"/>
              <a:t>X</a:t>
            </a:r>
            <a:r>
              <a:rPr lang="en-US"/>
              <a:t> and </a:t>
            </a:r>
            <a:r>
              <a:rPr lang="en-US" i="1"/>
              <a:t>Y</a:t>
            </a:r>
            <a:r>
              <a:rPr lang="en-US"/>
              <a:t> are said to be statistically </a:t>
            </a:r>
          </a:p>
          <a:p>
            <a:pPr>
              <a:spcBef>
                <a:spcPct val="5000"/>
              </a:spcBef>
              <a:buFont typeface="Wingdings" pitchFamily="2" charset="2"/>
              <a:buNone/>
            </a:pPr>
            <a:r>
              <a:rPr lang="en-US"/>
              <a:t>independent if the events {</a:t>
            </a:r>
            <a:r>
              <a:rPr lang="en-US" i="1"/>
              <a:t>X</a:t>
            </a:r>
            <a:r>
              <a:rPr lang="en-US"/>
              <a:t>(</a:t>
            </a:r>
            <a:r>
              <a:rPr lang="en-US">
                <a:sym typeface="Symbol" pitchFamily="18" charset="2"/>
              </a:rPr>
              <a:t></a:t>
            </a:r>
            <a:r>
              <a:rPr lang="en-US"/>
              <a:t>) </a:t>
            </a:r>
            <a:r>
              <a:rPr lang="en-US">
                <a:sym typeface="Symbol" pitchFamily="18" charset="2"/>
              </a:rPr>
              <a:t> </a:t>
            </a:r>
            <a:r>
              <a:rPr lang="en-US" i="1">
                <a:sym typeface="Symbol" pitchFamily="18" charset="2"/>
              </a:rPr>
              <a:t>A</a:t>
            </a:r>
            <a:r>
              <a:rPr lang="en-US"/>
              <a:t>} and {</a:t>
            </a:r>
            <a:r>
              <a:rPr lang="en-US" i="1"/>
              <a:t>Y</a:t>
            </a:r>
            <a:r>
              <a:rPr lang="en-US"/>
              <a:t>(</a:t>
            </a:r>
            <a:r>
              <a:rPr lang="en-US">
                <a:sym typeface="Symbol" pitchFamily="18" charset="2"/>
              </a:rPr>
              <a:t></a:t>
            </a:r>
            <a:r>
              <a:rPr lang="en-US"/>
              <a:t>) </a:t>
            </a:r>
            <a:r>
              <a:rPr lang="en-US">
                <a:sym typeface="Symbol" pitchFamily="18" charset="2"/>
              </a:rPr>
              <a:t> </a:t>
            </a:r>
            <a:r>
              <a:rPr lang="en-US" i="1">
                <a:sym typeface="Symbol" pitchFamily="18" charset="2"/>
              </a:rPr>
              <a:t>B</a:t>
            </a:r>
            <a:r>
              <a:rPr lang="en-US">
                <a:sym typeface="Symbol" pitchFamily="18" charset="2"/>
              </a:rPr>
              <a:t>}</a:t>
            </a:r>
            <a:r>
              <a:rPr lang="en-US"/>
              <a:t> are independent </a:t>
            </a:r>
          </a:p>
          <a:p>
            <a:pPr>
              <a:spcBef>
                <a:spcPct val="5000"/>
              </a:spcBef>
              <a:buFont typeface="Wingdings" pitchFamily="2" charset="2"/>
              <a:buNone/>
            </a:pPr>
            <a:r>
              <a:rPr lang="en-US"/>
              <a:t>events for any two sets </a:t>
            </a:r>
            <a:r>
              <a:rPr lang="en-US" i="1"/>
              <a:t>A</a:t>
            </a:r>
            <a:r>
              <a:rPr lang="en-US"/>
              <a:t> and </a:t>
            </a:r>
            <a:r>
              <a:rPr lang="en-US" i="1"/>
              <a:t>B</a:t>
            </a:r>
            <a:r>
              <a:rPr lang="en-US"/>
              <a:t> in </a:t>
            </a:r>
            <a:r>
              <a:rPr lang="en-US" i="1"/>
              <a:t>x</a:t>
            </a:r>
            <a:r>
              <a:rPr lang="en-US"/>
              <a:t> and </a:t>
            </a:r>
            <a:r>
              <a:rPr lang="en-US" i="1"/>
              <a:t>y</a:t>
            </a:r>
            <a:r>
              <a:rPr lang="en-US"/>
              <a:t> axes respectively. Applying the </a:t>
            </a:r>
          </a:p>
          <a:p>
            <a:pPr>
              <a:spcBef>
                <a:spcPct val="5000"/>
              </a:spcBef>
              <a:buFont typeface="Wingdings" pitchFamily="2" charset="2"/>
              <a:buNone/>
            </a:pPr>
            <a:r>
              <a:rPr lang="en-US"/>
              <a:t>above definition to the events {</a:t>
            </a:r>
            <a:r>
              <a:rPr lang="en-US" i="1"/>
              <a:t>X</a:t>
            </a:r>
            <a:r>
              <a:rPr lang="en-US"/>
              <a:t>(</a:t>
            </a:r>
            <a:r>
              <a:rPr lang="en-US">
                <a:sym typeface="Symbol" pitchFamily="18" charset="2"/>
              </a:rPr>
              <a:t></a:t>
            </a:r>
            <a:r>
              <a:rPr lang="en-US"/>
              <a:t>) </a:t>
            </a:r>
            <a:r>
              <a:rPr lang="en-US">
                <a:latin typeface="Times New Roman" pitchFamily="18" charset="0"/>
                <a:cs typeface="Times New Roman" pitchFamily="18" charset="0"/>
                <a:sym typeface="Symbol" pitchFamily="18" charset="2"/>
              </a:rPr>
              <a:t>≤ </a:t>
            </a:r>
            <a:r>
              <a:rPr lang="en-US">
                <a:sym typeface="Symbol" pitchFamily="18" charset="2"/>
              </a:rPr>
              <a:t> </a:t>
            </a:r>
            <a:r>
              <a:rPr lang="en-US" i="1">
                <a:sym typeface="Symbol" pitchFamily="18" charset="2"/>
              </a:rPr>
              <a:t>x</a:t>
            </a:r>
            <a:r>
              <a:rPr lang="en-US"/>
              <a:t>} and {</a:t>
            </a:r>
            <a:r>
              <a:rPr lang="en-US" i="1"/>
              <a:t>Y</a:t>
            </a:r>
            <a:r>
              <a:rPr lang="en-US"/>
              <a:t>(</a:t>
            </a:r>
            <a:r>
              <a:rPr lang="en-US">
                <a:sym typeface="Symbol" pitchFamily="18" charset="2"/>
              </a:rPr>
              <a:t></a:t>
            </a:r>
            <a:r>
              <a:rPr lang="en-US"/>
              <a:t>) </a:t>
            </a:r>
            <a:r>
              <a:rPr lang="en-US">
                <a:sym typeface="Symbol" pitchFamily="18" charset="2"/>
              </a:rPr>
              <a:t>≤  </a:t>
            </a:r>
            <a:r>
              <a:rPr lang="en-US" i="1">
                <a:sym typeface="Symbol" pitchFamily="18" charset="2"/>
              </a:rPr>
              <a:t>y</a:t>
            </a:r>
            <a:r>
              <a:rPr lang="en-US"/>
              <a:t>}, we conclude that, </a:t>
            </a:r>
          </a:p>
          <a:p>
            <a:pPr>
              <a:spcBef>
                <a:spcPct val="5000"/>
              </a:spcBef>
              <a:buFont typeface="Wingdings" pitchFamily="2" charset="2"/>
              <a:buNone/>
            </a:pPr>
            <a:r>
              <a:rPr lang="en-US"/>
              <a:t>if the r.vs </a:t>
            </a:r>
            <a:r>
              <a:rPr lang="en-US" i="1"/>
              <a:t>X</a:t>
            </a:r>
            <a:r>
              <a:rPr lang="en-US"/>
              <a:t> and </a:t>
            </a:r>
            <a:r>
              <a:rPr lang="en-US" i="1"/>
              <a:t>Y</a:t>
            </a:r>
            <a:r>
              <a:rPr lang="en-US"/>
              <a:t> are independent, then</a:t>
            </a:r>
            <a:r>
              <a:rPr lang="en-US" b="1"/>
              <a:t> </a:t>
            </a:r>
          </a:p>
          <a:p>
            <a:pPr>
              <a:spcBef>
                <a:spcPct val="5000"/>
              </a:spcBef>
              <a:buFont typeface="Wingdings" pitchFamily="2" charset="2"/>
              <a:buNone/>
            </a:pPr>
            <a:endParaRPr lang="en-US" b="1"/>
          </a:p>
          <a:p>
            <a:pPr>
              <a:spcBef>
                <a:spcPct val="5000"/>
              </a:spcBef>
              <a:buFont typeface="Wingdings" pitchFamily="2" charset="2"/>
              <a:buNone/>
            </a:pPr>
            <a:endParaRPr lang="en-US" sz="800" b="1"/>
          </a:p>
          <a:p>
            <a:pPr>
              <a:spcBef>
                <a:spcPct val="5000"/>
              </a:spcBef>
              <a:buFont typeface="Wingdings" pitchFamily="2" charset="2"/>
              <a:buNone/>
            </a:pPr>
            <a:r>
              <a:rPr lang="en-US"/>
              <a:t>i.e.,</a:t>
            </a:r>
          </a:p>
          <a:p>
            <a:pPr>
              <a:spcBef>
                <a:spcPct val="5000"/>
              </a:spcBef>
              <a:buFont typeface="Wingdings" pitchFamily="2" charset="2"/>
              <a:buNone/>
            </a:pPr>
            <a:endParaRPr lang="en-US" sz="800"/>
          </a:p>
          <a:p>
            <a:pPr>
              <a:spcBef>
                <a:spcPct val="5000"/>
              </a:spcBef>
              <a:buFont typeface="Wingdings" pitchFamily="2" charset="2"/>
              <a:buNone/>
            </a:pPr>
            <a:endParaRPr lang="en-US" sz="800"/>
          </a:p>
          <a:p>
            <a:pPr>
              <a:spcBef>
                <a:spcPct val="50000"/>
              </a:spcBef>
            </a:pPr>
            <a:r>
              <a:rPr lang="en-US"/>
              <a:t>or equivalently, if </a:t>
            </a:r>
            <a:r>
              <a:rPr lang="en-US" i="1"/>
              <a:t>X</a:t>
            </a:r>
            <a:r>
              <a:rPr lang="en-US"/>
              <a:t> and </a:t>
            </a:r>
            <a:r>
              <a:rPr lang="en-US" i="1"/>
              <a:t>Y</a:t>
            </a:r>
            <a:r>
              <a:rPr lang="en-US"/>
              <a:t> are independent, then we must have </a:t>
            </a:r>
          </a:p>
          <a:p>
            <a:pPr>
              <a:spcBef>
                <a:spcPct val="50000"/>
              </a:spcBef>
            </a:pPr>
            <a:endParaRPr lang="en-US"/>
          </a:p>
          <a:p>
            <a:pPr>
              <a:spcBef>
                <a:spcPct val="50000"/>
              </a:spcBef>
            </a:pPr>
            <a:r>
              <a:rPr lang="en-US"/>
              <a:t>If </a:t>
            </a:r>
            <a:r>
              <a:rPr lang="en-US" i="1"/>
              <a:t>X</a:t>
            </a:r>
            <a:r>
              <a:rPr lang="en-US"/>
              <a:t> and </a:t>
            </a:r>
            <a:r>
              <a:rPr lang="en-US" i="1"/>
              <a:t>Y</a:t>
            </a:r>
            <a:r>
              <a:rPr lang="en-US"/>
              <a:t> are discrete-type r.vs then their independence implies</a:t>
            </a:r>
          </a:p>
        </p:txBody>
      </p:sp>
      <p:graphicFrame>
        <p:nvGraphicFramePr>
          <p:cNvPr id="88069" name="Object 14"/>
          <p:cNvGraphicFramePr>
            <a:graphicFrameLocks noChangeAspect="1"/>
          </p:cNvGraphicFramePr>
          <p:nvPr>
            <p:ph sz="quarter" idx="4"/>
          </p:nvPr>
        </p:nvGraphicFramePr>
        <p:xfrm>
          <a:off x="1981200" y="5486400"/>
          <a:ext cx="5715000" cy="409575"/>
        </p:xfrm>
        <a:graphic>
          <a:graphicData uri="http://schemas.openxmlformats.org/presentationml/2006/ole">
            <p:oleObj spid="_x0000_s88069" name="Equation" r:id="rId6" imgW="3365280" imgH="241200" progId="">
              <p:embed/>
            </p:oleObj>
          </a:graphicData>
        </a:graphic>
      </p:graphicFrame>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Date Placeholder 6"/>
          <p:cNvSpPr>
            <a:spLocks noGrp="1"/>
          </p:cNvSpPr>
          <p:nvPr>
            <p:ph type="dt" sz="quarter" idx="10"/>
          </p:nvPr>
        </p:nvSpPr>
        <p:spPr/>
        <p:txBody>
          <a:bodyPr/>
          <a:lstStyle/>
          <a:p>
            <a:pPr>
              <a:defRPr/>
            </a:pPr>
            <a:r>
              <a:rPr lang="en-US"/>
              <a:t>		 </a:t>
            </a:r>
            <a:r>
              <a:rPr lang="en-US" sz="1200"/>
              <a:t> </a:t>
            </a:r>
            <a:fld id="{E987D30E-FE84-4E4A-BFC0-351E3C2A974E}" type="slidenum">
              <a:rPr lang="en-US" sz="1200">
                <a:solidFill>
                  <a:srgbClr val="003399"/>
                </a:solidFill>
              </a:rPr>
              <a:pPr>
                <a:defRPr/>
              </a:pPr>
              <a:t>148</a:t>
            </a:fld>
            <a:endParaRPr lang="en-US" sz="1200">
              <a:solidFill>
                <a:srgbClr val="003399"/>
              </a:solidFill>
            </a:endParaRPr>
          </a:p>
        </p:txBody>
      </p:sp>
      <p:sp>
        <p:nvSpPr>
          <p:cNvPr id="89095" name="Rectangle 15"/>
          <p:cNvSpPr>
            <a:spLocks noGrp="1" noChangeArrowheads="1"/>
          </p:cNvSpPr>
          <p:nvPr>
            <p:ph type="title" sz="quarter"/>
          </p:nvPr>
        </p:nvSpPr>
        <p:spPr/>
        <p:txBody>
          <a:bodyPr/>
          <a:lstStyle/>
          <a:p>
            <a:r>
              <a:rPr lang="en-US" smtClean="0"/>
              <a:t>2. </a:t>
            </a:r>
            <a:r>
              <a:rPr lang="en-GB" smtClean="0"/>
              <a:t>Review of Probability Theory: </a:t>
            </a:r>
            <a:r>
              <a:rPr lang="en-US" smtClean="0"/>
              <a:t>Two r.vs</a:t>
            </a:r>
            <a:r>
              <a:rPr lang="en-GB" smtClean="0"/>
              <a:t> (6)</a:t>
            </a:r>
            <a:endParaRPr lang="en-US" smtClean="0"/>
          </a:p>
        </p:txBody>
      </p:sp>
      <p:graphicFrame>
        <p:nvGraphicFramePr>
          <p:cNvPr id="89090" name="Object 5"/>
          <p:cNvGraphicFramePr>
            <a:graphicFrameLocks noChangeAspect="1"/>
          </p:cNvGraphicFramePr>
          <p:nvPr>
            <p:ph sz="quarter" idx="1"/>
          </p:nvPr>
        </p:nvGraphicFramePr>
        <p:xfrm>
          <a:off x="2286000" y="2366963"/>
          <a:ext cx="4953000" cy="833437"/>
        </p:xfrm>
        <a:graphic>
          <a:graphicData uri="http://schemas.openxmlformats.org/presentationml/2006/ole">
            <p:oleObj spid="_x0000_s89090" name="Equation" r:id="rId3" imgW="2869920" imgH="482400" progId="">
              <p:embed/>
            </p:oleObj>
          </a:graphicData>
        </a:graphic>
      </p:graphicFrame>
      <p:graphicFrame>
        <p:nvGraphicFramePr>
          <p:cNvPr id="89091" name="Object 8"/>
          <p:cNvGraphicFramePr>
            <a:graphicFrameLocks noChangeAspect="1"/>
          </p:cNvGraphicFramePr>
          <p:nvPr>
            <p:ph sz="quarter" idx="2"/>
          </p:nvPr>
        </p:nvGraphicFramePr>
        <p:xfrm>
          <a:off x="1905000" y="3675063"/>
          <a:ext cx="5334000" cy="1201737"/>
        </p:xfrm>
        <a:graphic>
          <a:graphicData uri="http://schemas.openxmlformats.org/presentationml/2006/ole">
            <p:oleObj spid="_x0000_s89091" name="Equation" r:id="rId4" imgW="3263760" imgH="736560" progId="">
              <p:embed/>
            </p:oleObj>
          </a:graphicData>
        </a:graphic>
      </p:graphicFrame>
      <p:graphicFrame>
        <p:nvGraphicFramePr>
          <p:cNvPr id="89092" name="Object 11"/>
          <p:cNvGraphicFramePr>
            <a:graphicFrameLocks noChangeAspect="1"/>
          </p:cNvGraphicFramePr>
          <p:nvPr>
            <p:ph sz="quarter" idx="3"/>
          </p:nvPr>
        </p:nvGraphicFramePr>
        <p:xfrm>
          <a:off x="1905000" y="4948238"/>
          <a:ext cx="4495800" cy="690562"/>
        </p:xfrm>
        <a:graphic>
          <a:graphicData uri="http://schemas.openxmlformats.org/presentationml/2006/ole">
            <p:oleObj spid="_x0000_s89092" name="Equation" r:id="rId5" imgW="2730240" imgH="419040" progId="">
              <p:embed/>
            </p:oleObj>
          </a:graphicData>
        </a:graphic>
      </p:graphicFrame>
      <p:sp>
        <p:nvSpPr>
          <p:cNvPr id="89096" name="Text Box 4"/>
          <p:cNvSpPr txBox="1">
            <a:spLocks noChangeArrowheads="1"/>
          </p:cNvSpPr>
          <p:nvPr/>
        </p:nvSpPr>
        <p:spPr bwMode="auto">
          <a:xfrm>
            <a:off x="441325" y="827088"/>
            <a:ext cx="8242300" cy="5268912"/>
          </a:xfrm>
          <a:prstGeom prst="rect">
            <a:avLst/>
          </a:prstGeom>
          <a:noFill/>
          <a:ln w="9525">
            <a:noFill/>
            <a:miter lim="800000"/>
            <a:headEnd/>
            <a:tailEnd/>
          </a:ln>
        </p:spPr>
        <p:txBody>
          <a:bodyPr wrap="none">
            <a:spAutoFit/>
          </a:bodyPr>
          <a:lstStyle/>
          <a:p>
            <a:pPr>
              <a:spcBef>
                <a:spcPct val="5000"/>
              </a:spcBef>
            </a:pPr>
            <a:r>
              <a:rPr lang="en-US"/>
              <a:t>The equations in previous slide give us the procedure to test for </a:t>
            </a:r>
          </a:p>
          <a:p>
            <a:pPr>
              <a:spcBef>
                <a:spcPct val="5000"/>
              </a:spcBef>
            </a:pPr>
            <a:r>
              <a:rPr lang="en-US"/>
              <a:t>independence. Given </a:t>
            </a:r>
            <a:r>
              <a:rPr lang="en-US" i="1"/>
              <a:t>f</a:t>
            </a:r>
            <a:r>
              <a:rPr lang="en-US" i="1" baseline="-25000"/>
              <a:t>XY</a:t>
            </a:r>
            <a:r>
              <a:rPr lang="en-US"/>
              <a:t>(</a:t>
            </a:r>
            <a:r>
              <a:rPr lang="en-US" i="1"/>
              <a:t>x</a:t>
            </a:r>
            <a:r>
              <a:rPr lang="en-US"/>
              <a:t>,</a:t>
            </a:r>
            <a:r>
              <a:rPr lang="en-US" i="1"/>
              <a:t>y</a:t>
            </a:r>
            <a:r>
              <a:rPr lang="en-US"/>
              <a:t>), obtain the marginal p.d.fs  </a:t>
            </a:r>
            <a:r>
              <a:rPr lang="en-US" i="1"/>
              <a:t>f</a:t>
            </a:r>
            <a:r>
              <a:rPr lang="en-US" i="1" baseline="-25000"/>
              <a:t>X</a:t>
            </a:r>
            <a:r>
              <a:rPr lang="en-US"/>
              <a:t>(</a:t>
            </a:r>
            <a:r>
              <a:rPr lang="en-US" i="1"/>
              <a:t>x</a:t>
            </a:r>
            <a:r>
              <a:rPr lang="en-US"/>
              <a:t>) and </a:t>
            </a:r>
            <a:r>
              <a:rPr lang="en-US" i="1"/>
              <a:t>f</a:t>
            </a:r>
            <a:r>
              <a:rPr lang="en-US" i="1" baseline="-25000"/>
              <a:t>Y</a:t>
            </a:r>
            <a:r>
              <a:rPr lang="en-US"/>
              <a:t>(</a:t>
            </a:r>
            <a:r>
              <a:rPr lang="en-US" i="1"/>
              <a:t>x</a:t>
            </a:r>
            <a:r>
              <a:rPr lang="en-US"/>
              <a:t>) </a:t>
            </a:r>
          </a:p>
          <a:p>
            <a:pPr>
              <a:spcBef>
                <a:spcPct val="5000"/>
              </a:spcBef>
            </a:pPr>
            <a:r>
              <a:rPr lang="en-US"/>
              <a:t>and examine whether these equations (last two equations) are valid. If so, </a:t>
            </a:r>
          </a:p>
          <a:p>
            <a:pPr>
              <a:spcBef>
                <a:spcPct val="5000"/>
              </a:spcBef>
            </a:pPr>
            <a:r>
              <a:rPr lang="en-US"/>
              <a:t>the r.vs are independent, otherwise they are dependent.</a:t>
            </a:r>
          </a:p>
          <a:p>
            <a:pPr>
              <a:spcBef>
                <a:spcPct val="5000"/>
              </a:spcBef>
            </a:pPr>
            <a:endParaRPr lang="en-US" sz="1000"/>
          </a:p>
          <a:p>
            <a:pPr>
              <a:spcBef>
                <a:spcPct val="5000"/>
              </a:spcBef>
            </a:pPr>
            <a:r>
              <a:rPr lang="en-US" u="sng"/>
              <a:t>Example</a:t>
            </a:r>
            <a:r>
              <a:rPr lang="en-US"/>
              <a:t>: Given</a:t>
            </a:r>
          </a:p>
          <a:p>
            <a:pPr>
              <a:spcBef>
                <a:spcPct val="5000"/>
              </a:spcBef>
            </a:pPr>
            <a:endParaRPr lang="en-US"/>
          </a:p>
          <a:p>
            <a:pPr>
              <a:spcBef>
                <a:spcPct val="5000"/>
              </a:spcBef>
            </a:pPr>
            <a:endParaRPr lang="en-US" sz="1400"/>
          </a:p>
          <a:p>
            <a:pPr>
              <a:spcBef>
                <a:spcPct val="5000"/>
              </a:spcBef>
            </a:pPr>
            <a:r>
              <a:rPr lang="en-US"/>
              <a:t>Determine whether </a:t>
            </a:r>
            <a:r>
              <a:rPr lang="en-US" i="1"/>
              <a:t>X</a:t>
            </a:r>
            <a:r>
              <a:rPr lang="en-US"/>
              <a:t> and </a:t>
            </a:r>
            <a:r>
              <a:rPr lang="en-US" i="1"/>
              <a:t>Y</a:t>
            </a:r>
            <a:r>
              <a:rPr lang="en-US"/>
              <a:t> are independent.</a:t>
            </a:r>
          </a:p>
          <a:p>
            <a:pPr>
              <a:spcBef>
                <a:spcPct val="5000"/>
              </a:spcBef>
            </a:pPr>
            <a:endParaRPr lang="en-US"/>
          </a:p>
          <a:p>
            <a:pPr>
              <a:spcBef>
                <a:spcPct val="5000"/>
              </a:spcBef>
            </a:pPr>
            <a:r>
              <a:rPr lang="en-US"/>
              <a:t>We have</a:t>
            </a:r>
          </a:p>
          <a:p>
            <a:pPr>
              <a:spcBef>
                <a:spcPct val="5000"/>
              </a:spcBef>
            </a:pPr>
            <a:endParaRPr lang="en-US" sz="4000"/>
          </a:p>
          <a:p>
            <a:pPr>
              <a:spcBef>
                <a:spcPct val="5000"/>
              </a:spcBef>
            </a:pPr>
            <a:r>
              <a:rPr lang="en-US"/>
              <a:t>Similarly,</a:t>
            </a:r>
          </a:p>
          <a:p>
            <a:pPr>
              <a:spcBef>
                <a:spcPct val="5000"/>
              </a:spcBef>
            </a:pPr>
            <a:endParaRPr lang="en-US"/>
          </a:p>
          <a:p>
            <a:pPr>
              <a:spcBef>
                <a:spcPct val="5000"/>
              </a:spcBef>
            </a:pPr>
            <a:endParaRPr lang="en-US"/>
          </a:p>
          <a:p>
            <a:pPr>
              <a:spcBef>
                <a:spcPct val="5000"/>
              </a:spcBef>
            </a:pPr>
            <a:r>
              <a:rPr lang="en-US"/>
              <a:t>In this case,                                        and hence </a:t>
            </a:r>
            <a:r>
              <a:rPr lang="en-US" i="1"/>
              <a:t>X</a:t>
            </a:r>
            <a:r>
              <a:rPr lang="en-US"/>
              <a:t> and </a:t>
            </a:r>
            <a:r>
              <a:rPr lang="en-US" i="1"/>
              <a:t>Y</a:t>
            </a:r>
            <a:r>
              <a:rPr lang="en-US"/>
              <a:t> are independent r.vs.</a:t>
            </a:r>
          </a:p>
        </p:txBody>
      </p:sp>
      <p:graphicFrame>
        <p:nvGraphicFramePr>
          <p:cNvPr id="89093" name="Object 14"/>
          <p:cNvGraphicFramePr>
            <a:graphicFrameLocks noChangeAspect="1"/>
          </p:cNvGraphicFramePr>
          <p:nvPr>
            <p:ph sz="quarter" idx="4"/>
          </p:nvPr>
        </p:nvGraphicFramePr>
        <p:xfrm>
          <a:off x="1828800" y="5715000"/>
          <a:ext cx="2438400" cy="349250"/>
        </p:xfrm>
        <a:graphic>
          <a:graphicData uri="http://schemas.openxmlformats.org/presentationml/2006/ole">
            <p:oleObj spid="_x0000_s89093" name="Equation" r:id="rId6" imgW="1511280" imgH="215640" progId="">
              <p:embed/>
            </p:oleObj>
          </a:graphicData>
        </a:graphic>
      </p:graphicFrame>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Date Placeholder 3"/>
          <p:cNvSpPr>
            <a:spLocks noGrp="1"/>
          </p:cNvSpPr>
          <p:nvPr>
            <p:ph type="dt" sz="quarter" idx="10"/>
          </p:nvPr>
        </p:nvSpPr>
        <p:spPr/>
        <p:txBody>
          <a:bodyPr/>
          <a:lstStyle/>
          <a:p>
            <a:pPr>
              <a:defRPr/>
            </a:pPr>
            <a:r>
              <a:rPr lang="en-US"/>
              <a:t>		 </a:t>
            </a:r>
            <a:r>
              <a:rPr lang="en-US" sz="1200"/>
              <a:t> </a:t>
            </a:r>
            <a:fld id="{33DCEAB7-57BC-483B-B77B-EC01859DED41}" type="slidenum">
              <a:rPr lang="en-US" sz="1200">
                <a:solidFill>
                  <a:srgbClr val="003399"/>
                </a:solidFill>
              </a:rPr>
              <a:pPr>
                <a:defRPr/>
              </a:pPr>
              <a:t>149</a:t>
            </a:fld>
            <a:endParaRPr lang="en-US" sz="1200">
              <a:solidFill>
                <a:srgbClr val="003399"/>
              </a:solidFill>
            </a:endParaRPr>
          </a:p>
        </p:txBody>
      </p:sp>
      <p:sp>
        <p:nvSpPr>
          <p:cNvPr id="90124" name="Rectangle 2"/>
          <p:cNvSpPr>
            <a:spLocks noGrp="1" noChangeArrowheads="1"/>
          </p:cNvSpPr>
          <p:nvPr>
            <p:ph type="title"/>
          </p:nvPr>
        </p:nvSpPr>
        <p:spPr/>
        <p:txBody>
          <a:bodyPr/>
          <a:lstStyle/>
          <a:p>
            <a:r>
              <a:rPr lang="en-US" smtClean="0"/>
              <a:t>2. </a:t>
            </a:r>
            <a:r>
              <a:rPr lang="en-GB" smtClean="0"/>
              <a:t>Review of Probability Theory: Func. of 2</a:t>
            </a:r>
            <a:r>
              <a:rPr lang="en-US" smtClean="0"/>
              <a:t> r.vs</a:t>
            </a:r>
            <a:r>
              <a:rPr lang="en-GB" smtClean="0"/>
              <a:t> (1)</a:t>
            </a:r>
            <a:endParaRPr lang="en-US" smtClean="0"/>
          </a:p>
        </p:txBody>
      </p:sp>
      <p:sp>
        <p:nvSpPr>
          <p:cNvPr id="90125" name="Text Box 4"/>
          <p:cNvSpPr txBox="1">
            <a:spLocks noChangeArrowheads="1"/>
          </p:cNvSpPr>
          <p:nvPr/>
        </p:nvSpPr>
        <p:spPr bwMode="auto">
          <a:xfrm>
            <a:off x="441325" y="846138"/>
            <a:ext cx="8440738" cy="3687762"/>
          </a:xfrm>
          <a:prstGeom prst="rect">
            <a:avLst/>
          </a:prstGeom>
          <a:noFill/>
          <a:ln w="9525">
            <a:noFill/>
            <a:miter lim="800000"/>
            <a:headEnd/>
            <a:tailEnd/>
          </a:ln>
        </p:spPr>
        <p:txBody>
          <a:bodyPr wrap="none">
            <a:spAutoFit/>
          </a:bodyPr>
          <a:lstStyle/>
          <a:p>
            <a:pPr>
              <a:buFont typeface="Wingdings" pitchFamily="2" charset="2"/>
              <a:buChar char="q"/>
            </a:pPr>
            <a:r>
              <a:rPr lang="en-US"/>
              <a:t> Given two random variables </a:t>
            </a:r>
            <a:r>
              <a:rPr lang="en-US" i="1"/>
              <a:t>X</a:t>
            </a:r>
            <a:r>
              <a:rPr lang="en-US"/>
              <a:t> and </a:t>
            </a:r>
            <a:r>
              <a:rPr lang="en-US" i="1"/>
              <a:t>Y</a:t>
            </a:r>
            <a:r>
              <a:rPr lang="en-US"/>
              <a:t> and a function </a:t>
            </a:r>
            <a:r>
              <a:rPr lang="en-US" i="1"/>
              <a:t>g</a:t>
            </a:r>
            <a:r>
              <a:rPr lang="en-US"/>
              <a:t>(</a:t>
            </a:r>
            <a:r>
              <a:rPr lang="en-US" i="1"/>
              <a:t>x</a:t>
            </a:r>
            <a:r>
              <a:rPr lang="en-US"/>
              <a:t>,</a:t>
            </a:r>
            <a:r>
              <a:rPr lang="en-US" i="1"/>
              <a:t>y</a:t>
            </a:r>
            <a:r>
              <a:rPr lang="en-US"/>
              <a:t>), we form a new </a:t>
            </a:r>
          </a:p>
          <a:p>
            <a:pPr>
              <a:buFont typeface="Wingdings" pitchFamily="2" charset="2"/>
              <a:buNone/>
            </a:pPr>
            <a:r>
              <a:rPr lang="en-US"/>
              <a:t>random variable </a:t>
            </a:r>
            <a:r>
              <a:rPr lang="en-US" i="1"/>
              <a:t>Z</a:t>
            </a:r>
            <a:r>
              <a:rPr lang="en-US"/>
              <a:t> = </a:t>
            </a:r>
            <a:r>
              <a:rPr lang="en-US" i="1"/>
              <a:t>g</a:t>
            </a:r>
            <a:r>
              <a:rPr lang="en-US"/>
              <a:t>(</a:t>
            </a:r>
            <a:r>
              <a:rPr lang="en-US" i="1"/>
              <a:t>X</a:t>
            </a:r>
            <a:r>
              <a:rPr lang="en-US"/>
              <a:t>, </a:t>
            </a:r>
            <a:r>
              <a:rPr lang="en-US" i="1"/>
              <a:t>Y</a:t>
            </a:r>
            <a:r>
              <a:rPr lang="en-US"/>
              <a:t>).</a:t>
            </a:r>
          </a:p>
          <a:p>
            <a:pPr>
              <a:buFont typeface="Wingdings" pitchFamily="2" charset="2"/>
              <a:buNone/>
            </a:pPr>
            <a:endParaRPr lang="en-US" sz="1400"/>
          </a:p>
          <a:p>
            <a:pPr>
              <a:spcBef>
                <a:spcPct val="5000"/>
              </a:spcBef>
            </a:pPr>
            <a:r>
              <a:rPr lang="en-US">
                <a:sym typeface="Symbol" pitchFamily="18" charset="2"/>
              </a:rPr>
              <a:t>Given the joint p.d.f  </a:t>
            </a:r>
            <a:r>
              <a:rPr lang="en-US" i="1">
                <a:sym typeface="Symbol" pitchFamily="18" charset="2"/>
              </a:rPr>
              <a:t>f</a:t>
            </a:r>
            <a:r>
              <a:rPr lang="en-US" i="1" baseline="-25000">
                <a:sym typeface="Symbol" pitchFamily="18" charset="2"/>
              </a:rPr>
              <a:t>XY</a:t>
            </a:r>
            <a:r>
              <a:rPr lang="en-US">
                <a:sym typeface="Symbol" pitchFamily="18" charset="2"/>
              </a:rPr>
              <a:t>(</a:t>
            </a:r>
            <a:r>
              <a:rPr lang="en-US" i="1">
                <a:sym typeface="Symbol" pitchFamily="18" charset="2"/>
              </a:rPr>
              <a:t>x</a:t>
            </a:r>
            <a:r>
              <a:rPr lang="en-US">
                <a:sym typeface="Symbol" pitchFamily="18" charset="2"/>
              </a:rPr>
              <a:t>, </a:t>
            </a:r>
            <a:r>
              <a:rPr lang="en-US" i="1">
                <a:sym typeface="Symbol" pitchFamily="18" charset="2"/>
              </a:rPr>
              <a:t>y</a:t>
            </a:r>
            <a:r>
              <a:rPr lang="en-US">
                <a:sym typeface="Symbol" pitchFamily="18" charset="2"/>
              </a:rPr>
              <a:t>), how does one obtain </a:t>
            </a:r>
            <a:r>
              <a:rPr lang="en-US" i="1">
                <a:sym typeface="Symbol" pitchFamily="18" charset="2"/>
              </a:rPr>
              <a:t>f</a:t>
            </a:r>
            <a:r>
              <a:rPr lang="en-US" i="1" baseline="-25000">
                <a:sym typeface="Symbol" pitchFamily="18" charset="2"/>
              </a:rPr>
              <a:t>Z</a:t>
            </a:r>
            <a:r>
              <a:rPr lang="en-US">
                <a:sym typeface="Symbol" pitchFamily="18" charset="2"/>
              </a:rPr>
              <a:t>(</a:t>
            </a:r>
            <a:r>
              <a:rPr lang="en-US" i="1">
                <a:sym typeface="Symbol" pitchFamily="18" charset="2"/>
              </a:rPr>
              <a:t>z</a:t>
            </a:r>
            <a:r>
              <a:rPr lang="en-US">
                <a:sym typeface="Symbol" pitchFamily="18" charset="2"/>
              </a:rPr>
              <a:t>) the p.d.f of </a:t>
            </a:r>
            <a:r>
              <a:rPr lang="en-US" i="1">
                <a:sym typeface="Symbol" pitchFamily="18" charset="2"/>
              </a:rPr>
              <a:t>Z </a:t>
            </a:r>
            <a:r>
              <a:rPr lang="en-US">
                <a:sym typeface="Symbol" pitchFamily="18" charset="2"/>
              </a:rPr>
              <a:t>?  </a:t>
            </a:r>
          </a:p>
          <a:p>
            <a:pPr>
              <a:spcBef>
                <a:spcPct val="5000"/>
              </a:spcBef>
            </a:pPr>
            <a:r>
              <a:rPr lang="en-US">
                <a:sym typeface="Symbol" pitchFamily="18" charset="2"/>
              </a:rPr>
              <a:t>Problems of this type are of interest from a practical standpoint. For example, </a:t>
            </a:r>
          </a:p>
          <a:p>
            <a:pPr>
              <a:spcBef>
                <a:spcPct val="5000"/>
              </a:spcBef>
            </a:pPr>
            <a:r>
              <a:rPr lang="en-US">
                <a:sym typeface="Symbol" pitchFamily="18" charset="2"/>
              </a:rPr>
              <a:t>a receiver output signal usually consists of the desired signal buried in noise, </a:t>
            </a:r>
          </a:p>
          <a:p>
            <a:pPr>
              <a:spcBef>
                <a:spcPct val="5000"/>
              </a:spcBef>
            </a:pPr>
            <a:r>
              <a:rPr lang="en-US">
                <a:sym typeface="Symbol" pitchFamily="18" charset="2"/>
              </a:rPr>
              <a:t>and the above formulation in that case reduces to </a:t>
            </a:r>
            <a:r>
              <a:rPr lang="en-US" i="1">
                <a:sym typeface="Symbol" pitchFamily="18" charset="2"/>
              </a:rPr>
              <a:t>Z </a:t>
            </a:r>
            <a:r>
              <a:rPr lang="en-US">
                <a:sym typeface="Symbol" pitchFamily="18" charset="2"/>
              </a:rPr>
              <a:t>= </a:t>
            </a:r>
            <a:r>
              <a:rPr lang="en-US" i="1">
                <a:sym typeface="Symbol" pitchFamily="18" charset="2"/>
              </a:rPr>
              <a:t>X </a:t>
            </a:r>
            <a:r>
              <a:rPr lang="en-US">
                <a:sym typeface="Symbol" pitchFamily="18" charset="2"/>
              </a:rPr>
              <a:t>+ </a:t>
            </a:r>
            <a:r>
              <a:rPr lang="en-US" i="1">
                <a:sym typeface="Symbol" pitchFamily="18" charset="2"/>
              </a:rPr>
              <a:t>Y</a:t>
            </a:r>
            <a:r>
              <a:rPr lang="en-US">
                <a:sym typeface="Symbol" pitchFamily="18" charset="2"/>
              </a:rPr>
              <a:t>.</a:t>
            </a:r>
          </a:p>
          <a:p>
            <a:pPr>
              <a:spcBef>
                <a:spcPct val="5000"/>
              </a:spcBef>
            </a:pPr>
            <a:endParaRPr lang="en-US" sz="1400">
              <a:sym typeface="Symbol" pitchFamily="18" charset="2"/>
            </a:endParaRPr>
          </a:p>
          <a:p>
            <a:pPr>
              <a:spcBef>
                <a:spcPct val="5000"/>
              </a:spcBef>
            </a:pPr>
            <a:r>
              <a:rPr lang="en-US"/>
              <a:t>It is important to know the statistics of the incoming signal  for proper </a:t>
            </a:r>
          </a:p>
          <a:p>
            <a:pPr>
              <a:spcBef>
                <a:spcPct val="5000"/>
              </a:spcBef>
            </a:pPr>
            <a:r>
              <a:rPr lang="en-US"/>
              <a:t>receiver design. In this context, we shall analyze problems of the following </a:t>
            </a:r>
          </a:p>
          <a:p>
            <a:pPr>
              <a:spcBef>
                <a:spcPct val="5000"/>
              </a:spcBef>
            </a:pPr>
            <a:r>
              <a:rPr lang="en-US"/>
              <a:t>type:</a:t>
            </a:r>
          </a:p>
          <a:p>
            <a:pPr>
              <a:buFont typeface="Wingdings" pitchFamily="2" charset="2"/>
              <a:buNone/>
            </a:pPr>
            <a:endParaRPr lang="en-US"/>
          </a:p>
        </p:txBody>
      </p:sp>
      <p:grpSp>
        <p:nvGrpSpPr>
          <p:cNvPr id="90126" name="Group 5"/>
          <p:cNvGrpSpPr>
            <a:grpSpLocks/>
          </p:cNvGrpSpPr>
          <p:nvPr/>
        </p:nvGrpSpPr>
        <p:grpSpPr bwMode="auto">
          <a:xfrm>
            <a:off x="2819400" y="4038600"/>
            <a:ext cx="3429000" cy="1981200"/>
            <a:chOff x="999" y="1387"/>
            <a:chExt cx="2811" cy="1663"/>
          </a:xfrm>
        </p:grpSpPr>
        <p:graphicFrame>
          <p:nvGraphicFramePr>
            <p:cNvPr id="90114" name="Object 6"/>
            <p:cNvGraphicFramePr>
              <a:graphicFrameLocks noChangeAspect="1"/>
            </p:cNvGraphicFramePr>
            <p:nvPr/>
          </p:nvGraphicFramePr>
          <p:xfrm>
            <a:off x="2200" y="2034"/>
            <a:ext cx="914" cy="230"/>
          </p:xfrm>
          <a:graphic>
            <a:graphicData uri="http://schemas.openxmlformats.org/presentationml/2006/ole">
              <p:oleObj spid="_x0000_s90114" name="Equation" r:id="rId3" imgW="799920" imgH="203040" progId="">
                <p:embed/>
              </p:oleObj>
            </a:graphicData>
          </a:graphic>
        </p:graphicFrame>
        <p:sp>
          <p:nvSpPr>
            <p:cNvPr id="90127" name="Oval 7"/>
            <p:cNvSpPr>
              <a:spLocks noChangeArrowheads="1"/>
            </p:cNvSpPr>
            <p:nvPr/>
          </p:nvSpPr>
          <p:spPr bwMode="auto">
            <a:xfrm>
              <a:off x="2176" y="1878"/>
              <a:ext cx="966" cy="550"/>
            </a:xfrm>
            <a:prstGeom prst="ellipse">
              <a:avLst/>
            </a:prstGeom>
            <a:noFill/>
            <a:ln w="9525">
              <a:solidFill>
                <a:schemeClr val="tx1"/>
              </a:solidFill>
              <a:round/>
              <a:headEnd/>
              <a:tailEnd/>
            </a:ln>
          </p:spPr>
          <p:txBody>
            <a:bodyPr wrap="none" anchor="ctr"/>
            <a:lstStyle/>
            <a:p>
              <a:endParaRPr lang="en-US"/>
            </a:p>
          </p:txBody>
        </p:sp>
        <p:sp>
          <p:nvSpPr>
            <p:cNvPr id="90128" name="Line 8"/>
            <p:cNvSpPr>
              <a:spLocks noChangeShapeType="1"/>
            </p:cNvSpPr>
            <p:nvPr/>
          </p:nvSpPr>
          <p:spPr bwMode="auto">
            <a:xfrm flipV="1">
              <a:off x="2650" y="1600"/>
              <a:ext cx="0" cy="275"/>
            </a:xfrm>
            <a:prstGeom prst="line">
              <a:avLst/>
            </a:prstGeom>
            <a:noFill/>
            <a:ln w="9525">
              <a:solidFill>
                <a:schemeClr val="tx1"/>
              </a:solidFill>
              <a:round/>
              <a:headEnd/>
              <a:tailEnd type="triangle" w="med" len="med"/>
            </a:ln>
          </p:spPr>
          <p:txBody>
            <a:bodyPr wrap="none" anchor="ctr"/>
            <a:lstStyle/>
            <a:p>
              <a:endParaRPr lang="en-US"/>
            </a:p>
          </p:txBody>
        </p:sp>
        <p:sp>
          <p:nvSpPr>
            <p:cNvPr id="90129" name="Line 9"/>
            <p:cNvSpPr>
              <a:spLocks noChangeShapeType="1"/>
            </p:cNvSpPr>
            <p:nvPr/>
          </p:nvSpPr>
          <p:spPr bwMode="auto">
            <a:xfrm flipV="1">
              <a:off x="3002" y="1824"/>
              <a:ext cx="224" cy="128"/>
            </a:xfrm>
            <a:prstGeom prst="line">
              <a:avLst/>
            </a:prstGeom>
            <a:noFill/>
            <a:ln w="9525">
              <a:solidFill>
                <a:schemeClr val="tx1"/>
              </a:solidFill>
              <a:round/>
              <a:headEnd/>
              <a:tailEnd type="triangle" w="med" len="med"/>
            </a:ln>
          </p:spPr>
          <p:txBody>
            <a:bodyPr wrap="none" anchor="ctr"/>
            <a:lstStyle/>
            <a:p>
              <a:endParaRPr lang="en-US"/>
            </a:p>
          </p:txBody>
        </p:sp>
        <p:sp>
          <p:nvSpPr>
            <p:cNvPr id="90130" name="Line 10"/>
            <p:cNvSpPr>
              <a:spLocks noChangeShapeType="1"/>
            </p:cNvSpPr>
            <p:nvPr/>
          </p:nvSpPr>
          <p:spPr bwMode="auto">
            <a:xfrm>
              <a:off x="3149" y="2144"/>
              <a:ext cx="217" cy="0"/>
            </a:xfrm>
            <a:prstGeom prst="line">
              <a:avLst/>
            </a:prstGeom>
            <a:noFill/>
            <a:ln w="9525">
              <a:solidFill>
                <a:schemeClr val="tx1"/>
              </a:solidFill>
              <a:round/>
              <a:headEnd/>
              <a:tailEnd type="triangle" w="med" len="med"/>
            </a:ln>
          </p:spPr>
          <p:txBody>
            <a:bodyPr wrap="none" anchor="ctr"/>
            <a:lstStyle/>
            <a:p>
              <a:endParaRPr lang="en-US"/>
            </a:p>
          </p:txBody>
        </p:sp>
        <p:sp>
          <p:nvSpPr>
            <p:cNvPr id="90131" name="Line 11"/>
            <p:cNvSpPr>
              <a:spLocks noChangeShapeType="1"/>
            </p:cNvSpPr>
            <p:nvPr/>
          </p:nvSpPr>
          <p:spPr bwMode="auto">
            <a:xfrm>
              <a:off x="3002" y="2349"/>
              <a:ext cx="243" cy="147"/>
            </a:xfrm>
            <a:prstGeom prst="line">
              <a:avLst/>
            </a:prstGeom>
            <a:noFill/>
            <a:ln w="9525">
              <a:solidFill>
                <a:schemeClr val="tx1"/>
              </a:solidFill>
              <a:round/>
              <a:headEnd/>
              <a:tailEnd type="triangle" w="med" len="med"/>
            </a:ln>
          </p:spPr>
          <p:txBody>
            <a:bodyPr wrap="none" anchor="ctr"/>
            <a:lstStyle/>
            <a:p>
              <a:endParaRPr lang="en-US"/>
            </a:p>
          </p:txBody>
        </p:sp>
        <p:sp>
          <p:nvSpPr>
            <p:cNvPr id="90132" name="Line 12"/>
            <p:cNvSpPr>
              <a:spLocks noChangeShapeType="1"/>
            </p:cNvSpPr>
            <p:nvPr/>
          </p:nvSpPr>
          <p:spPr bwMode="auto">
            <a:xfrm>
              <a:off x="2643" y="2433"/>
              <a:ext cx="0" cy="295"/>
            </a:xfrm>
            <a:prstGeom prst="line">
              <a:avLst/>
            </a:prstGeom>
            <a:noFill/>
            <a:ln w="9525">
              <a:solidFill>
                <a:schemeClr val="tx1"/>
              </a:solidFill>
              <a:round/>
              <a:headEnd/>
              <a:tailEnd type="triangle" w="med" len="med"/>
            </a:ln>
          </p:spPr>
          <p:txBody>
            <a:bodyPr wrap="none" anchor="ctr"/>
            <a:lstStyle/>
            <a:p>
              <a:endParaRPr lang="en-US"/>
            </a:p>
          </p:txBody>
        </p:sp>
        <p:sp>
          <p:nvSpPr>
            <p:cNvPr id="90133" name="Line 13"/>
            <p:cNvSpPr>
              <a:spLocks noChangeShapeType="1"/>
            </p:cNvSpPr>
            <p:nvPr/>
          </p:nvSpPr>
          <p:spPr bwMode="auto">
            <a:xfrm flipH="1">
              <a:off x="2042" y="2355"/>
              <a:ext cx="262" cy="166"/>
            </a:xfrm>
            <a:prstGeom prst="line">
              <a:avLst/>
            </a:prstGeom>
            <a:noFill/>
            <a:ln w="9525">
              <a:solidFill>
                <a:schemeClr val="tx1"/>
              </a:solidFill>
              <a:round/>
              <a:headEnd/>
              <a:tailEnd type="triangle" w="med" len="med"/>
            </a:ln>
          </p:spPr>
          <p:txBody>
            <a:bodyPr wrap="none" anchor="ctr"/>
            <a:lstStyle/>
            <a:p>
              <a:endParaRPr lang="en-US"/>
            </a:p>
          </p:txBody>
        </p:sp>
        <p:sp>
          <p:nvSpPr>
            <p:cNvPr id="90134" name="Line 14"/>
            <p:cNvSpPr>
              <a:spLocks noChangeShapeType="1"/>
            </p:cNvSpPr>
            <p:nvPr/>
          </p:nvSpPr>
          <p:spPr bwMode="auto">
            <a:xfrm flipH="1">
              <a:off x="1882" y="2144"/>
              <a:ext cx="281" cy="0"/>
            </a:xfrm>
            <a:prstGeom prst="line">
              <a:avLst/>
            </a:prstGeom>
            <a:noFill/>
            <a:ln w="9525">
              <a:solidFill>
                <a:schemeClr val="tx1"/>
              </a:solidFill>
              <a:round/>
              <a:headEnd/>
              <a:tailEnd type="triangle" w="med" len="med"/>
            </a:ln>
          </p:spPr>
          <p:txBody>
            <a:bodyPr wrap="none" anchor="ctr"/>
            <a:lstStyle/>
            <a:p>
              <a:endParaRPr lang="en-US"/>
            </a:p>
          </p:txBody>
        </p:sp>
        <p:sp>
          <p:nvSpPr>
            <p:cNvPr id="90135" name="Line 15"/>
            <p:cNvSpPr>
              <a:spLocks noChangeShapeType="1"/>
            </p:cNvSpPr>
            <p:nvPr/>
          </p:nvSpPr>
          <p:spPr bwMode="auto">
            <a:xfrm flipH="1" flipV="1">
              <a:off x="2078" y="1772"/>
              <a:ext cx="244" cy="173"/>
            </a:xfrm>
            <a:prstGeom prst="line">
              <a:avLst/>
            </a:prstGeom>
            <a:noFill/>
            <a:ln w="9525">
              <a:solidFill>
                <a:schemeClr val="tx1"/>
              </a:solidFill>
              <a:round/>
              <a:headEnd/>
              <a:tailEnd type="triangle" w="med" len="med"/>
            </a:ln>
          </p:spPr>
          <p:txBody>
            <a:bodyPr wrap="none" anchor="ctr"/>
            <a:lstStyle/>
            <a:p>
              <a:endParaRPr lang="en-US"/>
            </a:p>
          </p:txBody>
        </p:sp>
        <p:graphicFrame>
          <p:nvGraphicFramePr>
            <p:cNvPr id="90115" name="Object 16"/>
            <p:cNvGraphicFramePr>
              <a:graphicFrameLocks noChangeAspect="1"/>
            </p:cNvGraphicFramePr>
            <p:nvPr/>
          </p:nvGraphicFramePr>
          <p:xfrm>
            <a:off x="2380" y="1387"/>
            <a:ext cx="524" cy="187"/>
          </p:xfrm>
          <a:graphic>
            <a:graphicData uri="http://schemas.openxmlformats.org/presentationml/2006/ole">
              <p:oleObj spid="_x0000_s90115" name="Equation" r:id="rId4" imgW="419040" imgH="152280" progId="">
                <p:embed/>
              </p:oleObj>
            </a:graphicData>
          </a:graphic>
        </p:graphicFrame>
        <p:graphicFrame>
          <p:nvGraphicFramePr>
            <p:cNvPr id="90116" name="Object 17"/>
            <p:cNvGraphicFramePr>
              <a:graphicFrameLocks noChangeAspect="1"/>
            </p:cNvGraphicFramePr>
            <p:nvPr/>
          </p:nvGraphicFramePr>
          <p:xfrm>
            <a:off x="2147" y="2766"/>
            <a:ext cx="967" cy="284"/>
          </p:xfrm>
          <a:graphic>
            <a:graphicData uri="http://schemas.openxmlformats.org/presentationml/2006/ole">
              <p:oleObj spid="_x0000_s90116" name="Equation" r:id="rId5" imgW="774360" imgH="228600" progId="">
                <p:embed/>
              </p:oleObj>
            </a:graphicData>
          </a:graphic>
        </p:graphicFrame>
        <p:graphicFrame>
          <p:nvGraphicFramePr>
            <p:cNvPr id="90117" name="Object 18"/>
            <p:cNvGraphicFramePr>
              <a:graphicFrameLocks noChangeAspect="1"/>
            </p:cNvGraphicFramePr>
            <p:nvPr/>
          </p:nvGraphicFramePr>
          <p:xfrm>
            <a:off x="3286" y="1707"/>
            <a:ext cx="524" cy="187"/>
          </p:xfrm>
          <a:graphic>
            <a:graphicData uri="http://schemas.openxmlformats.org/presentationml/2006/ole">
              <p:oleObj spid="_x0000_s90117" name="Equation" r:id="rId6" imgW="419040" imgH="152280" progId="">
                <p:embed/>
              </p:oleObj>
            </a:graphicData>
          </a:graphic>
        </p:graphicFrame>
        <p:graphicFrame>
          <p:nvGraphicFramePr>
            <p:cNvPr id="90118" name="Object 19"/>
            <p:cNvGraphicFramePr>
              <a:graphicFrameLocks noChangeAspect="1"/>
            </p:cNvGraphicFramePr>
            <p:nvPr/>
          </p:nvGraphicFramePr>
          <p:xfrm>
            <a:off x="3440" y="2051"/>
            <a:ext cx="332" cy="187"/>
          </p:xfrm>
          <a:graphic>
            <a:graphicData uri="http://schemas.openxmlformats.org/presentationml/2006/ole">
              <p:oleObj spid="_x0000_s90118" name="Equation" r:id="rId7" imgW="266400" imgH="152280" progId="">
                <p:embed/>
              </p:oleObj>
            </a:graphicData>
          </a:graphic>
        </p:graphicFrame>
        <p:graphicFrame>
          <p:nvGraphicFramePr>
            <p:cNvPr id="90119" name="Object 20"/>
            <p:cNvGraphicFramePr>
              <a:graphicFrameLocks noChangeAspect="1"/>
            </p:cNvGraphicFramePr>
            <p:nvPr/>
          </p:nvGraphicFramePr>
          <p:xfrm>
            <a:off x="3293" y="2438"/>
            <a:ext cx="461" cy="219"/>
          </p:xfrm>
          <a:graphic>
            <a:graphicData uri="http://schemas.openxmlformats.org/presentationml/2006/ole">
              <p:oleObj spid="_x0000_s90119" name="Equation" r:id="rId8" imgW="368280" imgH="177480" progId="">
                <p:embed/>
              </p:oleObj>
            </a:graphicData>
          </a:graphic>
        </p:graphicFrame>
        <p:graphicFrame>
          <p:nvGraphicFramePr>
            <p:cNvPr id="90120" name="Object 21"/>
            <p:cNvGraphicFramePr>
              <a:graphicFrameLocks noChangeAspect="1"/>
            </p:cNvGraphicFramePr>
            <p:nvPr/>
          </p:nvGraphicFramePr>
          <p:xfrm>
            <a:off x="1187" y="1666"/>
            <a:ext cx="874" cy="251"/>
          </p:xfrm>
          <a:graphic>
            <a:graphicData uri="http://schemas.openxmlformats.org/presentationml/2006/ole">
              <p:oleObj spid="_x0000_s90120" name="Equation" r:id="rId9" imgW="698400" imgH="203040" progId="">
                <p:embed/>
              </p:oleObj>
            </a:graphicData>
          </a:graphic>
        </p:graphicFrame>
        <p:graphicFrame>
          <p:nvGraphicFramePr>
            <p:cNvPr id="90121" name="Object 22"/>
            <p:cNvGraphicFramePr>
              <a:graphicFrameLocks noChangeAspect="1"/>
            </p:cNvGraphicFramePr>
            <p:nvPr/>
          </p:nvGraphicFramePr>
          <p:xfrm>
            <a:off x="999" y="2031"/>
            <a:ext cx="840" cy="251"/>
          </p:xfrm>
          <a:graphic>
            <a:graphicData uri="http://schemas.openxmlformats.org/presentationml/2006/ole">
              <p:oleObj spid="_x0000_s90121" name="Equation" r:id="rId10" imgW="672840" imgH="203040" progId="">
                <p:embed/>
              </p:oleObj>
            </a:graphicData>
          </a:graphic>
        </p:graphicFrame>
        <p:graphicFrame>
          <p:nvGraphicFramePr>
            <p:cNvPr id="90122" name="Object 23"/>
            <p:cNvGraphicFramePr>
              <a:graphicFrameLocks noChangeAspect="1"/>
            </p:cNvGraphicFramePr>
            <p:nvPr/>
          </p:nvGraphicFramePr>
          <p:xfrm>
            <a:off x="1199" y="2394"/>
            <a:ext cx="826" cy="299"/>
          </p:xfrm>
          <a:graphic>
            <a:graphicData uri="http://schemas.openxmlformats.org/presentationml/2006/ole">
              <p:oleObj spid="_x0000_s90122" name="Equation" r:id="rId11" imgW="660240" imgH="241200" progId="">
                <p:embed/>
              </p:oleObj>
            </a:graphicData>
          </a:graphic>
        </p:graphicFrame>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quarter" idx="10"/>
          </p:nvPr>
        </p:nvSpPr>
        <p:spPr/>
        <p:txBody>
          <a:bodyPr/>
          <a:lstStyle/>
          <a:p>
            <a:pPr>
              <a:defRPr/>
            </a:pPr>
            <a:r>
              <a:rPr lang="en-US"/>
              <a:t>		 </a:t>
            </a:r>
            <a:r>
              <a:rPr lang="en-US" sz="1200"/>
              <a:t> </a:t>
            </a:r>
            <a:fld id="{1DF57740-21F5-4F14-87BA-D7F4C96CAFBC}" type="slidenum">
              <a:rPr lang="en-US" sz="1200">
                <a:solidFill>
                  <a:srgbClr val="003399"/>
                </a:solidFill>
              </a:rPr>
              <a:pPr>
                <a:defRPr/>
              </a:pPr>
              <a:t>15</a:t>
            </a:fld>
            <a:endParaRPr lang="en-US" sz="1200">
              <a:solidFill>
                <a:srgbClr val="003399"/>
              </a:solidFill>
            </a:endParaRPr>
          </a:p>
        </p:txBody>
      </p:sp>
      <p:sp>
        <p:nvSpPr>
          <p:cNvPr id="177155" name="Rectangle 2"/>
          <p:cNvSpPr>
            <a:spLocks noGrp="1" noChangeArrowheads="1"/>
          </p:cNvSpPr>
          <p:nvPr>
            <p:ph type="title"/>
          </p:nvPr>
        </p:nvSpPr>
        <p:spPr/>
        <p:txBody>
          <a:bodyPr/>
          <a:lstStyle/>
          <a:p>
            <a:r>
              <a:rPr lang="en-US" smtClean="0"/>
              <a:t>Optimum Receiver Design (9)</a:t>
            </a:r>
          </a:p>
        </p:txBody>
      </p:sp>
      <p:sp>
        <p:nvSpPr>
          <p:cNvPr id="177156" name="Rectangle 3"/>
          <p:cNvSpPr>
            <a:spLocks noGrp="1" noChangeArrowheads="1"/>
          </p:cNvSpPr>
          <p:nvPr>
            <p:ph type="body" idx="1"/>
          </p:nvPr>
        </p:nvSpPr>
        <p:spPr>
          <a:xfrm>
            <a:off x="685800" y="914400"/>
            <a:ext cx="7772400" cy="5181600"/>
          </a:xfrm>
        </p:spPr>
        <p:txBody>
          <a:bodyPr/>
          <a:lstStyle/>
          <a:p>
            <a:r>
              <a:rPr lang="en-US" b="1" smtClean="0"/>
              <a:t>Mathematical system model for channel</a:t>
            </a:r>
            <a:r>
              <a:rPr lang="en-US" smtClean="0"/>
              <a:t>: </a:t>
            </a:r>
          </a:p>
          <a:p>
            <a:pPr>
              <a:buFont typeface="Wingdings" pitchFamily="2" charset="2"/>
              <a:buNone/>
            </a:pPr>
            <a:r>
              <a:rPr lang="en-US" smtClean="0"/>
              <a:t>	Assume that the channel:</a:t>
            </a:r>
          </a:p>
          <a:p>
            <a:pPr lvl="1"/>
            <a:r>
              <a:rPr lang="en-US" smtClean="0"/>
              <a:t>causes a complex amplitude scaling </a:t>
            </a:r>
            <a:r>
              <a:rPr lang="en-US" sz="1800" i="1" smtClean="0">
                <a:latin typeface="Tahoma" pitchFamily="34" charset="0"/>
              </a:rPr>
              <a:t>hx</a:t>
            </a:r>
            <a:r>
              <a:rPr lang="en-US" sz="1800" smtClean="0"/>
              <a:t>,</a:t>
            </a:r>
            <a:r>
              <a:rPr lang="en-US" smtClean="0"/>
              <a:t> where </a:t>
            </a:r>
            <a:r>
              <a:rPr lang="en-US" sz="1800" i="1" smtClean="0">
                <a:latin typeface="Tahoma" pitchFamily="34" charset="0"/>
              </a:rPr>
              <a:t>h</a:t>
            </a:r>
            <a:r>
              <a:rPr lang="en-US" sz="1800" smtClean="0">
                <a:latin typeface="Tahoma" pitchFamily="34" charset="0"/>
              </a:rPr>
              <a:t> = |</a:t>
            </a:r>
            <a:r>
              <a:rPr lang="en-US" sz="1800" i="1" smtClean="0">
                <a:latin typeface="Tahoma" pitchFamily="34" charset="0"/>
              </a:rPr>
              <a:t>h</a:t>
            </a:r>
            <a:r>
              <a:rPr lang="en-US" sz="1800" smtClean="0">
                <a:latin typeface="Tahoma" pitchFamily="34" charset="0"/>
              </a:rPr>
              <a:t>|e</a:t>
            </a:r>
            <a:r>
              <a:rPr lang="en-US" sz="1800" baseline="30000" smtClean="0">
                <a:latin typeface="Tahoma" pitchFamily="34" charset="0"/>
              </a:rPr>
              <a:t>j</a:t>
            </a:r>
            <a:r>
              <a:rPr lang="en-US" sz="1800" i="1" baseline="30000" smtClean="0">
                <a:latin typeface="Tahoma" pitchFamily="34" charset="0"/>
                <a:sym typeface="Symbol" pitchFamily="18" charset="2"/>
              </a:rPr>
              <a:t></a:t>
            </a:r>
            <a:r>
              <a:rPr lang="en-US" smtClean="0"/>
              <a:t> is a complex gain factor with</a:t>
            </a:r>
          </a:p>
          <a:p>
            <a:pPr lvl="3">
              <a:buFontTx/>
              <a:buNone/>
            </a:pPr>
            <a:r>
              <a:rPr lang="en-US" smtClean="0"/>
              <a:t>– amplitude (absolute value) </a:t>
            </a:r>
            <a:r>
              <a:rPr lang="en-US" sz="1800" smtClean="0">
                <a:latin typeface="Tahoma" pitchFamily="34" charset="0"/>
              </a:rPr>
              <a:t>|</a:t>
            </a:r>
            <a:r>
              <a:rPr lang="en-US" sz="1800" i="1" smtClean="0">
                <a:latin typeface="Tahoma" pitchFamily="34" charset="0"/>
              </a:rPr>
              <a:t>h</a:t>
            </a:r>
            <a:r>
              <a:rPr lang="en-US" sz="1800" smtClean="0">
                <a:latin typeface="Tahoma" pitchFamily="34" charset="0"/>
              </a:rPr>
              <a:t>|</a:t>
            </a:r>
          </a:p>
          <a:p>
            <a:pPr lvl="3">
              <a:buFontTx/>
              <a:buNone/>
            </a:pPr>
            <a:r>
              <a:rPr lang="en-US" smtClean="0"/>
              <a:t>– phase shift </a:t>
            </a:r>
            <a:r>
              <a:rPr lang="en-US" sz="1800" i="1" smtClean="0">
                <a:latin typeface="Tahoma" pitchFamily="34" charset="0"/>
                <a:sym typeface="Symbol" pitchFamily="18" charset="2"/>
              </a:rPr>
              <a:t></a:t>
            </a:r>
          </a:p>
          <a:p>
            <a:pPr lvl="1"/>
            <a:r>
              <a:rPr lang="en-US" smtClean="0"/>
              <a:t>adds an additive noise term </a:t>
            </a:r>
            <a:r>
              <a:rPr lang="en-US" sz="1800" i="1" smtClean="0">
                <a:latin typeface="Tahoma" pitchFamily="34" charset="0"/>
                <a:sym typeface="Symbol" pitchFamily="18" charset="2"/>
              </a:rPr>
              <a:t></a:t>
            </a:r>
            <a:r>
              <a:rPr lang="en-US" smtClean="0"/>
              <a:t>.</a:t>
            </a:r>
          </a:p>
          <a:p>
            <a:pPr lvl="1"/>
            <a:endParaRPr lang="en-US" sz="1600" smtClean="0"/>
          </a:p>
          <a:p>
            <a:pPr>
              <a:buFont typeface="Wingdings" pitchFamily="2" charset="2"/>
              <a:buNone/>
            </a:pPr>
            <a:r>
              <a:rPr lang="en-US" smtClean="0"/>
              <a:t> 	Therefore, the </a:t>
            </a:r>
            <a:r>
              <a:rPr lang="en-US" b="1" smtClean="0"/>
              <a:t>received signal sample</a:t>
            </a:r>
            <a:r>
              <a:rPr lang="en-US" smtClean="0"/>
              <a:t> for discrete time interval </a:t>
            </a:r>
            <a:r>
              <a:rPr lang="en-US" i="1" smtClean="0"/>
              <a:t>n</a:t>
            </a:r>
            <a:r>
              <a:rPr lang="en-US" smtClean="0"/>
              <a:t> is:</a:t>
            </a:r>
          </a:p>
          <a:p>
            <a:pPr>
              <a:buFont typeface="Wingdings" pitchFamily="2" charset="2"/>
              <a:buNone/>
            </a:pPr>
            <a:endParaRPr lang="en-US" sz="800" smtClean="0"/>
          </a:p>
          <a:p>
            <a:pPr>
              <a:buFont typeface="Wingdings" pitchFamily="2" charset="2"/>
              <a:buNone/>
            </a:pPr>
            <a:r>
              <a:rPr lang="en-US" smtClean="0"/>
              <a:t>				</a:t>
            </a:r>
            <a:r>
              <a:rPr lang="en-US" sz="1800" i="1" smtClean="0">
                <a:latin typeface="Tahoma" pitchFamily="34" charset="0"/>
              </a:rPr>
              <a:t>y</a:t>
            </a:r>
            <a:r>
              <a:rPr lang="en-US" sz="1800" smtClean="0">
                <a:latin typeface="Tahoma" pitchFamily="34" charset="0"/>
              </a:rPr>
              <a:t>(</a:t>
            </a:r>
            <a:r>
              <a:rPr lang="en-US" sz="1800" i="1" smtClean="0">
                <a:latin typeface="Tahoma" pitchFamily="34" charset="0"/>
              </a:rPr>
              <a:t>n</a:t>
            </a:r>
            <a:r>
              <a:rPr lang="en-US" sz="1800" smtClean="0">
                <a:latin typeface="Tahoma" pitchFamily="34" charset="0"/>
              </a:rPr>
              <a:t>) = </a:t>
            </a:r>
            <a:r>
              <a:rPr lang="en-US" sz="1800" i="1" smtClean="0">
                <a:latin typeface="Tahoma" pitchFamily="34" charset="0"/>
              </a:rPr>
              <a:t>h</a:t>
            </a:r>
            <a:r>
              <a:rPr lang="en-US" sz="1800" smtClean="0">
                <a:latin typeface="Tahoma" pitchFamily="34" charset="0"/>
              </a:rPr>
              <a:t>(</a:t>
            </a:r>
            <a:r>
              <a:rPr lang="en-US" sz="1800" i="1" smtClean="0">
                <a:latin typeface="Tahoma" pitchFamily="34" charset="0"/>
              </a:rPr>
              <a:t>n</a:t>
            </a:r>
            <a:r>
              <a:rPr lang="en-US" sz="1800" smtClean="0">
                <a:latin typeface="Tahoma" pitchFamily="34" charset="0"/>
              </a:rPr>
              <a:t>)</a:t>
            </a:r>
            <a:r>
              <a:rPr lang="en-US" sz="1800" i="1" smtClean="0">
                <a:latin typeface="Tahoma" pitchFamily="34" charset="0"/>
              </a:rPr>
              <a:t>x</a:t>
            </a:r>
            <a:r>
              <a:rPr lang="en-US" sz="1800" smtClean="0">
                <a:latin typeface="Tahoma" pitchFamily="34" charset="0"/>
              </a:rPr>
              <a:t>(</a:t>
            </a:r>
            <a:r>
              <a:rPr lang="en-US" sz="1800" i="1" smtClean="0">
                <a:latin typeface="Tahoma" pitchFamily="34" charset="0"/>
              </a:rPr>
              <a:t>n</a:t>
            </a:r>
            <a:r>
              <a:rPr lang="en-US" sz="1800" smtClean="0">
                <a:latin typeface="Tahoma" pitchFamily="34" charset="0"/>
              </a:rPr>
              <a:t>) + </a:t>
            </a:r>
            <a:r>
              <a:rPr lang="en-US" sz="1800" i="1" smtClean="0">
                <a:latin typeface="Tahoma" pitchFamily="34" charset="0"/>
                <a:sym typeface="Symbol" pitchFamily="18" charset="2"/>
              </a:rPr>
              <a:t></a:t>
            </a:r>
            <a:r>
              <a:rPr lang="en-US" sz="1800" smtClean="0">
                <a:latin typeface="Tahoma" pitchFamily="34" charset="0"/>
              </a:rPr>
              <a:t>(</a:t>
            </a:r>
            <a:r>
              <a:rPr lang="en-US" sz="1800" i="1" smtClean="0">
                <a:latin typeface="Tahoma" pitchFamily="34" charset="0"/>
              </a:rPr>
              <a:t>n</a:t>
            </a:r>
            <a:r>
              <a:rPr lang="en-US" sz="1800" smtClean="0">
                <a:latin typeface="Tahoma" pitchFamily="34" charset="0"/>
              </a:rPr>
              <a:t>).</a:t>
            </a:r>
          </a:p>
          <a:p>
            <a:pPr>
              <a:buFont typeface="Wingdings" pitchFamily="2" charset="2"/>
              <a:buNone/>
            </a:pPr>
            <a:endParaRPr lang="en-US" sz="800" smtClean="0"/>
          </a:p>
          <a:p>
            <a:pPr>
              <a:buFont typeface="Wingdings" pitchFamily="2" charset="2"/>
              <a:buNone/>
            </a:pPr>
            <a:r>
              <a:rPr lang="en-US" smtClean="0"/>
              <a:t>	It allows a time-varying channel gain </a:t>
            </a:r>
            <a:r>
              <a:rPr lang="en-US" sz="1800" i="1" smtClean="0">
                <a:latin typeface="Tahoma" pitchFamily="34" charset="0"/>
              </a:rPr>
              <a:t>h</a:t>
            </a:r>
            <a:r>
              <a:rPr lang="en-US" sz="1800" smtClean="0">
                <a:latin typeface="Tahoma" pitchFamily="34" charset="0"/>
              </a:rPr>
              <a:t>(</a:t>
            </a:r>
            <a:r>
              <a:rPr lang="en-US" sz="1800" i="1" smtClean="0">
                <a:latin typeface="Tahoma" pitchFamily="34" charset="0"/>
              </a:rPr>
              <a:t>n</a:t>
            </a:r>
            <a:r>
              <a:rPr lang="en-US" sz="1800" smtClean="0">
                <a:latin typeface="Tahoma" pitchFamily="34" charset="0"/>
              </a:rPr>
              <a:t>).</a:t>
            </a:r>
          </a:p>
          <a:p>
            <a:endParaRPr lang="en-US" smtClean="0"/>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Date Placeholder 4"/>
          <p:cNvSpPr>
            <a:spLocks noGrp="1"/>
          </p:cNvSpPr>
          <p:nvPr>
            <p:ph type="dt" sz="quarter" idx="10"/>
          </p:nvPr>
        </p:nvSpPr>
        <p:spPr/>
        <p:txBody>
          <a:bodyPr/>
          <a:lstStyle/>
          <a:p>
            <a:pPr>
              <a:defRPr/>
            </a:pPr>
            <a:r>
              <a:rPr lang="en-US"/>
              <a:t>		 </a:t>
            </a:r>
            <a:r>
              <a:rPr lang="en-US" sz="1200"/>
              <a:t> </a:t>
            </a:r>
            <a:fld id="{08DAECA8-2EB6-4F94-83BD-C60A14CF886D}" type="slidenum">
              <a:rPr lang="en-US" sz="1200">
                <a:solidFill>
                  <a:srgbClr val="003399"/>
                </a:solidFill>
              </a:rPr>
              <a:pPr>
                <a:defRPr/>
              </a:pPr>
              <a:t>150</a:t>
            </a:fld>
            <a:endParaRPr lang="en-US" sz="1200">
              <a:solidFill>
                <a:srgbClr val="003399"/>
              </a:solidFill>
            </a:endParaRPr>
          </a:p>
        </p:txBody>
      </p:sp>
      <p:sp>
        <p:nvSpPr>
          <p:cNvPr id="91144" name="Rectangle 10"/>
          <p:cNvSpPr>
            <a:spLocks noGrp="1" noChangeArrowheads="1"/>
          </p:cNvSpPr>
          <p:nvPr>
            <p:ph type="title"/>
          </p:nvPr>
        </p:nvSpPr>
        <p:spPr/>
        <p:txBody>
          <a:bodyPr/>
          <a:lstStyle/>
          <a:p>
            <a:r>
              <a:rPr lang="en-US" smtClean="0"/>
              <a:t>2. </a:t>
            </a:r>
            <a:r>
              <a:rPr lang="en-GB" smtClean="0"/>
              <a:t>Review of Probability Theory: Func. of 2</a:t>
            </a:r>
            <a:r>
              <a:rPr lang="en-US" smtClean="0"/>
              <a:t> r.vs</a:t>
            </a:r>
            <a:r>
              <a:rPr lang="en-GB" smtClean="0"/>
              <a:t> (2)</a:t>
            </a:r>
            <a:endParaRPr lang="en-US" smtClean="0"/>
          </a:p>
        </p:txBody>
      </p:sp>
      <p:graphicFrame>
        <p:nvGraphicFramePr>
          <p:cNvPr id="91138" name="Object 6"/>
          <p:cNvGraphicFramePr>
            <a:graphicFrameLocks noChangeAspect="1"/>
          </p:cNvGraphicFramePr>
          <p:nvPr>
            <p:ph sz="half" idx="1"/>
          </p:nvPr>
        </p:nvGraphicFramePr>
        <p:xfrm>
          <a:off x="2057400" y="930275"/>
          <a:ext cx="5638800" cy="974725"/>
        </p:xfrm>
        <a:graphic>
          <a:graphicData uri="http://schemas.openxmlformats.org/presentationml/2006/ole">
            <p:oleObj spid="_x0000_s91138" name="Equation" r:id="rId3" imgW="3377880" imgH="583920" progId="">
              <p:embed/>
            </p:oleObj>
          </a:graphicData>
        </a:graphic>
      </p:graphicFrame>
      <p:sp>
        <p:nvSpPr>
          <p:cNvPr id="91145" name="Text Box 5"/>
          <p:cNvSpPr txBox="1">
            <a:spLocks noChangeArrowheads="1"/>
          </p:cNvSpPr>
          <p:nvPr/>
        </p:nvSpPr>
        <p:spPr bwMode="auto">
          <a:xfrm>
            <a:off x="457200" y="877888"/>
            <a:ext cx="8110538" cy="5522912"/>
          </a:xfrm>
          <a:prstGeom prst="rect">
            <a:avLst/>
          </a:prstGeom>
          <a:noFill/>
          <a:ln w="9525">
            <a:noFill/>
            <a:miter lim="800000"/>
            <a:headEnd/>
            <a:tailEnd/>
          </a:ln>
        </p:spPr>
        <p:txBody>
          <a:bodyPr wrap="none">
            <a:spAutoFit/>
          </a:bodyPr>
          <a:lstStyle/>
          <a:p>
            <a:pPr>
              <a:spcBef>
                <a:spcPct val="50000"/>
              </a:spcBef>
              <a:buFont typeface="Wingdings" pitchFamily="2" charset="2"/>
              <a:buChar char="q"/>
            </a:pPr>
            <a:r>
              <a:rPr lang="en-US"/>
              <a:t> Start with:</a:t>
            </a:r>
          </a:p>
          <a:p>
            <a:pPr>
              <a:spcBef>
                <a:spcPct val="50000"/>
              </a:spcBef>
              <a:buFont typeface="Wingdings" pitchFamily="2" charset="2"/>
              <a:buChar char="q"/>
            </a:pPr>
            <a:endParaRPr lang="en-US"/>
          </a:p>
          <a:p>
            <a:pPr>
              <a:spcBef>
                <a:spcPct val="50000"/>
              </a:spcBef>
              <a:buFont typeface="Wingdings" pitchFamily="2" charset="2"/>
              <a:buChar char="q"/>
            </a:pPr>
            <a:endParaRPr lang="en-US" sz="1000"/>
          </a:p>
          <a:p>
            <a:pPr>
              <a:spcBef>
                <a:spcPct val="5000"/>
              </a:spcBef>
            </a:pPr>
            <a:r>
              <a:rPr lang="en-US"/>
              <a:t>where </a:t>
            </a:r>
            <a:r>
              <a:rPr lang="en-US" i="1"/>
              <a:t>D</a:t>
            </a:r>
            <a:r>
              <a:rPr lang="en-US" i="1" baseline="-25000"/>
              <a:t>z</a:t>
            </a:r>
            <a:r>
              <a:rPr lang="en-US"/>
              <a:t> in the </a:t>
            </a:r>
            <a:r>
              <a:rPr lang="en-US" i="1"/>
              <a:t>XY</a:t>
            </a:r>
            <a:r>
              <a:rPr lang="en-US"/>
              <a:t> plane represents the region such that  </a:t>
            </a:r>
            <a:r>
              <a:rPr lang="en-US" i="1"/>
              <a:t>g</a:t>
            </a:r>
            <a:r>
              <a:rPr lang="en-US"/>
              <a:t>(</a:t>
            </a:r>
            <a:r>
              <a:rPr lang="en-US" i="1"/>
              <a:t>x</a:t>
            </a:r>
            <a:r>
              <a:rPr lang="en-US"/>
              <a:t>, </a:t>
            </a:r>
            <a:r>
              <a:rPr lang="en-US" i="1"/>
              <a:t>y</a:t>
            </a:r>
            <a:r>
              <a:rPr lang="en-US"/>
              <a:t>) </a:t>
            </a:r>
            <a:r>
              <a:rPr lang="en-US">
                <a:latin typeface="Times New Roman" pitchFamily="18" charset="0"/>
                <a:cs typeface="Times New Roman" pitchFamily="18" charset="0"/>
              </a:rPr>
              <a:t>≤ </a:t>
            </a:r>
            <a:r>
              <a:rPr lang="en-US" i="1">
                <a:latin typeface="Times New Roman" pitchFamily="18" charset="0"/>
                <a:cs typeface="Times New Roman" pitchFamily="18" charset="0"/>
              </a:rPr>
              <a:t>z</a:t>
            </a:r>
            <a:r>
              <a:rPr lang="en-US"/>
              <a:t>  is </a:t>
            </a:r>
          </a:p>
          <a:p>
            <a:pPr>
              <a:spcBef>
                <a:spcPct val="5000"/>
              </a:spcBef>
            </a:pPr>
            <a:r>
              <a:rPr lang="en-US"/>
              <a:t>satisfied. To determine </a:t>
            </a:r>
            <a:r>
              <a:rPr lang="en-US" i="1"/>
              <a:t>F</a:t>
            </a:r>
            <a:r>
              <a:rPr lang="en-US" i="1" baseline="-25000"/>
              <a:t>Z</a:t>
            </a:r>
            <a:r>
              <a:rPr lang="en-US"/>
              <a:t>(</a:t>
            </a:r>
            <a:r>
              <a:rPr lang="en-US" i="1"/>
              <a:t>z</a:t>
            </a:r>
            <a:r>
              <a:rPr lang="en-US"/>
              <a:t>), it is enough to find the region </a:t>
            </a:r>
            <a:r>
              <a:rPr lang="en-US" i="1"/>
              <a:t>D</a:t>
            </a:r>
            <a:r>
              <a:rPr lang="en-US" i="1" baseline="-25000"/>
              <a:t>z</a:t>
            </a:r>
            <a:r>
              <a:rPr lang="en-US"/>
              <a:t> for every </a:t>
            </a:r>
            <a:r>
              <a:rPr lang="en-US" i="1"/>
              <a:t>z</a:t>
            </a:r>
            <a:r>
              <a:rPr lang="en-US"/>
              <a:t>, </a:t>
            </a:r>
          </a:p>
          <a:p>
            <a:pPr>
              <a:spcBef>
                <a:spcPct val="5000"/>
              </a:spcBef>
            </a:pPr>
            <a:r>
              <a:rPr lang="en-US"/>
              <a:t>and then evaluate the integral there.</a:t>
            </a:r>
          </a:p>
          <a:p>
            <a:pPr>
              <a:spcBef>
                <a:spcPct val="50000"/>
              </a:spcBef>
              <a:buFont typeface="Wingdings" pitchFamily="2" charset="2"/>
              <a:buChar char="q"/>
            </a:pPr>
            <a:endParaRPr lang="en-US" sz="1400"/>
          </a:p>
          <a:p>
            <a:r>
              <a:rPr lang="en-US" u="sng"/>
              <a:t>Example 1</a:t>
            </a:r>
            <a:r>
              <a:rPr lang="en-US"/>
              <a:t>: </a:t>
            </a:r>
            <a:r>
              <a:rPr lang="en-US" i="1"/>
              <a:t>Z </a:t>
            </a:r>
            <a:r>
              <a:rPr lang="en-US"/>
              <a:t>= </a:t>
            </a:r>
            <a:r>
              <a:rPr lang="en-US" i="1"/>
              <a:t>X </a:t>
            </a:r>
            <a:r>
              <a:rPr lang="en-US"/>
              <a:t>+ </a:t>
            </a:r>
            <a:r>
              <a:rPr lang="en-US" i="1"/>
              <a:t>Y. </a:t>
            </a:r>
            <a:r>
              <a:rPr lang="en-US"/>
              <a:t>Find </a:t>
            </a:r>
            <a:r>
              <a:rPr lang="en-US" i="1"/>
              <a:t>f</a:t>
            </a:r>
            <a:r>
              <a:rPr lang="en-US" i="1" baseline="-25000"/>
              <a:t>Z</a:t>
            </a:r>
            <a:r>
              <a:rPr lang="en-US"/>
              <a:t>(</a:t>
            </a:r>
            <a:r>
              <a:rPr lang="en-US" i="1"/>
              <a:t>z</a:t>
            </a:r>
            <a:r>
              <a:rPr lang="en-US"/>
              <a:t>).</a:t>
            </a:r>
          </a:p>
          <a:p>
            <a:endParaRPr lang="en-US"/>
          </a:p>
          <a:p>
            <a:endParaRPr lang="en-US"/>
          </a:p>
          <a:p>
            <a:pPr>
              <a:spcBef>
                <a:spcPct val="5000"/>
              </a:spcBef>
            </a:pPr>
            <a:r>
              <a:rPr lang="en-US"/>
              <a:t>since the region </a:t>
            </a:r>
            <a:r>
              <a:rPr lang="en-US" i="1"/>
              <a:t>D</a:t>
            </a:r>
            <a:r>
              <a:rPr lang="en-US" i="1" baseline="-25000"/>
              <a:t>z </a:t>
            </a:r>
            <a:r>
              <a:rPr lang="en-US"/>
              <a:t> of the </a:t>
            </a:r>
            <a:r>
              <a:rPr lang="en-US" i="1"/>
              <a:t>xy</a:t>
            </a:r>
            <a:r>
              <a:rPr lang="en-US"/>
              <a:t> plane where </a:t>
            </a:r>
            <a:r>
              <a:rPr lang="en-US" i="1"/>
              <a:t>x</a:t>
            </a:r>
            <a:r>
              <a:rPr lang="en-US"/>
              <a:t>+</a:t>
            </a:r>
            <a:r>
              <a:rPr lang="en-US" i="1"/>
              <a:t>y</a:t>
            </a:r>
            <a:r>
              <a:rPr lang="en-US"/>
              <a:t> ≤ </a:t>
            </a:r>
            <a:r>
              <a:rPr lang="en-US" i="1"/>
              <a:t>z</a:t>
            </a:r>
            <a:r>
              <a:rPr lang="en-US"/>
              <a:t> </a:t>
            </a:r>
          </a:p>
          <a:p>
            <a:pPr>
              <a:spcBef>
                <a:spcPct val="5000"/>
              </a:spcBef>
            </a:pPr>
            <a:r>
              <a:rPr lang="en-US"/>
              <a:t>is the shaded area in the figure</a:t>
            </a:r>
            <a:r>
              <a:rPr lang="en-US" i="1"/>
              <a:t> </a:t>
            </a:r>
            <a:r>
              <a:rPr lang="en-US"/>
              <a:t>to the left of the </a:t>
            </a:r>
          </a:p>
          <a:p>
            <a:pPr>
              <a:spcBef>
                <a:spcPct val="5000"/>
              </a:spcBef>
            </a:pPr>
            <a:r>
              <a:rPr lang="en-US"/>
              <a:t>line </a:t>
            </a:r>
            <a:r>
              <a:rPr lang="en-US" i="1"/>
              <a:t>x</a:t>
            </a:r>
            <a:r>
              <a:rPr lang="en-US"/>
              <a:t>+</a:t>
            </a:r>
            <a:r>
              <a:rPr lang="en-US" i="1"/>
              <a:t>y</a:t>
            </a:r>
            <a:r>
              <a:rPr lang="en-US"/>
              <a:t> = </a:t>
            </a:r>
            <a:r>
              <a:rPr lang="en-US" i="1"/>
              <a:t>z</a:t>
            </a:r>
            <a:r>
              <a:rPr lang="en-US"/>
              <a:t>. Integrating over the horizontal strip </a:t>
            </a:r>
          </a:p>
          <a:p>
            <a:pPr>
              <a:spcBef>
                <a:spcPct val="5000"/>
              </a:spcBef>
            </a:pPr>
            <a:r>
              <a:rPr lang="en-US"/>
              <a:t>along the </a:t>
            </a:r>
            <a:r>
              <a:rPr lang="en-US" i="1"/>
              <a:t>x</a:t>
            </a:r>
            <a:r>
              <a:rPr lang="en-US"/>
              <a:t>-axis first (inner integral) followed by </a:t>
            </a:r>
          </a:p>
          <a:p>
            <a:pPr>
              <a:spcBef>
                <a:spcPct val="5000"/>
              </a:spcBef>
            </a:pPr>
            <a:r>
              <a:rPr lang="en-US"/>
              <a:t>sliding that strip along the </a:t>
            </a:r>
            <a:r>
              <a:rPr lang="en-US" i="1"/>
              <a:t>y</a:t>
            </a:r>
            <a:r>
              <a:rPr lang="en-US"/>
              <a:t>-axis from -</a:t>
            </a:r>
            <a:r>
              <a:rPr lang="en-US">
                <a:latin typeface="Times New Roman" pitchFamily="18" charset="0"/>
                <a:cs typeface="Times New Roman" pitchFamily="18" charset="0"/>
              </a:rPr>
              <a:t>∞</a:t>
            </a:r>
            <a:r>
              <a:rPr lang="en-US"/>
              <a:t>  to  +∞</a:t>
            </a:r>
          </a:p>
          <a:p>
            <a:pPr>
              <a:spcBef>
                <a:spcPct val="5000"/>
              </a:spcBef>
            </a:pPr>
            <a:r>
              <a:rPr lang="en-US"/>
              <a:t>(outer integral) we cover the entire shaded area.</a:t>
            </a:r>
          </a:p>
          <a:p>
            <a:pPr>
              <a:spcBef>
                <a:spcPct val="5000"/>
              </a:spcBef>
            </a:pPr>
            <a:endParaRPr lang="en-US"/>
          </a:p>
        </p:txBody>
      </p:sp>
      <p:graphicFrame>
        <p:nvGraphicFramePr>
          <p:cNvPr id="91139" name="Object 9"/>
          <p:cNvGraphicFramePr>
            <a:graphicFrameLocks noChangeAspect="1"/>
          </p:cNvGraphicFramePr>
          <p:nvPr>
            <p:ph sz="half" idx="2"/>
          </p:nvPr>
        </p:nvGraphicFramePr>
        <p:xfrm>
          <a:off x="2286000" y="3505200"/>
          <a:ext cx="4876800" cy="576263"/>
        </p:xfrm>
        <a:graphic>
          <a:graphicData uri="http://schemas.openxmlformats.org/presentationml/2006/ole">
            <p:oleObj spid="_x0000_s91139" name="Equation" r:id="rId4" imgW="3009600" imgH="355320" progId="">
              <p:embed/>
            </p:oleObj>
          </a:graphicData>
        </a:graphic>
      </p:graphicFrame>
      <p:sp>
        <p:nvSpPr>
          <p:cNvPr id="91146" name="AutoShape 13"/>
          <p:cNvSpPr>
            <a:spLocks noChangeArrowheads="1"/>
          </p:cNvSpPr>
          <p:nvPr/>
        </p:nvSpPr>
        <p:spPr bwMode="auto">
          <a:xfrm>
            <a:off x="6345238" y="4465638"/>
            <a:ext cx="1419225" cy="1104900"/>
          </a:xfrm>
          <a:prstGeom prst="rtTriangle">
            <a:avLst/>
          </a:prstGeom>
          <a:solidFill>
            <a:srgbClr val="CCFFFF"/>
          </a:solidFill>
          <a:ln w="9525">
            <a:noFill/>
            <a:miter lim="800000"/>
            <a:headEnd/>
            <a:tailEnd/>
          </a:ln>
        </p:spPr>
        <p:txBody>
          <a:bodyPr wrap="none" anchor="ctr"/>
          <a:lstStyle/>
          <a:p>
            <a:endParaRPr lang="en-US"/>
          </a:p>
        </p:txBody>
      </p:sp>
      <p:sp>
        <p:nvSpPr>
          <p:cNvPr id="91147" name="Line 14"/>
          <p:cNvSpPr>
            <a:spLocks noChangeShapeType="1"/>
          </p:cNvSpPr>
          <p:nvPr/>
        </p:nvSpPr>
        <p:spPr bwMode="auto">
          <a:xfrm>
            <a:off x="5943600" y="5454650"/>
            <a:ext cx="2749550" cy="0"/>
          </a:xfrm>
          <a:prstGeom prst="line">
            <a:avLst/>
          </a:prstGeom>
          <a:noFill/>
          <a:ln w="9525">
            <a:solidFill>
              <a:schemeClr val="tx1"/>
            </a:solidFill>
            <a:round/>
            <a:headEnd/>
            <a:tailEnd type="triangle" w="med" len="med"/>
          </a:ln>
        </p:spPr>
        <p:txBody>
          <a:bodyPr wrap="none" anchor="ctr"/>
          <a:lstStyle/>
          <a:p>
            <a:endParaRPr lang="en-US"/>
          </a:p>
        </p:txBody>
      </p:sp>
      <p:sp>
        <p:nvSpPr>
          <p:cNvPr id="91148" name="Line 15"/>
          <p:cNvSpPr>
            <a:spLocks noChangeShapeType="1"/>
          </p:cNvSpPr>
          <p:nvPr/>
        </p:nvSpPr>
        <p:spPr bwMode="auto">
          <a:xfrm flipV="1">
            <a:off x="6597650" y="4364038"/>
            <a:ext cx="0" cy="1350962"/>
          </a:xfrm>
          <a:prstGeom prst="line">
            <a:avLst/>
          </a:prstGeom>
          <a:noFill/>
          <a:ln w="9525">
            <a:solidFill>
              <a:schemeClr val="tx1"/>
            </a:solidFill>
            <a:round/>
            <a:headEnd/>
            <a:tailEnd type="triangle" w="med" len="med"/>
          </a:ln>
        </p:spPr>
        <p:txBody>
          <a:bodyPr wrap="none" anchor="ctr"/>
          <a:lstStyle/>
          <a:p>
            <a:endParaRPr lang="en-US"/>
          </a:p>
        </p:txBody>
      </p:sp>
      <p:sp>
        <p:nvSpPr>
          <p:cNvPr id="91149" name="Line 16"/>
          <p:cNvSpPr>
            <a:spLocks noChangeShapeType="1"/>
          </p:cNvSpPr>
          <p:nvPr/>
        </p:nvSpPr>
        <p:spPr bwMode="auto">
          <a:xfrm>
            <a:off x="6353175" y="4475163"/>
            <a:ext cx="1392238" cy="1090612"/>
          </a:xfrm>
          <a:prstGeom prst="line">
            <a:avLst/>
          </a:prstGeom>
          <a:noFill/>
          <a:ln w="9525">
            <a:solidFill>
              <a:schemeClr val="tx1"/>
            </a:solidFill>
            <a:round/>
            <a:headEnd/>
            <a:tailEnd/>
          </a:ln>
        </p:spPr>
        <p:txBody>
          <a:bodyPr wrap="none" anchor="ctr"/>
          <a:lstStyle/>
          <a:p>
            <a:endParaRPr lang="en-US"/>
          </a:p>
        </p:txBody>
      </p:sp>
      <p:sp>
        <p:nvSpPr>
          <p:cNvPr id="91150" name="Line 17"/>
          <p:cNvSpPr>
            <a:spLocks noChangeShapeType="1"/>
          </p:cNvSpPr>
          <p:nvPr/>
        </p:nvSpPr>
        <p:spPr bwMode="auto">
          <a:xfrm flipV="1">
            <a:off x="6345238" y="4929188"/>
            <a:ext cx="584200" cy="1587"/>
          </a:xfrm>
          <a:prstGeom prst="line">
            <a:avLst/>
          </a:prstGeom>
          <a:noFill/>
          <a:ln w="9525">
            <a:solidFill>
              <a:schemeClr val="tx1"/>
            </a:solidFill>
            <a:round/>
            <a:headEnd/>
            <a:tailEnd/>
          </a:ln>
        </p:spPr>
        <p:txBody>
          <a:bodyPr wrap="none" anchor="ctr"/>
          <a:lstStyle/>
          <a:p>
            <a:endParaRPr lang="en-US"/>
          </a:p>
        </p:txBody>
      </p:sp>
      <p:sp>
        <p:nvSpPr>
          <p:cNvPr id="91151" name="Line 18"/>
          <p:cNvSpPr>
            <a:spLocks noChangeShapeType="1"/>
          </p:cNvSpPr>
          <p:nvPr/>
        </p:nvSpPr>
        <p:spPr bwMode="auto">
          <a:xfrm>
            <a:off x="6346825" y="4978400"/>
            <a:ext cx="649288" cy="0"/>
          </a:xfrm>
          <a:prstGeom prst="line">
            <a:avLst/>
          </a:prstGeom>
          <a:noFill/>
          <a:ln w="9525">
            <a:solidFill>
              <a:schemeClr val="tx1"/>
            </a:solidFill>
            <a:round/>
            <a:headEnd/>
            <a:tailEnd/>
          </a:ln>
        </p:spPr>
        <p:txBody>
          <a:bodyPr wrap="none" anchor="ctr"/>
          <a:lstStyle/>
          <a:p>
            <a:endParaRPr lang="en-US"/>
          </a:p>
        </p:txBody>
      </p:sp>
      <p:graphicFrame>
        <p:nvGraphicFramePr>
          <p:cNvPr id="91140" name="Object 19"/>
          <p:cNvGraphicFramePr>
            <a:graphicFrameLocks noChangeAspect="1"/>
          </p:cNvGraphicFramePr>
          <p:nvPr/>
        </p:nvGraphicFramePr>
        <p:xfrm>
          <a:off x="7019925" y="4860925"/>
          <a:ext cx="638175" cy="184150"/>
        </p:xfrm>
        <a:graphic>
          <a:graphicData uri="http://schemas.openxmlformats.org/presentationml/2006/ole">
            <p:oleObj spid="_x0000_s91140" name="Equation" r:id="rId5" imgW="583920" imgH="164880" progId="">
              <p:embed/>
            </p:oleObj>
          </a:graphicData>
        </a:graphic>
      </p:graphicFrame>
      <p:graphicFrame>
        <p:nvGraphicFramePr>
          <p:cNvPr id="91141" name="Object 20"/>
          <p:cNvGraphicFramePr>
            <a:graphicFrameLocks noChangeAspect="1"/>
          </p:cNvGraphicFramePr>
          <p:nvPr/>
        </p:nvGraphicFramePr>
        <p:xfrm>
          <a:off x="8777288" y="5356225"/>
          <a:ext cx="138112" cy="157163"/>
        </p:xfrm>
        <a:graphic>
          <a:graphicData uri="http://schemas.openxmlformats.org/presentationml/2006/ole">
            <p:oleObj spid="_x0000_s91141" name="Equation" r:id="rId6" imgW="126720" imgH="139680" progId="">
              <p:embed/>
            </p:oleObj>
          </a:graphicData>
        </a:graphic>
      </p:graphicFrame>
      <p:graphicFrame>
        <p:nvGraphicFramePr>
          <p:cNvPr id="91142" name="Object 21"/>
          <p:cNvGraphicFramePr>
            <a:graphicFrameLocks noChangeAspect="1"/>
          </p:cNvGraphicFramePr>
          <p:nvPr/>
        </p:nvGraphicFramePr>
        <p:xfrm>
          <a:off x="6523038" y="4159250"/>
          <a:ext cx="153987" cy="184150"/>
        </p:xfrm>
        <a:graphic>
          <a:graphicData uri="http://schemas.openxmlformats.org/presentationml/2006/ole">
            <p:oleObj spid="_x0000_s91142" name="Equation" r:id="rId7" imgW="139680" imgH="164880" progId="">
              <p:embed/>
            </p:oleObj>
          </a:graphicData>
        </a:graphic>
      </p:graphicFrame>
      <p:sp>
        <p:nvSpPr>
          <p:cNvPr id="91152" name="Line 23"/>
          <p:cNvSpPr>
            <a:spLocks noChangeShapeType="1"/>
          </p:cNvSpPr>
          <p:nvPr/>
        </p:nvSpPr>
        <p:spPr bwMode="auto">
          <a:xfrm flipH="1">
            <a:off x="6343650" y="4932363"/>
            <a:ext cx="33338" cy="44450"/>
          </a:xfrm>
          <a:prstGeom prst="line">
            <a:avLst/>
          </a:prstGeom>
          <a:noFill/>
          <a:ln w="9525">
            <a:solidFill>
              <a:schemeClr val="tx1"/>
            </a:solidFill>
            <a:round/>
            <a:headEnd/>
            <a:tailEnd/>
          </a:ln>
        </p:spPr>
        <p:txBody>
          <a:bodyPr wrap="none" anchor="ctr"/>
          <a:lstStyle/>
          <a:p>
            <a:endParaRPr lang="en-US"/>
          </a:p>
        </p:txBody>
      </p:sp>
      <p:sp>
        <p:nvSpPr>
          <p:cNvPr id="91153" name="Line 24"/>
          <p:cNvSpPr>
            <a:spLocks noChangeShapeType="1"/>
          </p:cNvSpPr>
          <p:nvPr/>
        </p:nvSpPr>
        <p:spPr bwMode="auto">
          <a:xfrm flipH="1">
            <a:off x="6388100" y="4932363"/>
            <a:ext cx="33338" cy="44450"/>
          </a:xfrm>
          <a:prstGeom prst="line">
            <a:avLst/>
          </a:prstGeom>
          <a:noFill/>
          <a:ln w="9525">
            <a:solidFill>
              <a:schemeClr val="tx1"/>
            </a:solidFill>
            <a:round/>
            <a:headEnd/>
            <a:tailEnd/>
          </a:ln>
        </p:spPr>
        <p:txBody>
          <a:bodyPr wrap="none" anchor="ctr"/>
          <a:lstStyle/>
          <a:p>
            <a:endParaRPr lang="en-US"/>
          </a:p>
        </p:txBody>
      </p:sp>
      <p:sp>
        <p:nvSpPr>
          <p:cNvPr id="91154" name="Line 25"/>
          <p:cNvSpPr>
            <a:spLocks noChangeShapeType="1"/>
          </p:cNvSpPr>
          <p:nvPr/>
        </p:nvSpPr>
        <p:spPr bwMode="auto">
          <a:xfrm flipH="1">
            <a:off x="6430963" y="4932363"/>
            <a:ext cx="33337" cy="44450"/>
          </a:xfrm>
          <a:prstGeom prst="line">
            <a:avLst/>
          </a:prstGeom>
          <a:noFill/>
          <a:ln w="9525">
            <a:solidFill>
              <a:schemeClr val="tx1"/>
            </a:solidFill>
            <a:round/>
            <a:headEnd/>
            <a:tailEnd/>
          </a:ln>
        </p:spPr>
        <p:txBody>
          <a:bodyPr wrap="none" anchor="ctr"/>
          <a:lstStyle/>
          <a:p>
            <a:endParaRPr lang="en-US"/>
          </a:p>
        </p:txBody>
      </p:sp>
      <p:sp>
        <p:nvSpPr>
          <p:cNvPr id="91155" name="Line 26"/>
          <p:cNvSpPr>
            <a:spLocks noChangeShapeType="1"/>
          </p:cNvSpPr>
          <p:nvPr/>
        </p:nvSpPr>
        <p:spPr bwMode="auto">
          <a:xfrm flipH="1">
            <a:off x="6470650" y="4933950"/>
            <a:ext cx="33338" cy="44450"/>
          </a:xfrm>
          <a:prstGeom prst="line">
            <a:avLst/>
          </a:prstGeom>
          <a:noFill/>
          <a:ln w="9525">
            <a:solidFill>
              <a:schemeClr val="tx1"/>
            </a:solidFill>
            <a:round/>
            <a:headEnd/>
            <a:tailEnd/>
          </a:ln>
        </p:spPr>
        <p:txBody>
          <a:bodyPr wrap="none" anchor="ctr"/>
          <a:lstStyle/>
          <a:p>
            <a:endParaRPr lang="en-US"/>
          </a:p>
        </p:txBody>
      </p:sp>
      <p:sp>
        <p:nvSpPr>
          <p:cNvPr id="91156" name="Line 27"/>
          <p:cNvSpPr>
            <a:spLocks noChangeShapeType="1"/>
          </p:cNvSpPr>
          <p:nvPr/>
        </p:nvSpPr>
        <p:spPr bwMode="auto">
          <a:xfrm flipH="1">
            <a:off x="6513513" y="4932363"/>
            <a:ext cx="33337" cy="44450"/>
          </a:xfrm>
          <a:prstGeom prst="line">
            <a:avLst/>
          </a:prstGeom>
          <a:noFill/>
          <a:ln w="9525">
            <a:solidFill>
              <a:schemeClr val="tx1"/>
            </a:solidFill>
            <a:round/>
            <a:headEnd/>
            <a:tailEnd/>
          </a:ln>
        </p:spPr>
        <p:txBody>
          <a:bodyPr wrap="none" anchor="ctr"/>
          <a:lstStyle/>
          <a:p>
            <a:endParaRPr lang="en-US"/>
          </a:p>
        </p:txBody>
      </p:sp>
      <p:sp>
        <p:nvSpPr>
          <p:cNvPr id="91157" name="Line 28"/>
          <p:cNvSpPr>
            <a:spLocks noChangeShapeType="1"/>
          </p:cNvSpPr>
          <p:nvPr/>
        </p:nvSpPr>
        <p:spPr bwMode="auto">
          <a:xfrm flipH="1">
            <a:off x="6548438" y="4933950"/>
            <a:ext cx="33337" cy="44450"/>
          </a:xfrm>
          <a:prstGeom prst="line">
            <a:avLst/>
          </a:prstGeom>
          <a:noFill/>
          <a:ln w="9525">
            <a:solidFill>
              <a:schemeClr val="tx1"/>
            </a:solidFill>
            <a:round/>
            <a:headEnd/>
            <a:tailEnd/>
          </a:ln>
        </p:spPr>
        <p:txBody>
          <a:bodyPr wrap="none" anchor="ctr"/>
          <a:lstStyle/>
          <a:p>
            <a:endParaRPr lang="en-US"/>
          </a:p>
        </p:txBody>
      </p:sp>
      <p:sp>
        <p:nvSpPr>
          <p:cNvPr id="91158" name="Line 29"/>
          <p:cNvSpPr>
            <a:spLocks noChangeShapeType="1"/>
          </p:cNvSpPr>
          <p:nvPr/>
        </p:nvSpPr>
        <p:spPr bwMode="auto">
          <a:xfrm flipH="1">
            <a:off x="6724650" y="4930775"/>
            <a:ext cx="33338" cy="44450"/>
          </a:xfrm>
          <a:prstGeom prst="line">
            <a:avLst/>
          </a:prstGeom>
          <a:noFill/>
          <a:ln w="9525">
            <a:solidFill>
              <a:schemeClr val="tx1"/>
            </a:solidFill>
            <a:round/>
            <a:headEnd/>
            <a:tailEnd/>
          </a:ln>
        </p:spPr>
        <p:txBody>
          <a:bodyPr wrap="none" anchor="ctr"/>
          <a:lstStyle/>
          <a:p>
            <a:endParaRPr lang="en-US"/>
          </a:p>
        </p:txBody>
      </p:sp>
      <p:sp>
        <p:nvSpPr>
          <p:cNvPr id="91159" name="Line 30"/>
          <p:cNvSpPr>
            <a:spLocks noChangeShapeType="1"/>
          </p:cNvSpPr>
          <p:nvPr/>
        </p:nvSpPr>
        <p:spPr bwMode="auto">
          <a:xfrm flipH="1">
            <a:off x="6584950" y="4933950"/>
            <a:ext cx="33338" cy="44450"/>
          </a:xfrm>
          <a:prstGeom prst="line">
            <a:avLst/>
          </a:prstGeom>
          <a:noFill/>
          <a:ln w="9525">
            <a:solidFill>
              <a:schemeClr val="tx1"/>
            </a:solidFill>
            <a:round/>
            <a:headEnd/>
            <a:tailEnd/>
          </a:ln>
        </p:spPr>
        <p:txBody>
          <a:bodyPr wrap="none" anchor="ctr"/>
          <a:lstStyle/>
          <a:p>
            <a:endParaRPr lang="en-US"/>
          </a:p>
        </p:txBody>
      </p:sp>
      <p:sp>
        <p:nvSpPr>
          <p:cNvPr id="91160" name="Line 31"/>
          <p:cNvSpPr>
            <a:spLocks noChangeShapeType="1"/>
          </p:cNvSpPr>
          <p:nvPr/>
        </p:nvSpPr>
        <p:spPr bwMode="auto">
          <a:xfrm flipH="1">
            <a:off x="6619875" y="4930775"/>
            <a:ext cx="33338" cy="44450"/>
          </a:xfrm>
          <a:prstGeom prst="line">
            <a:avLst/>
          </a:prstGeom>
          <a:noFill/>
          <a:ln w="9525">
            <a:solidFill>
              <a:schemeClr val="tx1"/>
            </a:solidFill>
            <a:round/>
            <a:headEnd/>
            <a:tailEnd/>
          </a:ln>
        </p:spPr>
        <p:txBody>
          <a:bodyPr wrap="none" anchor="ctr"/>
          <a:lstStyle/>
          <a:p>
            <a:endParaRPr lang="en-US"/>
          </a:p>
        </p:txBody>
      </p:sp>
      <p:sp>
        <p:nvSpPr>
          <p:cNvPr id="91161" name="Line 32"/>
          <p:cNvSpPr>
            <a:spLocks noChangeShapeType="1"/>
          </p:cNvSpPr>
          <p:nvPr/>
        </p:nvSpPr>
        <p:spPr bwMode="auto">
          <a:xfrm flipH="1">
            <a:off x="6656388" y="4932363"/>
            <a:ext cx="33337" cy="44450"/>
          </a:xfrm>
          <a:prstGeom prst="line">
            <a:avLst/>
          </a:prstGeom>
          <a:noFill/>
          <a:ln w="9525">
            <a:solidFill>
              <a:schemeClr val="tx1"/>
            </a:solidFill>
            <a:round/>
            <a:headEnd/>
            <a:tailEnd/>
          </a:ln>
        </p:spPr>
        <p:txBody>
          <a:bodyPr wrap="none" anchor="ctr"/>
          <a:lstStyle/>
          <a:p>
            <a:endParaRPr lang="en-US"/>
          </a:p>
        </p:txBody>
      </p:sp>
      <p:sp>
        <p:nvSpPr>
          <p:cNvPr id="91162" name="Line 33"/>
          <p:cNvSpPr>
            <a:spLocks noChangeShapeType="1"/>
          </p:cNvSpPr>
          <p:nvPr/>
        </p:nvSpPr>
        <p:spPr bwMode="auto">
          <a:xfrm flipH="1">
            <a:off x="6689725" y="4933950"/>
            <a:ext cx="33338" cy="44450"/>
          </a:xfrm>
          <a:prstGeom prst="line">
            <a:avLst/>
          </a:prstGeom>
          <a:noFill/>
          <a:ln w="9525">
            <a:solidFill>
              <a:schemeClr val="tx1"/>
            </a:solidFill>
            <a:round/>
            <a:headEnd/>
            <a:tailEnd/>
          </a:ln>
        </p:spPr>
        <p:txBody>
          <a:bodyPr wrap="none" anchor="ctr"/>
          <a:lstStyle/>
          <a:p>
            <a:endParaRPr lang="en-US"/>
          </a:p>
        </p:txBody>
      </p:sp>
      <p:sp>
        <p:nvSpPr>
          <p:cNvPr id="91163" name="Line 34"/>
          <p:cNvSpPr>
            <a:spLocks noChangeShapeType="1"/>
          </p:cNvSpPr>
          <p:nvPr/>
        </p:nvSpPr>
        <p:spPr bwMode="auto">
          <a:xfrm flipH="1">
            <a:off x="6756400" y="4933950"/>
            <a:ext cx="33338" cy="44450"/>
          </a:xfrm>
          <a:prstGeom prst="line">
            <a:avLst/>
          </a:prstGeom>
          <a:noFill/>
          <a:ln w="9525">
            <a:solidFill>
              <a:schemeClr val="tx1"/>
            </a:solidFill>
            <a:round/>
            <a:headEnd/>
            <a:tailEnd/>
          </a:ln>
        </p:spPr>
        <p:txBody>
          <a:bodyPr wrap="none" anchor="ctr"/>
          <a:lstStyle/>
          <a:p>
            <a:endParaRPr lang="en-US"/>
          </a:p>
        </p:txBody>
      </p:sp>
      <p:sp>
        <p:nvSpPr>
          <p:cNvPr id="91164" name="Line 35"/>
          <p:cNvSpPr>
            <a:spLocks noChangeShapeType="1"/>
          </p:cNvSpPr>
          <p:nvPr/>
        </p:nvSpPr>
        <p:spPr bwMode="auto">
          <a:xfrm flipH="1">
            <a:off x="6792913" y="4930775"/>
            <a:ext cx="33337" cy="44450"/>
          </a:xfrm>
          <a:prstGeom prst="line">
            <a:avLst/>
          </a:prstGeom>
          <a:noFill/>
          <a:ln w="9525">
            <a:solidFill>
              <a:schemeClr val="tx1"/>
            </a:solidFill>
            <a:round/>
            <a:headEnd/>
            <a:tailEnd/>
          </a:ln>
        </p:spPr>
        <p:txBody>
          <a:bodyPr wrap="none" anchor="ctr"/>
          <a:lstStyle/>
          <a:p>
            <a:endParaRPr lang="en-US"/>
          </a:p>
        </p:txBody>
      </p:sp>
      <p:sp>
        <p:nvSpPr>
          <p:cNvPr id="91165" name="Line 36"/>
          <p:cNvSpPr>
            <a:spLocks noChangeShapeType="1"/>
          </p:cNvSpPr>
          <p:nvPr/>
        </p:nvSpPr>
        <p:spPr bwMode="auto">
          <a:xfrm flipH="1">
            <a:off x="6826250" y="4929188"/>
            <a:ext cx="33338" cy="44450"/>
          </a:xfrm>
          <a:prstGeom prst="line">
            <a:avLst/>
          </a:prstGeom>
          <a:noFill/>
          <a:ln w="9525">
            <a:solidFill>
              <a:schemeClr val="tx1"/>
            </a:solidFill>
            <a:round/>
            <a:headEnd/>
            <a:tailEnd/>
          </a:ln>
        </p:spPr>
        <p:txBody>
          <a:bodyPr wrap="none" anchor="ctr"/>
          <a:lstStyle/>
          <a:p>
            <a:endParaRPr lang="en-US"/>
          </a:p>
        </p:txBody>
      </p:sp>
      <p:sp>
        <p:nvSpPr>
          <p:cNvPr id="91166" name="Line 37"/>
          <p:cNvSpPr>
            <a:spLocks noChangeShapeType="1"/>
          </p:cNvSpPr>
          <p:nvPr/>
        </p:nvSpPr>
        <p:spPr bwMode="auto">
          <a:xfrm flipH="1">
            <a:off x="6862763" y="4929188"/>
            <a:ext cx="33337" cy="44450"/>
          </a:xfrm>
          <a:prstGeom prst="line">
            <a:avLst/>
          </a:prstGeom>
          <a:noFill/>
          <a:ln w="9525">
            <a:solidFill>
              <a:schemeClr val="tx1"/>
            </a:solidFill>
            <a:round/>
            <a:headEnd/>
            <a:tailEnd/>
          </a:ln>
        </p:spPr>
        <p:txBody>
          <a:bodyPr wrap="none" anchor="ctr"/>
          <a:lstStyle/>
          <a:p>
            <a:endParaRPr lang="en-US"/>
          </a:p>
        </p:txBody>
      </p:sp>
      <p:sp>
        <p:nvSpPr>
          <p:cNvPr id="91167" name="Line 38"/>
          <p:cNvSpPr>
            <a:spLocks noChangeShapeType="1"/>
          </p:cNvSpPr>
          <p:nvPr/>
        </p:nvSpPr>
        <p:spPr bwMode="auto">
          <a:xfrm flipH="1">
            <a:off x="6892925" y="4933950"/>
            <a:ext cx="33338" cy="44450"/>
          </a:xfrm>
          <a:prstGeom prst="line">
            <a:avLst/>
          </a:prstGeom>
          <a:noFill/>
          <a:ln w="9525">
            <a:solidFill>
              <a:schemeClr val="tx1"/>
            </a:solidFill>
            <a:round/>
            <a:headEnd/>
            <a:tailEnd/>
          </a:ln>
        </p:spPr>
        <p:txBody>
          <a:bodyPr wrap="none" anchor="ctr"/>
          <a:lstStyle/>
          <a:p>
            <a:endParaRPr lang="en-US"/>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Date Placeholder 6"/>
          <p:cNvSpPr>
            <a:spLocks noGrp="1"/>
          </p:cNvSpPr>
          <p:nvPr>
            <p:ph type="dt" sz="quarter" idx="10"/>
          </p:nvPr>
        </p:nvSpPr>
        <p:spPr/>
        <p:txBody>
          <a:bodyPr/>
          <a:lstStyle/>
          <a:p>
            <a:pPr>
              <a:defRPr/>
            </a:pPr>
            <a:r>
              <a:rPr lang="en-US"/>
              <a:t>		 </a:t>
            </a:r>
            <a:r>
              <a:rPr lang="en-US" sz="1200"/>
              <a:t> </a:t>
            </a:r>
            <a:fld id="{E0EEF208-69FF-4614-B3D1-79D70DFDBBB2}" type="slidenum">
              <a:rPr lang="en-US" sz="1200">
                <a:solidFill>
                  <a:srgbClr val="003399"/>
                </a:solidFill>
              </a:rPr>
              <a:pPr>
                <a:defRPr/>
              </a:pPr>
              <a:t>151</a:t>
            </a:fld>
            <a:endParaRPr lang="en-US" sz="1200">
              <a:solidFill>
                <a:srgbClr val="003399"/>
              </a:solidFill>
            </a:endParaRPr>
          </a:p>
        </p:txBody>
      </p:sp>
      <p:sp>
        <p:nvSpPr>
          <p:cNvPr id="92167" name="Rectangle 15"/>
          <p:cNvSpPr>
            <a:spLocks noGrp="1" noChangeArrowheads="1"/>
          </p:cNvSpPr>
          <p:nvPr>
            <p:ph type="title" sz="quarter"/>
          </p:nvPr>
        </p:nvSpPr>
        <p:spPr/>
        <p:txBody>
          <a:bodyPr/>
          <a:lstStyle/>
          <a:p>
            <a:r>
              <a:rPr lang="en-US" smtClean="0"/>
              <a:t>2. </a:t>
            </a:r>
            <a:r>
              <a:rPr lang="en-GB" smtClean="0"/>
              <a:t>Review of Probability Theory: Func. of 2</a:t>
            </a:r>
            <a:r>
              <a:rPr lang="en-US" smtClean="0"/>
              <a:t> r.vs</a:t>
            </a:r>
            <a:r>
              <a:rPr lang="en-GB" smtClean="0"/>
              <a:t> (3)</a:t>
            </a:r>
            <a:endParaRPr lang="en-US" smtClean="0"/>
          </a:p>
        </p:txBody>
      </p:sp>
      <p:graphicFrame>
        <p:nvGraphicFramePr>
          <p:cNvPr id="92162" name="Object 5"/>
          <p:cNvGraphicFramePr>
            <a:graphicFrameLocks noChangeAspect="1"/>
          </p:cNvGraphicFramePr>
          <p:nvPr>
            <p:ph sz="quarter" idx="1"/>
          </p:nvPr>
        </p:nvGraphicFramePr>
        <p:xfrm>
          <a:off x="3505200" y="1600200"/>
          <a:ext cx="2286000" cy="598488"/>
        </p:xfrm>
        <a:graphic>
          <a:graphicData uri="http://schemas.openxmlformats.org/presentationml/2006/ole">
            <p:oleObj spid="_x0000_s92162" name="Equation" r:id="rId3" imgW="1358640" imgH="355320" progId="">
              <p:embed/>
            </p:oleObj>
          </a:graphicData>
        </a:graphic>
      </p:graphicFrame>
      <p:graphicFrame>
        <p:nvGraphicFramePr>
          <p:cNvPr id="92163" name="Object 8"/>
          <p:cNvGraphicFramePr>
            <a:graphicFrameLocks noChangeAspect="1"/>
          </p:cNvGraphicFramePr>
          <p:nvPr>
            <p:ph sz="quarter" idx="2"/>
          </p:nvPr>
        </p:nvGraphicFramePr>
        <p:xfrm>
          <a:off x="1676400" y="2438400"/>
          <a:ext cx="6096000" cy="642938"/>
        </p:xfrm>
        <a:graphic>
          <a:graphicData uri="http://schemas.openxmlformats.org/presentationml/2006/ole">
            <p:oleObj spid="_x0000_s92163" name="Equation" r:id="rId4" imgW="3733560" imgH="393480" progId="">
              <p:embed/>
            </p:oleObj>
          </a:graphicData>
        </a:graphic>
      </p:graphicFrame>
      <p:graphicFrame>
        <p:nvGraphicFramePr>
          <p:cNvPr id="92164" name="Object 11"/>
          <p:cNvGraphicFramePr>
            <a:graphicFrameLocks noChangeAspect="1"/>
          </p:cNvGraphicFramePr>
          <p:nvPr>
            <p:ph sz="quarter" idx="3"/>
          </p:nvPr>
        </p:nvGraphicFramePr>
        <p:xfrm>
          <a:off x="457200" y="3733800"/>
          <a:ext cx="8229600" cy="1260475"/>
        </p:xfrm>
        <a:graphic>
          <a:graphicData uri="http://schemas.openxmlformats.org/presentationml/2006/ole">
            <p:oleObj spid="_x0000_s92164" name="Equation" r:id="rId5" imgW="5143320" imgH="787320" progId="">
              <p:embed/>
            </p:oleObj>
          </a:graphicData>
        </a:graphic>
      </p:graphicFrame>
      <p:sp>
        <p:nvSpPr>
          <p:cNvPr id="92168" name="Text Box 4"/>
          <p:cNvSpPr txBox="1">
            <a:spLocks noChangeArrowheads="1"/>
          </p:cNvSpPr>
          <p:nvPr/>
        </p:nvSpPr>
        <p:spPr bwMode="auto">
          <a:xfrm>
            <a:off x="441325" y="898525"/>
            <a:ext cx="8258175" cy="4573588"/>
          </a:xfrm>
          <a:prstGeom prst="rect">
            <a:avLst/>
          </a:prstGeom>
          <a:noFill/>
          <a:ln w="9525">
            <a:noFill/>
            <a:miter lim="800000"/>
            <a:headEnd/>
            <a:tailEnd/>
          </a:ln>
        </p:spPr>
        <p:txBody>
          <a:bodyPr wrap="none">
            <a:spAutoFit/>
          </a:bodyPr>
          <a:lstStyle/>
          <a:p>
            <a:r>
              <a:rPr lang="en-US"/>
              <a:t>We can find </a:t>
            </a:r>
            <a:r>
              <a:rPr lang="en-US" i="1"/>
              <a:t>f</a:t>
            </a:r>
            <a:r>
              <a:rPr lang="en-US" i="1" baseline="-25000"/>
              <a:t>Z</a:t>
            </a:r>
            <a:r>
              <a:rPr lang="en-US"/>
              <a:t>(</a:t>
            </a:r>
            <a:r>
              <a:rPr lang="en-US" i="1"/>
              <a:t>z</a:t>
            </a:r>
            <a:r>
              <a:rPr lang="en-US"/>
              <a:t>) by differentiating </a:t>
            </a:r>
            <a:r>
              <a:rPr lang="en-US" i="1"/>
              <a:t>F</a:t>
            </a:r>
            <a:r>
              <a:rPr lang="en-US" i="1" baseline="-25000"/>
              <a:t>Z</a:t>
            </a:r>
            <a:r>
              <a:rPr lang="en-US"/>
              <a:t>(</a:t>
            </a:r>
            <a:r>
              <a:rPr lang="en-US" i="1"/>
              <a:t>z</a:t>
            </a:r>
            <a:r>
              <a:rPr lang="en-US"/>
              <a:t>) directly. In this context, it is useful </a:t>
            </a:r>
          </a:p>
          <a:p>
            <a:r>
              <a:rPr lang="en-US"/>
              <a:t>to recall the differentiation rule due to Leibnitz. Suppose</a:t>
            </a:r>
          </a:p>
          <a:p>
            <a:endParaRPr lang="en-US"/>
          </a:p>
          <a:p>
            <a:endParaRPr lang="en-US"/>
          </a:p>
          <a:p>
            <a:r>
              <a:rPr lang="en-US"/>
              <a:t>Then</a:t>
            </a:r>
          </a:p>
          <a:p>
            <a:endParaRPr lang="en-US"/>
          </a:p>
          <a:p>
            <a:endParaRPr lang="en-US"/>
          </a:p>
          <a:p>
            <a:endParaRPr lang="en-US" sz="1600"/>
          </a:p>
          <a:p>
            <a:r>
              <a:rPr lang="en-US"/>
              <a:t>Using above equations, we get</a:t>
            </a:r>
          </a:p>
          <a:p>
            <a:endParaRPr lang="en-US"/>
          </a:p>
          <a:p>
            <a:endParaRPr lang="en-US"/>
          </a:p>
          <a:p>
            <a:endParaRPr lang="en-US"/>
          </a:p>
          <a:p>
            <a:endParaRPr lang="en-US"/>
          </a:p>
          <a:p>
            <a:endParaRPr lang="en-US" sz="1800"/>
          </a:p>
          <a:p>
            <a:r>
              <a:rPr lang="en-US"/>
              <a:t>If </a:t>
            </a:r>
            <a:r>
              <a:rPr lang="en-US" i="1"/>
              <a:t>X</a:t>
            </a:r>
            <a:r>
              <a:rPr lang="en-US"/>
              <a:t> and </a:t>
            </a:r>
            <a:r>
              <a:rPr lang="en-US" i="1"/>
              <a:t>Y</a:t>
            </a:r>
            <a:r>
              <a:rPr lang="en-US"/>
              <a:t> are independent,  </a:t>
            </a:r>
            <a:r>
              <a:rPr lang="en-US" i="1"/>
              <a:t>f</a:t>
            </a:r>
            <a:r>
              <a:rPr lang="en-US" i="1" baseline="-25000"/>
              <a:t>XY</a:t>
            </a:r>
            <a:r>
              <a:rPr lang="en-US"/>
              <a:t>(</a:t>
            </a:r>
            <a:r>
              <a:rPr lang="en-US" i="1"/>
              <a:t>x</a:t>
            </a:r>
            <a:r>
              <a:rPr lang="en-US"/>
              <a:t>,</a:t>
            </a:r>
            <a:r>
              <a:rPr lang="en-US" i="1"/>
              <a:t>y</a:t>
            </a:r>
            <a:r>
              <a:rPr lang="en-US"/>
              <a:t>) = </a:t>
            </a:r>
            <a:r>
              <a:rPr lang="en-US" i="1"/>
              <a:t>f</a:t>
            </a:r>
            <a:r>
              <a:rPr lang="en-US" i="1" baseline="-25000"/>
              <a:t>X</a:t>
            </a:r>
            <a:r>
              <a:rPr lang="en-US"/>
              <a:t>(</a:t>
            </a:r>
            <a:r>
              <a:rPr lang="en-US" i="1"/>
              <a:t>x</a:t>
            </a:r>
            <a:r>
              <a:rPr lang="en-US"/>
              <a:t>)</a:t>
            </a:r>
            <a:r>
              <a:rPr lang="en-US" i="1"/>
              <a:t>f</a:t>
            </a:r>
            <a:r>
              <a:rPr lang="en-US" i="1" baseline="-25000"/>
              <a:t>Y</a:t>
            </a:r>
            <a:r>
              <a:rPr lang="en-US"/>
              <a:t>(</a:t>
            </a:r>
            <a:r>
              <a:rPr lang="en-US" i="1"/>
              <a:t>y</a:t>
            </a:r>
            <a:r>
              <a:rPr lang="en-US"/>
              <a:t>), then we get</a:t>
            </a:r>
          </a:p>
        </p:txBody>
      </p:sp>
      <p:graphicFrame>
        <p:nvGraphicFramePr>
          <p:cNvPr id="92165" name="Object 14"/>
          <p:cNvGraphicFramePr>
            <a:graphicFrameLocks noChangeAspect="1"/>
          </p:cNvGraphicFramePr>
          <p:nvPr>
            <p:ph sz="quarter" idx="4"/>
          </p:nvPr>
        </p:nvGraphicFramePr>
        <p:xfrm>
          <a:off x="1219200" y="5486400"/>
          <a:ext cx="5638800" cy="569913"/>
        </p:xfrm>
        <a:graphic>
          <a:graphicData uri="http://schemas.openxmlformats.org/presentationml/2006/ole">
            <p:oleObj spid="_x0000_s92165" name="Equation" r:id="rId6" imgW="3517560" imgH="355320" progId="">
              <p:embed/>
            </p:oleObj>
          </a:graphicData>
        </a:graphic>
      </p:graphicFrame>
      <p:sp>
        <p:nvSpPr>
          <p:cNvPr id="92169" name="Text Box 17"/>
          <p:cNvSpPr txBox="1">
            <a:spLocks noChangeArrowheads="1"/>
          </p:cNvSpPr>
          <p:nvPr/>
        </p:nvSpPr>
        <p:spPr bwMode="auto">
          <a:xfrm>
            <a:off x="7010400" y="5546725"/>
            <a:ext cx="1743075" cy="396875"/>
          </a:xfrm>
          <a:prstGeom prst="rect">
            <a:avLst/>
          </a:prstGeom>
          <a:noFill/>
          <a:ln w="9525">
            <a:noFill/>
            <a:miter lim="800000"/>
            <a:headEnd/>
            <a:tailEnd/>
          </a:ln>
        </p:spPr>
        <p:txBody>
          <a:bodyPr wrap="none">
            <a:spAutoFit/>
          </a:bodyPr>
          <a:lstStyle/>
          <a:p>
            <a:r>
              <a:rPr lang="en-US"/>
              <a:t>(Convolution!)</a:t>
            </a:r>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Date Placeholder 5"/>
          <p:cNvSpPr>
            <a:spLocks noGrp="1"/>
          </p:cNvSpPr>
          <p:nvPr>
            <p:ph type="dt" sz="quarter" idx="10"/>
          </p:nvPr>
        </p:nvSpPr>
        <p:spPr/>
        <p:txBody>
          <a:bodyPr/>
          <a:lstStyle/>
          <a:p>
            <a:pPr>
              <a:defRPr/>
            </a:pPr>
            <a:r>
              <a:rPr lang="en-US"/>
              <a:t>		 </a:t>
            </a:r>
            <a:r>
              <a:rPr lang="en-US" sz="1200"/>
              <a:t> </a:t>
            </a:r>
            <a:fld id="{7F9993D8-F1C0-4F3C-B992-A2A812A653A7}" type="slidenum">
              <a:rPr lang="en-US" sz="1200">
                <a:solidFill>
                  <a:srgbClr val="003399"/>
                </a:solidFill>
              </a:rPr>
              <a:pPr>
                <a:defRPr/>
              </a:pPr>
              <a:t>152</a:t>
            </a:fld>
            <a:endParaRPr lang="en-US" sz="1200">
              <a:solidFill>
                <a:srgbClr val="003399"/>
              </a:solidFill>
            </a:endParaRPr>
          </a:p>
        </p:txBody>
      </p:sp>
      <p:sp>
        <p:nvSpPr>
          <p:cNvPr id="93196" name="Rectangle 12"/>
          <p:cNvSpPr>
            <a:spLocks noGrp="1" noChangeArrowheads="1"/>
          </p:cNvSpPr>
          <p:nvPr>
            <p:ph type="title"/>
          </p:nvPr>
        </p:nvSpPr>
        <p:spPr/>
        <p:txBody>
          <a:bodyPr/>
          <a:lstStyle/>
          <a:p>
            <a:r>
              <a:rPr lang="en-US" smtClean="0"/>
              <a:t>2. </a:t>
            </a:r>
            <a:r>
              <a:rPr lang="en-GB" smtClean="0"/>
              <a:t>Review of Probability Theory: Func. of 2</a:t>
            </a:r>
            <a:r>
              <a:rPr lang="en-US" smtClean="0"/>
              <a:t> r.vs</a:t>
            </a:r>
            <a:r>
              <a:rPr lang="en-GB" smtClean="0"/>
              <a:t> (4)</a:t>
            </a:r>
            <a:endParaRPr lang="en-US" smtClean="0"/>
          </a:p>
        </p:txBody>
      </p:sp>
      <p:graphicFrame>
        <p:nvGraphicFramePr>
          <p:cNvPr id="93186" name="Object 5"/>
          <p:cNvGraphicFramePr>
            <a:graphicFrameLocks noChangeAspect="1"/>
          </p:cNvGraphicFramePr>
          <p:nvPr>
            <p:ph sz="half" idx="1"/>
          </p:nvPr>
        </p:nvGraphicFramePr>
        <p:xfrm>
          <a:off x="2133600" y="2057400"/>
          <a:ext cx="5105400" cy="588963"/>
        </p:xfrm>
        <a:graphic>
          <a:graphicData uri="http://schemas.openxmlformats.org/presentationml/2006/ole">
            <p:oleObj spid="_x0000_s93186" name="Equation" r:id="rId3" imgW="3073320" imgH="355320" progId="">
              <p:embed/>
            </p:oleObj>
          </a:graphicData>
        </a:graphic>
      </p:graphicFrame>
      <p:graphicFrame>
        <p:nvGraphicFramePr>
          <p:cNvPr id="93187" name="Object 8"/>
          <p:cNvGraphicFramePr>
            <a:graphicFrameLocks noChangeAspect="1"/>
          </p:cNvGraphicFramePr>
          <p:nvPr>
            <p:ph sz="quarter" idx="2"/>
          </p:nvPr>
        </p:nvGraphicFramePr>
        <p:xfrm>
          <a:off x="2590800" y="3124200"/>
          <a:ext cx="3962400" cy="671513"/>
        </p:xfrm>
        <a:graphic>
          <a:graphicData uri="http://schemas.openxmlformats.org/presentationml/2006/ole">
            <p:oleObj spid="_x0000_s93187" name="Equation" r:id="rId4" imgW="2323800" imgH="393480" progId="">
              <p:embed/>
            </p:oleObj>
          </a:graphicData>
        </a:graphic>
      </p:graphicFrame>
      <p:sp>
        <p:nvSpPr>
          <p:cNvPr id="93197" name="Text Box 4"/>
          <p:cNvSpPr txBox="1">
            <a:spLocks noChangeArrowheads="1"/>
          </p:cNvSpPr>
          <p:nvPr/>
        </p:nvSpPr>
        <p:spPr bwMode="auto">
          <a:xfrm>
            <a:off x="441325" y="898525"/>
            <a:ext cx="8093075" cy="3444875"/>
          </a:xfrm>
          <a:prstGeom prst="rect">
            <a:avLst/>
          </a:prstGeom>
          <a:noFill/>
          <a:ln w="9525">
            <a:noFill/>
            <a:miter lim="800000"/>
            <a:headEnd/>
            <a:tailEnd/>
          </a:ln>
        </p:spPr>
        <p:txBody>
          <a:bodyPr>
            <a:spAutoFit/>
          </a:bodyPr>
          <a:lstStyle/>
          <a:p>
            <a:r>
              <a:rPr lang="en-US" u="sng"/>
              <a:t>Example 2</a:t>
            </a:r>
            <a:r>
              <a:rPr lang="en-US"/>
              <a:t>: </a:t>
            </a:r>
            <a:r>
              <a:rPr lang="en-US" i="1"/>
              <a:t>X</a:t>
            </a:r>
            <a:r>
              <a:rPr lang="en-US"/>
              <a:t> and </a:t>
            </a:r>
            <a:r>
              <a:rPr lang="en-US" i="1"/>
              <a:t>Y</a:t>
            </a:r>
            <a:r>
              <a:rPr lang="en-US"/>
              <a:t> are independent normal r.vs with zero mean and common variance </a:t>
            </a:r>
            <a:r>
              <a:rPr lang="en-US" i="1">
                <a:sym typeface="Symbol" pitchFamily="18" charset="2"/>
              </a:rPr>
              <a:t></a:t>
            </a:r>
            <a:r>
              <a:rPr lang="en-US" baseline="30000">
                <a:sym typeface="Symbol" pitchFamily="18" charset="2"/>
              </a:rPr>
              <a:t>2</a:t>
            </a:r>
            <a:r>
              <a:rPr lang="en-US"/>
              <a:t> . Determine </a:t>
            </a:r>
            <a:r>
              <a:rPr lang="en-US" i="1"/>
              <a:t>f</a:t>
            </a:r>
            <a:r>
              <a:rPr lang="en-US" i="1" baseline="-25000"/>
              <a:t>Z</a:t>
            </a:r>
            <a:r>
              <a:rPr lang="en-US"/>
              <a:t>(</a:t>
            </a:r>
            <a:r>
              <a:rPr lang="en-US" i="1"/>
              <a:t>z</a:t>
            </a:r>
            <a:r>
              <a:rPr lang="en-US"/>
              <a:t>) for </a:t>
            </a:r>
            <a:r>
              <a:rPr lang="en-US" i="1"/>
              <a:t>Z</a:t>
            </a:r>
            <a:r>
              <a:rPr lang="en-US"/>
              <a:t> = </a:t>
            </a:r>
            <a:r>
              <a:rPr lang="en-US" i="1"/>
              <a:t>X</a:t>
            </a:r>
            <a:r>
              <a:rPr lang="en-US" baseline="30000"/>
              <a:t>2</a:t>
            </a:r>
            <a:r>
              <a:rPr lang="en-US"/>
              <a:t> + </a:t>
            </a:r>
            <a:r>
              <a:rPr lang="en-US" i="1"/>
              <a:t>Y</a:t>
            </a:r>
            <a:r>
              <a:rPr lang="en-US" baseline="30000"/>
              <a:t>2</a:t>
            </a:r>
            <a:r>
              <a:rPr lang="en-US"/>
              <a:t> .</a:t>
            </a:r>
          </a:p>
          <a:p>
            <a:endParaRPr lang="en-US"/>
          </a:p>
          <a:p>
            <a:r>
              <a:rPr lang="en-US"/>
              <a:t>We have</a:t>
            </a:r>
          </a:p>
          <a:p>
            <a:endParaRPr lang="en-US"/>
          </a:p>
          <a:p>
            <a:endParaRPr lang="en-US"/>
          </a:p>
          <a:p>
            <a:r>
              <a:rPr lang="en-US"/>
              <a:t>But, </a:t>
            </a:r>
            <a:r>
              <a:rPr lang="en-US" i="1"/>
              <a:t>X</a:t>
            </a:r>
            <a:r>
              <a:rPr lang="en-US" baseline="30000"/>
              <a:t>2</a:t>
            </a:r>
            <a:r>
              <a:rPr lang="en-US"/>
              <a:t> + </a:t>
            </a:r>
            <a:r>
              <a:rPr lang="en-US" i="1"/>
              <a:t>Y</a:t>
            </a:r>
            <a:r>
              <a:rPr lang="en-US" baseline="30000"/>
              <a:t>2</a:t>
            </a:r>
            <a:r>
              <a:rPr lang="en-US"/>
              <a:t> ≤ </a:t>
            </a:r>
            <a:r>
              <a:rPr lang="en-US" i="1"/>
              <a:t>z</a:t>
            </a:r>
            <a:r>
              <a:rPr lang="en-US"/>
              <a:t>  represents the area of a circle with radius  </a:t>
            </a:r>
            <a:r>
              <a:rPr lang="en-US">
                <a:sym typeface="Symbol" pitchFamily="18" charset="2"/>
              </a:rPr>
              <a:t></a:t>
            </a:r>
            <a:r>
              <a:rPr lang="en-US" i="1">
                <a:sym typeface="Symbol" pitchFamily="18" charset="2"/>
              </a:rPr>
              <a:t>z</a:t>
            </a:r>
            <a:r>
              <a:rPr lang="en-US"/>
              <a:t>  and hence</a:t>
            </a:r>
          </a:p>
          <a:p>
            <a:endParaRPr lang="en-US"/>
          </a:p>
          <a:p>
            <a:endParaRPr lang="en-US"/>
          </a:p>
          <a:p>
            <a:endParaRPr lang="en-US"/>
          </a:p>
          <a:p>
            <a:r>
              <a:rPr lang="en-US"/>
              <a:t>This gives after repeated differentiation</a:t>
            </a:r>
          </a:p>
        </p:txBody>
      </p:sp>
      <p:graphicFrame>
        <p:nvGraphicFramePr>
          <p:cNvPr id="93188" name="Object 11"/>
          <p:cNvGraphicFramePr>
            <a:graphicFrameLocks noChangeAspect="1"/>
          </p:cNvGraphicFramePr>
          <p:nvPr>
            <p:ph sz="quarter" idx="3"/>
          </p:nvPr>
        </p:nvGraphicFramePr>
        <p:xfrm>
          <a:off x="533400" y="4495800"/>
          <a:ext cx="5486400" cy="1141413"/>
        </p:xfrm>
        <a:graphic>
          <a:graphicData uri="http://schemas.openxmlformats.org/presentationml/2006/ole">
            <p:oleObj spid="_x0000_s93188" name="Equation" r:id="rId5" imgW="3416040" imgH="711000" progId="">
              <p:embed/>
            </p:oleObj>
          </a:graphicData>
        </a:graphic>
      </p:graphicFrame>
      <p:sp>
        <p:nvSpPr>
          <p:cNvPr id="93198" name="Oval 15"/>
          <p:cNvSpPr>
            <a:spLocks noChangeArrowheads="1"/>
          </p:cNvSpPr>
          <p:nvPr/>
        </p:nvSpPr>
        <p:spPr bwMode="auto">
          <a:xfrm>
            <a:off x="6562725" y="4264025"/>
            <a:ext cx="1204913" cy="1096963"/>
          </a:xfrm>
          <a:prstGeom prst="ellipse">
            <a:avLst/>
          </a:prstGeom>
          <a:solidFill>
            <a:srgbClr val="CCFFFF"/>
          </a:solidFill>
          <a:ln w="9525">
            <a:solidFill>
              <a:schemeClr val="tx1"/>
            </a:solidFill>
            <a:round/>
            <a:headEnd/>
            <a:tailEnd/>
          </a:ln>
        </p:spPr>
        <p:txBody>
          <a:bodyPr wrap="none" anchor="ctr"/>
          <a:lstStyle/>
          <a:p>
            <a:endParaRPr lang="en-US"/>
          </a:p>
        </p:txBody>
      </p:sp>
      <p:sp>
        <p:nvSpPr>
          <p:cNvPr id="93199" name="Line 17"/>
          <p:cNvSpPr>
            <a:spLocks noChangeShapeType="1"/>
          </p:cNvSpPr>
          <p:nvPr/>
        </p:nvSpPr>
        <p:spPr bwMode="auto">
          <a:xfrm>
            <a:off x="6096000" y="4802188"/>
            <a:ext cx="2319338" cy="0"/>
          </a:xfrm>
          <a:prstGeom prst="line">
            <a:avLst/>
          </a:prstGeom>
          <a:noFill/>
          <a:ln w="9525">
            <a:solidFill>
              <a:schemeClr val="tx1"/>
            </a:solidFill>
            <a:round/>
            <a:headEnd/>
            <a:tailEnd type="triangle" w="med" len="med"/>
          </a:ln>
        </p:spPr>
        <p:txBody>
          <a:bodyPr wrap="none" anchor="ctr"/>
          <a:lstStyle/>
          <a:p>
            <a:endParaRPr lang="en-US"/>
          </a:p>
        </p:txBody>
      </p:sp>
      <p:sp>
        <p:nvSpPr>
          <p:cNvPr id="93200" name="Line 18"/>
          <p:cNvSpPr>
            <a:spLocks noChangeShapeType="1"/>
          </p:cNvSpPr>
          <p:nvPr/>
        </p:nvSpPr>
        <p:spPr bwMode="auto">
          <a:xfrm flipV="1">
            <a:off x="7161213" y="3792538"/>
            <a:ext cx="1587" cy="1922462"/>
          </a:xfrm>
          <a:prstGeom prst="line">
            <a:avLst/>
          </a:prstGeom>
          <a:noFill/>
          <a:ln w="9525">
            <a:solidFill>
              <a:schemeClr val="tx1"/>
            </a:solidFill>
            <a:round/>
            <a:headEnd/>
            <a:tailEnd type="triangle" w="med" len="med"/>
          </a:ln>
        </p:spPr>
        <p:txBody>
          <a:bodyPr wrap="none" anchor="ctr"/>
          <a:lstStyle/>
          <a:p>
            <a:endParaRPr lang="en-US"/>
          </a:p>
        </p:txBody>
      </p:sp>
      <p:sp>
        <p:nvSpPr>
          <p:cNvPr id="93201" name="Line 19"/>
          <p:cNvSpPr>
            <a:spLocks noChangeShapeType="1"/>
          </p:cNvSpPr>
          <p:nvPr/>
        </p:nvSpPr>
        <p:spPr bwMode="auto">
          <a:xfrm>
            <a:off x="6710363" y="4448175"/>
            <a:ext cx="893762" cy="1588"/>
          </a:xfrm>
          <a:prstGeom prst="line">
            <a:avLst/>
          </a:prstGeom>
          <a:noFill/>
          <a:ln w="9525">
            <a:solidFill>
              <a:schemeClr val="tx1"/>
            </a:solidFill>
            <a:round/>
            <a:headEnd/>
            <a:tailEnd/>
          </a:ln>
        </p:spPr>
        <p:txBody>
          <a:bodyPr wrap="none" anchor="ctr"/>
          <a:lstStyle/>
          <a:p>
            <a:endParaRPr lang="en-US"/>
          </a:p>
        </p:txBody>
      </p:sp>
      <p:sp>
        <p:nvSpPr>
          <p:cNvPr id="93202" name="Line 20"/>
          <p:cNvSpPr>
            <a:spLocks noChangeShapeType="1"/>
          </p:cNvSpPr>
          <p:nvPr/>
        </p:nvSpPr>
        <p:spPr bwMode="auto">
          <a:xfrm>
            <a:off x="6642100" y="4519613"/>
            <a:ext cx="1017588" cy="0"/>
          </a:xfrm>
          <a:prstGeom prst="line">
            <a:avLst/>
          </a:prstGeom>
          <a:noFill/>
          <a:ln w="9525">
            <a:solidFill>
              <a:schemeClr val="tx1"/>
            </a:solidFill>
            <a:round/>
            <a:headEnd/>
            <a:tailEnd/>
          </a:ln>
        </p:spPr>
        <p:txBody>
          <a:bodyPr wrap="none" anchor="ctr"/>
          <a:lstStyle/>
          <a:p>
            <a:endParaRPr lang="en-US"/>
          </a:p>
        </p:txBody>
      </p:sp>
      <p:graphicFrame>
        <p:nvGraphicFramePr>
          <p:cNvPr id="93189" name="Object 21"/>
          <p:cNvGraphicFramePr>
            <a:graphicFrameLocks noChangeAspect="1"/>
          </p:cNvGraphicFramePr>
          <p:nvPr/>
        </p:nvGraphicFramePr>
        <p:xfrm>
          <a:off x="8435975" y="4697413"/>
          <a:ext cx="174625" cy="179387"/>
        </p:xfrm>
        <a:graphic>
          <a:graphicData uri="http://schemas.openxmlformats.org/presentationml/2006/ole">
            <p:oleObj spid="_x0000_s93189" name="Equation" r:id="rId6" imgW="126720" imgH="139680" progId="">
              <p:embed/>
            </p:oleObj>
          </a:graphicData>
        </a:graphic>
      </p:graphicFrame>
      <p:graphicFrame>
        <p:nvGraphicFramePr>
          <p:cNvPr id="93190" name="Object 22"/>
          <p:cNvGraphicFramePr>
            <a:graphicFrameLocks noChangeAspect="1"/>
          </p:cNvGraphicFramePr>
          <p:nvPr/>
        </p:nvGraphicFramePr>
        <p:xfrm>
          <a:off x="7072313" y="3594100"/>
          <a:ext cx="196850" cy="211138"/>
        </p:xfrm>
        <a:graphic>
          <a:graphicData uri="http://schemas.openxmlformats.org/presentationml/2006/ole">
            <p:oleObj spid="_x0000_s93190" name="Equation" r:id="rId7" imgW="139680" imgH="164880" progId="">
              <p:embed/>
            </p:oleObj>
          </a:graphicData>
        </a:graphic>
      </p:graphicFrame>
      <p:sp>
        <p:nvSpPr>
          <p:cNvPr id="93203" name="Line 23"/>
          <p:cNvSpPr>
            <a:spLocks noChangeShapeType="1"/>
          </p:cNvSpPr>
          <p:nvPr/>
        </p:nvSpPr>
        <p:spPr bwMode="auto">
          <a:xfrm flipV="1">
            <a:off x="7164388" y="4519613"/>
            <a:ext cx="504825" cy="273050"/>
          </a:xfrm>
          <a:prstGeom prst="line">
            <a:avLst/>
          </a:prstGeom>
          <a:noFill/>
          <a:ln w="9525">
            <a:solidFill>
              <a:schemeClr val="tx1"/>
            </a:solidFill>
            <a:round/>
            <a:headEnd/>
            <a:tailEnd/>
          </a:ln>
        </p:spPr>
        <p:txBody>
          <a:bodyPr wrap="none" anchor="ctr"/>
          <a:lstStyle/>
          <a:p>
            <a:endParaRPr lang="en-US"/>
          </a:p>
        </p:txBody>
      </p:sp>
      <p:graphicFrame>
        <p:nvGraphicFramePr>
          <p:cNvPr id="93191" name="Object 24"/>
          <p:cNvGraphicFramePr>
            <a:graphicFrameLocks noChangeAspect="1"/>
          </p:cNvGraphicFramePr>
          <p:nvPr/>
        </p:nvGraphicFramePr>
        <p:xfrm>
          <a:off x="7375525" y="4633913"/>
          <a:ext cx="157163" cy="161925"/>
        </p:xfrm>
        <a:graphic>
          <a:graphicData uri="http://schemas.openxmlformats.org/presentationml/2006/ole">
            <p:oleObj spid="_x0000_s93191" name="Equation" r:id="rId8" imgW="114120" imgH="126720" progId="">
              <p:embed/>
            </p:oleObj>
          </a:graphicData>
        </a:graphic>
      </p:graphicFrame>
      <p:graphicFrame>
        <p:nvGraphicFramePr>
          <p:cNvPr id="93192" name="Object 25"/>
          <p:cNvGraphicFramePr>
            <a:graphicFrameLocks noChangeAspect="1"/>
          </p:cNvGraphicFramePr>
          <p:nvPr/>
        </p:nvGraphicFramePr>
        <p:xfrm>
          <a:off x="7705725" y="4364038"/>
          <a:ext cx="823913" cy="209550"/>
        </p:xfrm>
        <a:graphic>
          <a:graphicData uri="http://schemas.openxmlformats.org/presentationml/2006/ole">
            <p:oleObj spid="_x0000_s93192" name="Equation" r:id="rId9" imgW="774360" imgH="190440" progId="">
              <p:embed/>
            </p:oleObj>
          </a:graphicData>
        </a:graphic>
      </p:graphicFrame>
      <p:graphicFrame>
        <p:nvGraphicFramePr>
          <p:cNvPr id="93193" name="Object 26"/>
          <p:cNvGraphicFramePr>
            <a:graphicFrameLocks noChangeAspect="1"/>
          </p:cNvGraphicFramePr>
          <p:nvPr/>
        </p:nvGraphicFramePr>
        <p:xfrm>
          <a:off x="7165975" y="4000500"/>
          <a:ext cx="336550" cy="276225"/>
        </p:xfrm>
        <a:graphic>
          <a:graphicData uri="http://schemas.openxmlformats.org/presentationml/2006/ole">
            <p:oleObj spid="_x0000_s93193" name="Equation" r:id="rId10" imgW="241200" imgH="215640" progId="">
              <p:embed/>
            </p:oleObj>
          </a:graphicData>
        </a:graphic>
      </p:graphicFrame>
      <p:graphicFrame>
        <p:nvGraphicFramePr>
          <p:cNvPr id="93194" name="Object 27"/>
          <p:cNvGraphicFramePr>
            <a:graphicFrameLocks noChangeAspect="1"/>
          </p:cNvGraphicFramePr>
          <p:nvPr/>
        </p:nvGraphicFramePr>
        <p:xfrm>
          <a:off x="7178675" y="5334000"/>
          <a:ext cx="495300" cy="277813"/>
        </p:xfrm>
        <a:graphic>
          <a:graphicData uri="http://schemas.openxmlformats.org/presentationml/2006/ole">
            <p:oleObj spid="_x0000_s93194" name="Equation" r:id="rId11" imgW="355320" imgH="215640" progId="">
              <p:embed/>
            </p:oleObj>
          </a:graphicData>
        </a:graphic>
      </p:graphicFrame>
      <p:sp>
        <p:nvSpPr>
          <p:cNvPr id="93204" name="Line 28"/>
          <p:cNvSpPr>
            <a:spLocks noChangeShapeType="1"/>
          </p:cNvSpPr>
          <p:nvPr/>
        </p:nvSpPr>
        <p:spPr bwMode="auto">
          <a:xfrm flipH="1">
            <a:off x="6684963" y="4451350"/>
            <a:ext cx="76200" cy="69850"/>
          </a:xfrm>
          <a:prstGeom prst="line">
            <a:avLst/>
          </a:prstGeom>
          <a:noFill/>
          <a:ln w="9525">
            <a:solidFill>
              <a:schemeClr val="tx1"/>
            </a:solidFill>
            <a:round/>
            <a:headEnd/>
            <a:tailEnd/>
          </a:ln>
        </p:spPr>
        <p:txBody>
          <a:bodyPr wrap="none" anchor="ctr"/>
          <a:lstStyle/>
          <a:p>
            <a:endParaRPr lang="en-US"/>
          </a:p>
        </p:txBody>
      </p:sp>
      <p:sp>
        <p:nvSpPr>
          <p:cNvPr id="93205" name="Line 29"/>
          <p:cNvSpPr>
            <a:spLocks noChangeShapeType="1"/>
          </p:cNvSpPr>
          <p:nvPr/>
        </p:nvSpPr>
        <p:spPr bwMode="auto">
          <a:xfrm flipH="1">
            <a:off x="6742113" y="4451350"/>
            <a:ext cx="74612" cy="69850"/>
          </a:xfrm>
          <a:prstGeom prst="line">
            <a:avLst/>
          </a:prstGeom>
          <a:noFill/>
          <a:ln w="9525">
            <a:solidFill>
              <a:schemeClr val="tx1"/>
            </a:solidFill>
            <a:round/>
            <a:headEnd/>
            <a:tailEnd/>
          </a:ln>
        </p:spPr>
        <p:txBody>
          <a:bodyPr wrap="none" anchor="ctr"/>
          <a:lstStyle/>
          <a:p>
            <a:endParaRPr lang="en-US"/>
          </a:p>
        </p:txBody>
      </p:sp>
      <p:sp>
        <p:nvSpPr>
          <p:cNvPr id="93206" name="Line 30"/>
          <p:cNvSpPr>
            <a:spLocks noChangeShapeType="1"/>
          </p:cNvSpPr>
          <p:nvPr/>
        </p:nvSpPr>
        <p:spPr bwMode="auto">
          <a:xfrm flipH="1">
            <a:off x="6796088" y="4449763"/>
            <a:ext cx="76200" cy="68262"/>
          </a:xfrm>
          <a:prstGeom prst="line">
            <a:avLst/>
          </a:prstGeom>
          <a:noFill/>
          <a:ln w="9525">
            <a:solidFill>
              <a:schemeClr val="tx1"/>
            </a:solidFill>
            <a:round/>
            <a:headEnd/>
            <a:tailEnd/>
          </a:ln>
        </p:spPr>
        <p:txBody>
          <a:bodyPr wrap="none" anchor="ctr"/>
          <a:lstStyle/>
          <a:p>
            <a:endParaRPr lang="en-US"/>
          </a:p>
        </p:txBody>
      </p:sp>
      <p:sp>
        <p:nvSpPr>
          <p:cNvPr id="93207" name="Line 31"/>
          <p:cNvSpPr>
            <a:spLocks noChangeShapeType="1"/>
          </p:cNvSpPr>
          <p:nvPr/>
        </p:nvSpPr>
        <p:spPr bwMode="auto">
          <a:xfrm flipH="1">
            <a:off x="6845300" y="4451350"/>
            <a:ext cx="76200" cy="69850"/>
          </a:xfrm>
          <a:prstGeom prst="line">
            <a:avLst/>
          </a:prstGeom>
          <a:noFill/>
          <a:ln w="9525">
            <a:solidFill>
              <a:schemeClr val="tx1"/>
            </a:solidFill>
            <a:round/>
            <a:headEnd/>
            <a:tailEnd/>
          </a:ln>
        </p:spPr>
        <p:txBody>
          <a:bodyPr wrap="none" anchor="ctr"/>
          <a:lstStyle/>
          <a:p>
            <a:endParaRPr lang="en-US"/>
          </a:p>
        </p:txBody>
      </p:sp>
      <p:sp>
        <p:nvSpPr>
          <p:cNvPr id="93208" name="Line 32"/>
          <p:cNvSpPr>
            <a:spLocks noChangeShapeType="1"/>
          </p:cNvSpPr>
          <p:nvPr/>
        </p:nvSpPr>
        <p:spPr bwMode="auto">
          <a:xfrm flipH="1">
            <a:off x="6902450" y="4448175"/>
            <a:ext cx="74613" cy="68263"/>
          </a:xfrm>
          <a:prstGeom prst="line">
            <a:avLst/>
          </a:prstGeom>
          <a:noFill/>
          <a:ln w="9525">
            <a:solidFill>
              <a:schemeClr val="tx1"/>
            </a:solidFill>
            <a:round/>
            <a:headEnd/>
            <a:tailEnd/>
          </a:ln>
        </p:spPr>
        <p:txBody>
          <a:bodyPr wrap="none" anchor="ctr"/>
          <a:lstStyle/>
          <a:p>
            <a:endParaRPr lang="en-US"/>
          </a:p>
        </p:txBody>
      </p:sp>
      <p:sp>
        <p:nvSpPr>
          <p:cNvPr id="93209" name="Line 33"/>
          <p:cNvSpPr>
            <a:spLocks noChangeShapeType="1"/>
          </p:cNvSpPr>
          <p:nvPr/>
        </p:nvSpPr>
        <p:spPr bwMode="auto">
          <a:xfrm flipH="1">
            <a:off x="6953250" y="4451350"/>
            <a:ext cx="76200" cy="69850"/>
          </a:xfrm>
          <a:prstGeom prst="line">
            <a:avLst/>
          </a:prstGeom>
          <a:noFill/>
          <a:ln w="9525">
            <a:solidFill>
              <a:schemeClr val="tx1"/>
            </a:solidFill>
            <a:round/>
            <a:headEnd/>
            <a:tailEnd/>
          </a:ln>
        </p:spPr>
        <p:txBody>
          <a:bodyPr wrap="none" anchor="ctr"/>
          <a:lstStyle/>
          <a:p>
            <a:endParaRPr lang="en-US"/>
          </a:p>
        </p:txBody>
      </p:sp>
      <p:sp>
        <p:nvSpPr>
          <p:cNvPr id="93210" name="Line 34"/>
          <p:cNvSpPr>
            <a:spLocks noChangeShapeType="1"/>
          </p:cNvSpPr>
          <p:nvPr/>
        </p:nvSpPr>
        <p:spPr bwMode="auto">
          <a:xfrm flipH="1">
            <a:off x="7013575" y="4449763"/>
            <a:ext cx="76200" cy="68262"/>
          </a:xfrm>
          <a:prstGeom prst="line">
            <a:avLst/>
          </a:prstGeom>
          <a:noFill/>
          <a:ln w="9525">
            <a:solidFill>
              <a:schemeClr val="tx1"/>
            </a:solidFill>
            <a:round/>
            <a:headEnd/>
            <a:tailEnd/>
          </a:ln>
        </p:spPr>
        <p:txBody>
          <a:bodyPr wrap="none" anchor="ctr"/>
          <a:lstStyle/>
          <a:p>
            <a:endParaRPr lang="en-US"/>
          </a:p>
        </p:txBody>
      </p:sp>
      <p:sp>
        <p:nvSpPr>
          <p:cNvPr id="93211" name="Line 35"/>
          <p:cNvSpPr>
            <a:spLocks noChangeShapeType="1"/>
          </p:cNvSpPr>
          <p:nvPr/>
        </p:nvSpPr>
        <p:spPr bwMode="auto">
          <a:xfrm flipH="1">
            <a:off x="7113588" y="4449763"/>
            <a:ext cx="76200" cy="68262"/>
          </a:xfrm>
          <a:prstGeom prst="line">
            <a:avLst/>
          </a:prstGeom>
          <a:noFill/>
          <a:ln w="9525">
            <a:solidFill>
              <a:schemeClr val="tx1"/>
            </a:solidFill>
            <a:round/>
            <a:headEnd/>
            <a:tailEnd/>
          </a:ln>
        </p:spPr>
        <p:txBody>
          <a:bodyPr wrap="none" anchor="ctr"/>
          <a:lstStyle/>
          <a:p>
            <a:endParaRPr lang="en-US"/>
          </a:p>
        </p:txBody>
      </p:sp>
      <p:sp>
        <p:nvSpPr>
          <p:cNvPr id="93212" name="Line 36"/>
          <p:cNvSpPr>
            <a:spLocks noChangeShapeType="1"/>
          </p:cNvSpPr>
          <p:nvPr/>
        </p:nvSpPr>
        <p:spPr bwMode="auto">
          <a:xfrm flipH="1">
            <a:off x="7165975" y="4451350"/>
            <a:ext cx="76200" cy="68263"/>
          </a:xfrm>
          <a:prstGeom prst="line">
            <a:avLst/>
          </a:prstGeom>
          <a:noFill/>
          <a:ln w="9525">
            <a:solidFill>
              <a:schemeClr val="tx1"/>
            </a:solidFill>
            <a:round/>
            <a:headEnd/>
            <a:tailEnd/>
          </a:ln>
        </p:spPr>
        <p:txBody>
          <a:bodyPr wrap="none" anchor="ctr"/>
          <a:lstStyle/>
          <a:p>
            <a:endParaRPr lang="en-US"/>
          </a:p>
        </p:txBody>
      </p:sp>
      <p:sp>
        <p:nvSpPr>
          <p:cNvPr id="93213" name="Line 37"/>
          <p:cNvSpPr>
            <a:spLocks noChangeShapeType="1"/>
          </p:cNvSpPr>
          <p:nvPr/>
        </p:nvSpPr>
        <p:spPr bwMode="auto">
          <a:xfrm flipH="1">
            <a:off x="7216775" y="4452938"/>
            <a:ext cx="76200" cy="68262"/>
          </a:xfrm>
          <a:prstGeom prst="line">
            <a:avLst/>
          </a:prstGeom>
          <a:noFill/>
          <a:ln w="9525">
            <a:solidFill>
              <a:schemeClr val="tx1"/>
            </a:solidFill>
            <a:round/>
            <a:headEnd/>
            <a:tailEnd/>
          </a:ln>
        </p:spPr>
        <p:txBody>
          <a:bodyPr wrap="none" anchor="ctr"/>
          <a:lstStyle/>
          <a:p>
            <a:endParaRPr lang="en-US"/>
          </a:p>
        </p:txBody>
      </p:sp>
      <p:sp>
        <p:nvSpPr>
          <p:cNvPr id="93214" name="Line 38"/>
          <p:cNvSpPr>
            <a:spLocks noChangeShapeType="1"/>
          </p:cNvSpPr>
          <p:nvPr/>
        </p:nvSpPr>
        <p:spPr bwMode="auto">
          <a:xfrm flipH="1">
            <a:off x="7272338" y="4449763"/>
            <a:ext cx="74612" cy="68262"/>
          </a:xfrm>
          <a:prstGeom prst="line">
            <a:avLst/>
          </a:prstGeom>
          <a:noFill/>
          <a:ln w="9525">
            <a:solidFill>
              <a:schemeClr val="tx1"/>
            </a:solidFill>
            <a:round/>
            <a:headEnd/>
            <a:tailEnd/>
          </a:ln>
        </p:spPr>
        <p:txBody>
          <a:bodyPr wrap="none" anchor="ctr"/>
          <a:lstStyle/>
          <a:p>
            <a:endParaRPr lang="en-US"/>
          </a:p>
        </p:txBody>
      </p:sp>
      <p:sp>
        <p:nvSpPr>
          <p:cNvPr id="93215" name="Line 39"/>
          <p:cNvSpPr>
            <a:spLocks noChangeShapeType="1"/>
          </p:cNvSpPr>
          <p:nvPr/>
        </p:nvSpPr>
        <p:spPr bwMode="auto">
          <a:xfrm flipH="1">
            <a:off x="7321550" y="4446588"/>
            <a:ext cx="76200" cy="68262"/>
          </a:xfrm>
          <a:prstGeom prst="line">
            <a:avLst/>
          </a:prstGeom>
          <a:noFill/>
          <a:ln w="9525">
            <a:solidFill>
              <a:schemeClr val="tx1"/>
            </a:solidFill>
            <a:round/>
            <a:headEnd/>
            <a:tailEnd/>
          </a:ln>
        </p:spPr>
        <p:txBody>
          <a:bodyPr wrap="none" anchor="ctr"/>
          <a:lstStyle/>
          <a:p>
            <a:endParaRPr lang="en-US"/>
          </a:p>
        </p:txBody>
      </p:sp>
      <p:sp>
        <p:nvSpPr>
          <p:cNvPr id="93216" name="Line 40"/>
          <p:cNvSpPr>
            <a:spLocks noChangeShapeType="1"/>
          </p:cNvSpPr>
          <p:nvPr/>
        </p:nvSpPr>
        <p:spPr bwMode="auto">
          <a:xfrm flipH="1">
            <a:off x="7061200" y="4448175"/>
            <a:ext cx="74613" cy="68263"/>
          </a:xfrm>
          <a:prstGeom prst="line">
            <a:avLst/>
          </a:prstGeom>
          <a:noFill/>
          <a:ln w="9525">
            <a:solidFill>
              <a:schemeClr val="tx1"/>
            </a:solidFill>
            <a:round/>
            <a:headEnd/>
            <a:tailEnd/>
          </a:ln>
        </p:spPr>
        <p:txBody>
          <a:bodyPr wrap="none" anchor="ctr"/>
          <a:lstStyle/>
          <a:p>
            <a:endParaRPr lang="en-US"/>
          </a:p>
        </p:txBody>
      </p:sp>
      <p:sp>
        <p:nvSpPr>
          <p:cNvPr id="93217" name="Line 41"/>
          <p:cNvSpPr>
            <a:spLocks noChangeShapeType="1"/>
          </p:cNvSpPr>
          <p:nvPr/>
        </p:nvSpPr>
        <p:spPr bwMode="auto">
          <a:xfrm flipH="1">
            <a:off x="7364413" y="4451350"/>
            <a:ext cx="76200" cy="69850"/>
          </a:xfrm>
          <a:prstGeom prst="line">
            <a:avLst/>
          </a:prstGeom>
          <a:noFill/>
          <a:ln w="9525">
            <a:solidFill>
              <a:schemeClr val="tx1"/>
            </a:solidFill>
            <a:round/>
            <a:headEnd/>
            <a:tailEnd/>
          </a:ln>
        </p:spPr>
        <p:txBody>
          <a:bodyPr wrap="none" anchor="ctr"/>
          <a:lstStyle/>
          <a:p>
            <a:endParaRPr lang="en-US"/>
          </a:p>
        </p:txBody>
      </p:sp>
      <p:sp>
        <p:nvSpPr>
          <p:cNvPr id="93218" name="Line 42"/>
          <p:cNvSpPr>
            <a:spLocks noChangeShapeType="1"/>
          </p:cNvSpPr>
          <p:nvPr/>
        </p:nvSpPr>
        <p:spPr bwMode="auto">
          <a:xfrm flipH="1">
            <a:off x="7416800" y="4451350"/>
            <a:ext cx="76200" cy="69850"/>
          </a:xfrm>
          <a:prstGeom prst="line">
            <a:avLst/>
          </a:prstGeom>
          <a:noFill/>
          <a:ln w="9525">
            <a:solidFill>
              <a:schemeClr val="tx1"/>
            </a:solidFill>
            <a:round/>
            <a:headEnd/>
            <a:tailEnd/>
          </a:ln>
        </p:spPr>
        <p:txBody>
          <a:bodyPr wrap="none" anchor="ctr"/>
          <a:lstStyle/>
          <a:p>
            <a:endParaRPr lang="en-US"/>
          </a:p>
        </p:txBody>
      </p:sp>
      <p:sp>
        <p:nvSpPr>
          <p:cNvPr id="93219" name="Line 43"/>
          <p:cNvSpPr>
            <a:spLocks noChangeShapeType="1"/>
          </p:cNvSpPr>
          <p:nvPr/>
        </p:nvSpPr>
        <p:spPr bwMode="auto">
          <a:xfrm flipH="1">
            <a:off x="7467600" y="4448175"/>
            <a:ext cx="76200" cy="68263"/>
          </a:xfrm>
          <a:prstGeom prst="line">
            <a:avLst/>
          </a:prstGeom>
          <a:noFill/>
          <a:ln w="9525">
            <a:solidFill>
              <a:schemeClr val="tx1"/>
            </a:solidFill>
            <a:round/>
            <a:headEnd/>
            <a:tailEnd/>
          </a:ln>
        </p:spPr>
        <p:txBody>
          <a:bodyPr wrap="none" anchor="ctr"/>
          <a:lstStyle/>
          <a:p>
            <a:endParaRPr lang="en-US"/>
          </a:p>
        </p:txBody>
      </p:sp>
      <p:sp>
        <p:nvSpPr>
          <p:cNvPr id="93220" name="Line 44"/>
          <p:cNvSpPr>
            <a:spLocks noChangeShapeType="1"/>
          </p:cNvSpPr>
          <p:nvPr/>
        </p:nvSpPr>
        <p:spPr bwMode="auto">
          <a:xfrm flipH="1">
            <a:off x="7516813" y="4448175"/>
            <a:ext cx="76200" cy="68263"/>
          </a:xfrm>
          <a:prstGeom prst="line">
            <a:avLst/>
          </a:prstGeom>
          <a:noFill/>
          <a:ln w="9525">
            <a:solidFill>
              <a:schemeClr val="tx1"/>
            </a:solidFill>
            <a:round/>
            <a:headEnd/>
            <a:tailEnd/>
          </a:ln>
        </p:spPr>
        <p:txBody>
          <a:bodyPr wrap="none" anchor="ctr"/>
          <a:lstStyle/>
          <a:p>
            <a:endParaRPr lang="en-US"/>
          </a:p>
        </p:txBody>
      </p:sp>
      <p:sp>
        <p:nvSpPr>
          <p:cNvPr id="93221" name="Line 45"/>
          <p:cNvSpPr>
            <a:spLocks noChangeShapeType="1"/>
          </p:cNvSpPr>
          <p:nvPr/>
        </p:nvSpPr>
        <p:spPr bwMode="auto">
          <a:xfrm flipH="1">
            <a:off x="7566025" y="4459288"/>
            <a:ext cx="61913" cy="53975"/>
          </a:xfrm>
          <a:prstGeom prst="line">
            <a:avLst/>
          </a:prstGeom>
          <a:noFill/>
          <a:ln w="9525">
            <a:solidFill>
              <a:schemeClr val="tx1"/>
            </a:solidFill>
            <a:round/>
            <a:headEnd/>
            <a:tailEnd/>
          </a:ln>
        </p:spPr>
        <p:txBody>
          <a:bodyPr wrap="none" anchor="ctr"/>
          <a:lstStyle/>
          <a:p>
            <a:endParaRPr lang="en-US"/>
          </a:p>
        </p:txBody>
      </p:sp>
      <p:sp>
        <p:nvSpPr>
          <p:cNvPr id="93222" name="Text Box 46"/>
          <p:cNvSpPr txBox="1">
            <a:spLocks noChangeArrowheads="1"/>
          </p:cNvSpPr>
          <p:nvPr/>
        </p:nvSpPr>
        <p:spPr bwMode="auto">
          <a:xfrm>
            <a:off x="5546725" y="5418138"/>
            <a:ext cx="488950" cy="396875"/>
          </a:xfrm>
          <a:prstGeom prst="rect">
            <a:avLst/>
          </a:prstGeom>
          <a:noFill/>
          <a:ln w="9525">
            <a:noFill/>
            <a:miter lim="800000"/>
            <a:headEnd/>
            <a:tailEnd/>
          </a:ln>
        </p:spPr>
        <p:txBody>
          <a:bodyPr wrap="none">
            <a:spAutoFit/>
          </a:bodyPr>
          <a:lstStyle/>
          <a:p>
            <a:r>
              <a:rPr lang="en-US"/>
              <a:t>(*)</a:t>
            </a:r>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Date Placeholder 6"/>
          <p:cNvSpPr>
            <a:spLocks noGrp="1"/>
          </p:cNvSpPr>
          <p:nvPr>
            <p:ph type="dt" sz="quarter" idx="10"/>
          </p:nvPr>
        </p:nvSpPr>
        <p:spPr/>
        <p:txBody>
          <a:bodyPr/>
          <a:lstStyle/>
          <a:p>
            <a:pPr>
              <a:defRPr/>
            </a:pPr>
            <a:r>
              <a:rPr lang="en-US"/>
              <a:t>		 </a:t>
            </a:r>
            <a:r>
              <a:rPr lang="en-US" sz="1200"/>
              <a:t> </a:t>
            </a:r>
            <a:fld id="{1643018A-D965-4D29-9BB4-ECF39B15542F}" type="slidenum">
              <a:rPr lang="en-US" sz="1200">
                <a:solidFill>
                  <a:srgbClr val="003399"/>
                </a:solidFill>
              </a:rPr>
              <a:pPr>
                <a:defRPr/>
              </a:pPr>
              <a:t>153</a:t>
            </a:fld>
            <a:endParaRPr lang="en-US" sz="1200">
              <a:solidFill>
                <a:srgbClr val="003399"/>
              </a:solidFill>
            </a:endParaRPr>
          </a:p>
        </p:txBody>
      </p:sp>
      <p:sp>
        <p:nvSpPr>
          <p:cNvPr id="94215" name="Rectangle 15"/>
          <p:cNvSpPr>
            <a:spLocks noGrp="1" noChangeArrowheads="1"/>
          </p:cNvSpPr>
          <p:nvPr>
            <p:ph type="title" sz="quarter"/>
          </p:nvPr>
        </p:nvSpPr>
        <p:spPr/>
        <p:txBody>
          <a:bodyPr/>
          <a:lstStyle/>
          <a:p>
            <a:r>
              <a:rPr lang="en-US" smtClean="0"/>
              <a:t>2. </a:t>
            </a:r>
            <a:r>
              <a:rPr lang="en-GB" smtClean="0"/>
              <a:t>Review of Probability Theory: Func. of 2</a:t>
            </a:r>
            <a:r>
              <a:rPr lang="en-US" smtClean="0"/>
              <a:t> r.vs</a:t>
            </a:r>
            <a:r>
              <a:rPr lang="en-GB" smtClean="0"/>
              <a:t> (5)</a:t>
            </a:r>
            <a:endParaRPr lang="en-US" smtClean="0"/>
          </a:p>
        </p:txBody>
      </p:sp>
      <p:graphicFrame>
        <p:nvGraphicFramePr>
          <p:cNvPr id="94210" name="Object 5"/>
          <p:cNvGraphicFramePr>
            <a:graphicFrameLocks noChangeAspect="1"/>
          </p:cNvGraphicFramePr>
          <p:nvPr>
            <p:ph sz="quarter" idx="1"/>
          </p:nvPr>
        </p:nvGraphicFramePr>
        <p:xfrm>
          <a:off x="1371600" y="1474788"/>
          <a:ext cx="6400800" cy="1263650"/>
        </p:xfrm>
        <a:graphic>
          <a:graphicData uri="http://schemas.openxmlformats.org/presentationml/2006/ole">
            <p:oleObj spid="_x0000_s94210" name="Equation" r:id="rId3" imgW="3987720" imgH="787320" progId="">
              <p:embed/>
            </p:oleObj>
          </a:graphicData>
        </a:graphic>
      </p:graphicFrame>
      <p:graphicFrame>
        <p:nvGraphicFramePr>
          <p:cNvPr id="94211" name="Object 8"/>
          <p:cNvGraphicFramePr>
            <a:graphicFrameLocks noChangeAspect="1"/>
          </p:cNvGraphicFramePr>
          <p:nvPr>
            <p:ph sz="quarter" idx="2"/>
          </p:nvPr>
        </p:nvGraphicFramePr>
        <p:xfrm>
          <a:off x="2209800" y="2895600"/>
          <a:ext cx="4648200" cy="900113"/>
        </p:xfrm>
        <a:graphic>
          <a:graphicData uri="http://schemas.openxmlformats.org/presentationml/2006/ole">
            <p:oleObj spid="_x0000_s94211" name="Equation" r:id="rId4" imgW="2819160" imgH="545760" progId="">
              <p:embed/>
            </p:oleObj>
          </a:graphicData>
        </a:graphic>
      </p:graphicFrame>
      <p:graphicFrame>
        <p:nvGraphicFramePr>
          <p:cNvPr id="94212" name="Object 11"/>
          <p:cNvGraphicFramePr>
            <a:graphicFrameLocks noChangeAspect="1"/>
          </p:cNvGraphicFramePr>
          <p:nvPr>
            <p:ph sz="quarter" idx="3"/>
          </p:nvPr>
        </p:nvGraphicFramePr>
        <p:xfrm>
          <a:off x="838200" y="4267200"/>
          <a:ext cx="7620000" cy="1565275"/>
        </p:xfrm>
        <a:graphic>
          <a:graphicData uri="http://schemas.openxmlformats.org/presentationml/2006/ole">
            <p:oleObj spid="_x0000_s94212" name="Equation" r:id="rId5" imgW="4825800" imgH="990360" progId="">
              <p:embed/>
            </p:oleObj>
          </a:graphicData>
        </a:graphic>
      </p:graphicFrame>
      <p:sp>
        <p:nvSpPr>
          <p:cNvPr id="94216" name="Text Box 4"/>
          <p:cNvSpPr txBox="1">
            <a:spLocks noChangeArrowheads="1"/>
          </p:cNvSpPr>
          <p:nvPr/>
        </p:nvSpPr>
        <p:spPr bwMode="auto">
          <a:xfrm>
            <a:off x="571500" y="838200"/>
            <a:ext cx="7962900" cy="4876800"/>
          </a:xfrm>
          <a:prstGeom prst="rect">
            <a:avLst/>
          </a:prstGeom>
          <a:noFill/>
          <a:ln w="9525">
            <a:noFill/>
            <a:miter lim="800000"/>
            <a:headEnd/>
            <a:tailEnd/>
          </a:ln>
        </p:spPr>
        <p:txBody>
          <a:bodyPr wrap="none">
            <a:spAutoFit/>
          </a:bodyPr>
          <a:lstStyle/>
          <a:p>
            <a:r>
              <a:rPr lang="en-US"/>
              <a:t>Moreover, </a:t>
            </a:r>
            <a:r>
              <a:rPr lang="en-US" i="1"/>
              <a:t>X</a:t>
            </a:r>
            <a:r>
              <a:rPr lang="en-US"/>
              <a:t> and </a:t>
            </a:r>
            <a:r>
              <a:rPr lang="en-US" i="1"/>
              <a:t>Y</a:t>
            </a:r>
            <a:r>
              <a:rPr lang="en-US"/>
              <a:t> are said to be jointly normal (Gaussian) distributed, if </a:t>
            </a:r>
          </a:p>
          <a:p>
            <a:r>
              <a:rPr lang="en-US"/>
              <a:t>their joint p.d.f has the following form:</a:t>
            </a:r>
          </a:p>
          <a:p>
            <a:endParaRPr lang="en-US"/>
          </a:p>
          <a:p>
            <a:endParaRPr lang="en-US"/>
          </a:p>
          <a:p>
            <a:endParaRPr lang="en-US"/>
          </a:p>
          <a:p>
            <a:endParaRPr lang="en-US"/>
          </a:p>
          <a:p>
            <a:r>
              <a:rPr lang="en-US"/>
              <a:t>with zero mean</a:t>
            </a:r>
          </a:p>
          <a:p>
            <a:endParaRPr lang="en-US"/>
          </a:p>
          <a:p>
            <a:endParaRPr lang="en-US"/>
          </a:p>
          <a:p>
            <a:endParaRPr lang="en-US" sz="1400"/>
          </a:p>
          <a:p>
            <a:r>
              <a:rPr lang="en-US"/>
              <a:t>with </a:t>
            </a:r>
            <a:r>
              <a:rPr lang="en-US" i="1"/>
              <a:t>r</a:t>
            </a:r>
            <a:r>
              <a:rPr lang="en-US"/>
              <a:t> = 0 and </a:t>
            </a:r>
            <a:r>
              <a:rPr lang="en-US" i="1">
                <a:sym typeface="Symbol" pitchFamily="18" charset="2"/>
              </a:rPr>
              <a:t></a:t>
            </a:r>
            <a:r>
              <a:rPr lang="en-US" baseline="-25000">
                <a:sym typeface="Symbol" pitchFamily="18" charset="2"/>
              </a:rPr>
              <a:t>1</a:t>
            </a:r>
            <a:r>
              <a:rPr lang="en-US">
                <a:sym typeface="Symbol" pitchFamily="18" charset="2"/>
              </a:rPr>
              <a:t> = </a:t>
            </a:r>
            <a:r>
              <a:rPr lang="en-US" i="1">
                <a:sym typeface="Symbol" pitchFamily="18" charset="2"/>
              </a:rPr>
              <a:t></a:t>
            </a:r>
            <a:r>
              <a:rPr lang="en-US" baseline="-25000">
                <a:sym typeface="Symbol" pitchFamily="18" charset="2"/>
              </a:rPr>
              <a:t>2</a:t>
            </a:r>
            <a:r>
              <a:rPr lang="en-US" i="1">
                <a:sym typeface="Symbol" pitchFamily="18" charset="2"/>
              </a:rPr>
              <a:t> = , </a:t>
            </a:r>
            <a:r>
              <a:rPr lang="en-US">
                <a:sym typeface="Symbol" pitchFamily="18" charset="2"/>
              </a:rPr>
              <a:t>then </a:t>
            </a:r>
            <a:r>
              <a:rPr lang="en-US"/>
              <a:t>direct substitution into (*), we get</a:t>
            </a:r>
          </a:p>
          <a:p>
            <a:endParaRPr lang="en-US"/>
          </a:p>
          <a:p>
            <a:endParaRPr lang="en-US"/>
          </a:p>
          <a:p>
            <a:endParaRPr lang="en-US"/>
          </a:p>
          <a:p>
            <a:endParaRPr lang="en-US"/>
          </a:p>
          <a:p>
            <a:endParaRPr lang="en-US"/>
          </a:p>
        </p:txBody>
      </p:sp>
      <p:graphicFrame>
        <p:nvGraphicFramePr>
          <p:cNvPr id="94213" name="Object 14"/>
          <p:cNvGraphicFramePr>
            <a:graphicFrameLocks noChangeAspect="1"/>
          </p:cNvGraphicFramePr>
          <p:nvPr>
            <p:ph sz="quarter" idx="4"/>
          </p:nvPr>
        </p:nvGraphicFramePr>
        <p:xfrm>
          <a:off x="7010400" y="5715000"/>
          <a:ext cx="1447800" cy="427038"/>
        </p:xfrm>
        <a:graphic>
          <a:graphicData uri="http://schemas.openxmlformats.org/presentationml/2006/ole">
            <p:oleObj spid="_x0000_s94213" name="Equation" r:id="rId6" imgW="812520" imgH="241200" progId="">
              <p:embed/>
            </p:oleObj>
          </a:graphicData>
        </a:graphic>
      </p:graphicFrame>
      <p:sp>
        <p:nvSpPr>
          <p:cNvPr id="94217" name="Text Box 17"/>
          <p:cNvSpPr txBox="1">
            <a:spLocks noChangeArrowheads="1"/>
          </p:cNvSpPr>
          <p:nvPr/>
        </p:nvSpPr>
        <p:spPr bwMode="auto">
          <a:xfrm>
            <a:off x="6384925" y="5722938"/>
            <a:ext cx="641350" cy="396875"/>
          </a:xfrm>
          <a:prstGeom prst="rect">
            <a:avLst/>
          </a:prstGeom>
          <a:noFill/>
          <a:ln w="9525">
            <a:noFill/>
            <a:miter lim="800000"/>
            <a:headEnd/>
            <a:tailEnd/>
          </a:ln>
        </p:spPr>
        <p:txBody>
          <a:bodyPr wrap="none">
            <a:spAutoFit/>
          </a:bodyPr>
          <a:lstStyle/>
          <a:p>
            <a:r>
              <a:rPr lang="en-US"/>
              <a:t>with</a:t>
            </a:r>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Date Placeholder 6"/>
          <p:cNvSpPr>
            <a:spLocks noGrp="1"/>
          </p:cNvSpPr>
          <p:nvPr>
            <p:ph type="dt" sz="quarter" idx="10"/>
          </p:nvPr>
        </p:nvSpPr>
        <p:spPr/>
        <p:txBody>
          <a:bodyPr/>
          <a:lstStyle/>
          <a:p>
            <a:pPr>
              <a:defRPr/>
            </a:pPr>
            <a:r>
              <a:rPr lang="en-US"/>
              <a:t>		 </a:t>
            </a:r>
            <a:r>
              <a:rPr lang="en-US" sz="1200"/>
              <a:t> </a:t>
            </a:r>
            <a:fld id="{20917D33-E18D-4B61-9A91-D53AE02C4489}" type="slidenum">
              <a:rPr lang="en-US" sz="1200">
                <a:solidFill>
                  <a:srgbClr val="003399"/>
                </a:solidFill>
              </a:rPr>
              <a:pPr>
                <a:defRPr/>
              </a:pPr>
              <a:t>154</a:t>
            </a:fld>
            <a:endParaRPr lang="en-US" sz="1200">
              <a:solidFill>
                <a:srgbClr val="003399"/>
              </a:solidFill>
            </a:endParaRPr>
          </a:p>
        </p:txBody>
      </p:sp>
      <p:sp>
        <p:nvSpPr>
          <p:cNvPr id="95245" name="Rectangle 47"/>
          <p:cNvSpPr>
            <a:spLocks noGrp="1" noChangeArrowheads="1"/>
          </p:cNvSpPr>
          <p:nvPr>
            <p:ph type="title" sz="quarter"/>
          </p:nvPr>
        </p:nvSpPr>
        <p:spPr/>
        <p:txBody>
          <a:bodyPr/>
          <a:lstStyle/>
          <a:p>
            <a:r>
              <a:rPr lang="en-US" smtClean="0"/>
              <a:t>2. </a:t>
            </a:r>
            <a:r>
              <a:rPr lang="en-GB" smtClean="0"/>
              <a:t>Review of Probability Theory: Func. of 2</a:t>
            </a:r>
            <a:r>
              <a:rPr lang="en-US" smtClean="0"/>
              <a:t> r.vs</a:t>
            </a:r>
            <a:r>
              <a:rPr lang="en-GB" smtClean="0"/>
              <a:t> (6)</a:t>
            </a:r>
            <a:endParaRPr lang="en-US" smtClean="0"/>
          </a:p>
        </p:txBody>
      </p:sp>
      <p:graphicFrame>
        <p:nvGraphicFramePr>
          <p:cNvPr id="95234" name="Object 5"/>
          <p:cNvGraphicFramePr>
            <a:graphicFrameLocks noChangeAspect="1"/>
          </p:cNvGraphicFramePr>
          <p:nvPr>
            <p:ph sz="quarter" idx="1"/>
          </p:nvPr>
        </p:nvGraphicFramePr>
        <p:xfrm>
          <a:off x="2286000" y="1728788"/>
          <a:ext cx="1524000" cy="385762"/>
        </p:xfrm>
        <a:graphic>
          <a:graphicData uri="http://schemas.openxmlformats.org/presentationml/2006/ole">
            <p:oleObj spid="_x0000_s95234" name="Equation" r:id="rId3" imgW="952200" imgH="241200" progId="">
              <p:embed/>
            </p:oleObj>
          </a:graphicData>
        </a:graphic>
      </p:graphicFrame>
      <p:graphicFrame>
        <p:nvGraphicFramePr>
          <p:cNvPr id="95235" name="Object 40"/>
          <p:cNvGraphicFramePr>
            <a:graphicFrameLocks noChangeAspect="1"/>
          </p:cNvGraphicFramePr>
          <p:nvPr>
            <p:ph sz="quarter" idx="2"/>
          </p:nvPr>
        </p:nvGraphicFramePr>
        <p:xfrm>
          <a:off x="1600200" y="2895600"/>
          <a:ext cx="3733800" cy="639763"/>
        </p:xfrm>
        <a:graphic>
          <a:graphicData uri="http://schemas.openxmlformats.org/presentationml/2006/ole">
            <p:oleObj spid="_x0000_s95235" name="Equation" r:id="rId4" imgW="2298600" imgH="393480" progId="">
              <p:embed/>
            </p:oleObj>
          </a:graphicData>
        </a:graphic>
      </p:graphicFrame>
      <p:graphicFrame>
        <p:nvGraphicFramePr>
          <p:cNvPr id="95236" name="Object 43"/>
          <p:cNvGraphicFramePr>
            <a:graphicFrameLocks noChangeAspect="1"/>
          </p:cNvGraphicFramePr>
          <p:nvPr>
            <p:ph sz="quarter" idx="3"/>
          </p:nvPr>
        </p:nvGraphicFramePr>
        <p:xfrm>
          <a:off x="685800" y="3581400"/>
          <a:ext cx="6096000" cy="727075"/>
        </p:xfrm>
        <a:graphic>
          <a:graphicData uri="http://schemas.openxmlformats.org/presentationml/2006/ole">
            <p:oleObj spid="_x0000_s95236" name="Equation" r:id="rId5" imgW="3860640" imgH="457200" progId="">
              <p:embed/>
            </p:oleObj>
          </a:graphicData>
        </a:graphic>
      </p:graphicFrame>
      <p:sp>
        <p:nvSpPr>
          <p:cNvPr id="95246" name="Text Box 4"/>
          <p:cNvSpPr txBox="1">
            <a:spLocks noChangeArrowheads="1"/>
          </p:cNvSpPr>
          <p:nvPr/>
        </p:nvSpPr>
        <p:spPr bwMode="auto">
          <a:xfrm>
            <a:off x="474663" y="838200"/>
            <a:ext cx="8212137" cy="4267200"/>
          </a:xfrm>
          <a:prstGeom prst="rect">
            <a:avLst/>
          </a:prstGeom>
          <a:noFill/>
          <a:ln w="9525">
            <a:noFill/>
            <a:miter lim="800000"/>
            <a:headEnd/>
            <a:tailEnd/>
          </a:ln>
        </p:spPr>
        <p:txBody>
          <a:bodyPr wrap="none">
            <a:spAutoFit/>
          </a:bodyPr>
          <a:lstStyle/>
          <a:p>
            <a:r>
              <a:rPr lang="en-US"/>
              <a:t>Thus, </a:t>
            </a:r>
            <a:r>
              <a:rPr lang="en-US" i="1"/>
              <a:t>if X and Y are independent zero mean Gaussian r.vs with common </a:t>
            </a:r>
          </a:p>
          <a:p>
            <a:r>
              <a:rPr lang="en-US" i="1"/>
              <a:t>variance</a:t>
            </a:r>
            <a:r>
              <a:rPr lang="en-US"/>
              <a:t> </a:t>
            </a:r>
            <a:r>
              <a:rPr lang="en-US" i="1">
                <a:sym typeface="Symbol" pitchFamily="18" charset="2"/>
              </a:rPr>
              <a:t></a:t>
            </a:r>
            <a:r>
              <a:rPr lang="en-US" baseline="30000">
                <a:sym typeface="Symbol" pitchFamily="18" charset="2"/>
              </a:rPr>
              <a:t>2</a:t>
            </a:r>
            <a:r>
              <a:rPr lang="en-US"/>
              <a:t> </a:t>
            </a:r>
            <a:r>
              <a:rPr lang="en-US" i="1"/>
              <a:t>then</a:t>
            </a:r>
            <a:r>
              <a:rPr lang="en-US"/>
              <a:t> </a:t>
            </a:r>
            <a:r>
              <a:rPr lang="en-US" i="1"/>
              <a:t>X</a:t>
            </a:r>
            <a:r>
              <a:rPr lang="en-US" baseline="30000"/>
              <a:t>2</a:t>
            </a:r>
            <a:r>
              <a:rPr lang="en-US"/>
              <a:t> + </a:t>
            </a:r>
            <a:r>
              <a:rPr lang="en-US" i="1"/>
              <a:t>Y</a:t>
            </a:r>
            <a:r>
              <a:rPr lang="en-US" baseline="30000"/>
              <a:t>2</a:t>
            </a:r>
            <a:r>
              <a:rPr lang="en-US"/>
              <a:t> </a:t>
            </a:r>
            <a:r>
              <a:rPr lang="en-US" i="1"/>
              <a:t>is an exponential r.vs with parameter</a:t>
            </a:r>
            <a:r>
              <a:rPr lang="en-US"/>
              <a:t>  2</a:t>
            </a:r>
            <a:r>
              <a:rPr lang="en-US" i="1">
                <a:sym typeface="Symbol" pitchFamily="18" charset="2"/>
              </a:rPr>
              <a:t></a:t>
            </a:r>
            <a:r>
              <a:rPr lang="en-US" baseline="30000">
                <a:sym typeface="Symbol" pitchFamily="18" charset="2"/>
              </a:rPr>
              <a:t>2</a:t>
            </a:r>
            <a:r>
              <a:rPr lang="en-US"/>
              <a:t>.</a:t>
            </a:r>
          </a:p>
          <a:p>
            <a:endParaRPr lang="en-US"/>
          </a:p>
          <a:p>
            <a:r>
              <a:rPr lang="en-US" u="sng"/>
              <a:t>Example 3</a:t>
            </a:r>
            <a:r>
              <a:rPr lang="en-US"/>
              <a:t>: Let                           Find </a:t>
            </a:r>
            <a:r>
              <a:rPr lang="en-US" i="1"/>
              <a:t>f</a:t>
            </a:r>
            <a:r>
              <a:rPr lang="en-US" i="1" baseline="-25000"/>
              <a:t>Z</a:t>
            </a:r>
            <a:r>
              <a:rPr lang="en-US"/>
              <a:t>(</a:t>
            </a:r>
            <a:r>
              <a:rPr lang="en-US" i="1"/>
              <a:t>z</a:t>
            </a:r>
            <a:r>
              <a:rPr lang="en-US"/>
              <a:t>)</a:t>
            </a:r>
          </a:p>
          <a:p>
            <a:endParaRPr lang="en-US" sz="1000"/>
          </a:p>
          <a:p>
            <a:r>
              <a:rPr lang="en-US"/>
              <a:t>From the figure, the present case corresponds to a </a:t>
            </a:r>
          </a:p>
          <a:p>
            <a:r>
              <a:rPr lang="en-US"/>
              <a:t>circle with radius</a:t>
            </a:r>
            <a:r>
              <a:rPr lang="en-US" i="1"/>
              <a:t> z</a:t>
            </a:r>
            <a:r>
              <a:rPr lang="en-US" baseline="30000"/>
              <a:t>2</a:t>
            </a:r>
            <a:r>
              <a:rPr lang="en-US"/>
              <a:t>. Thus</a:t>
            </a:r>
          </a:p>
          <a:p>
            <a:endParaRPr lang="en-US"/>
          </a:p>
          <a:p>
            <a:endParaRPr lang="en-US"/>
          </a:p>
          <a:p>
            <a:endParaRPr lang="en-US"/>
          </a:p>
          <a:p>
            <a:endParaRPr lang="en-US"/>
          </a:p>
          <a:p>
            <a:endParaRPr lang="en-US" sz="2400"/>
          </a:p>
          <a:p>
            <a:r>
              <a:rPr lang="en-US"/>
              <a:t>Now suppose </a:t>
            </a:r>
            <a:r>
              <a:rPr lang="en-US" i="1"/>
              <a:t>X</a:t>
            </a:r>
            <a:r>
              <a:rPr lang="en-US"/>
              <a:t> and </a:t>
            </a:r>
            <a:r>
              <a:rPr lang="en-US" i="1"/>
              <a:t>Y</a:t>
            </a:r>
            <a:r>
              <a:rPr lang="en-US"/>
              <a:t> are independent Gaussian as in Example 2, we obtain</a:t>
            </a:r>
          </a:p>
          <a:p>
            <a:endParaRPr lang="en-US"/>
          </a:p>
        </p:txBody>
      </p:sp>
      <p:sp>
        <p:nvSpPr>
          <p:cNvPr id="95247" name="Oval 9"/>
          <p:cNvSpPr>
            <a:spLocks noChangeArrowheads="1"/>
          </p:cNvSpPr>
          <p:nvPr/>
        </p:nvSpPr>
        <p:spPr bwMode="auto">
          <a:xfrm>
            <a:off x="7024688" y="2714625"/>
            <a:ext cx="1022350" cy="1074738"/>
          </a:xfrm>
          <a:prstGeom prst="ellipse">
            <a:avLst/>
          </a:prstGeom>
          <a:solidFill>
            <a:srgbClr val="CCFFFF"/>
          </a:solidFill>
          <a:ln w="9525">
            <a:solidFill>
              <a:schemeClr val="tx1"/>
            </a:solidFill>
            <a:round/>
            <a:headEnd/>
            <a:tailEnd/>
          </a:ln>
        </p:spPr>
        <p:txBody>
          <a:bodyPr wrap="none" anchor="ctr"/>
          <a:lstStyle/>
          <a:p>
            <a:endParaRPr lang="en-US"/>
          </a:p>
        </p:txBody>
      </p:sp>
      <p:sp>
        <p:nvSpPr>
          <p:cNvPr id="95248" name="Line 11"/>
          <p:cNvSpPr>
            <a:spLocks noChangeShapeType="1"/>
          </p:cNvSpPr>
          <p:nvPr/>
        </p:nvSpPr>
        <p:spPr bwMode="auto">
          <a:xfrm>
            <a:off x="6629400" y="3241675"/>
            <a:ext cx="1966913" cy="0"/>
          </a:xfrm>
          <a:prstGeom prst="line">
            <a:avLst/>
          </a:prstGeom>
          <a:noFill/>
          <a:ln w="9525">
            <a:solidFill>
              <a:schemeClr val="tx1"/>
            </a:solidFill>
            <a:round/>
            <a:headEnd/>
            <a:tailEnd type="triangle" w="med" len="med"/>
          </a:ln>
        </p:spPr>
        <p:txBody>
          <a:bodyPr wrap="none" anchor="ctr"/>
          <a:lstStyle/>
          <a:p>
            <a:endParaRPr lang="en-US"/>
          </a:p>
        </p:txBody>
      </p:sp>
      <p:sp>
        <p:nvSpPr>
          <p:cNvPr id="95249" name="Line 12"/>
          <p:cNvSpPr>
            <a:spLocks noChangeShapeType="1"/>
          </p:cNvSpPr>
          <p:nvPr/>
        </p:nvSpPr>
        <p:spPr bwMode="auto">
          <a:xfrm flipV="1">
            <a:off x="7534275" y="2252663"/>
            <a:ext cx="0" cy="1884362"/>
          </a:xfrm>
          <a:prstGeom prst="line">
            <a:avLst/>
          </a:prstGeom>
          <a:noFill/>
          <a:ln w="9525">
            <a:solidFill>
              <a:schemeClr val="tx1"/>
            </a:solidFill>
            <a:round/>
            <a:headEnd/>
            <a:tailEnd type="triangle" w="med" len="med"/>
          </a:ln>
        </p:spPr>
        <p:txBody>
          <a:bodyPr wrap="none" anchor="ctr"/>
          <a:lstStyle/>
          <a:p>
            <a:endParaRPr lang="en-US"/>
          </a:p>
        </p:txBody>
      </p:sp>
      <p:sp>
        <p:nvSpPr>
          <p:cNvPr id="95250" name="Line 13"/>
          <p:cNvSpPr>
            <a:spLocks noChangeShapeType="1"/>
          </p:cNvSpPr>
          <p:nvPr/>
        </p:nvSpPr>
        <p:spPr bwMode="auto">
          <a:xfrm>
            <a:off x="7150100" y="2894013"/>
            <a:ext cx="758825" cy="1587"/>
          </a:xfrm>
          <a:prstGeom prst="line">
            <a:avLst/>
          </a:prstGeom>
          <a:noFill/>
          <a:ln w="9525">
            <a:solidFill>
              <a:schemeClr val="tx1"/>
            </a:solidFill>
            <a:round/>
            <a:headEnd/>
            <a:tailEnd/>
          </a:ln>
        </p:spPr>
        <p:txBody>
          <a:bodyPr wrap="none" anchor="ctr"/>
          <a:lstStyle/>
          <a:p>
            <a:endParaRPr lang="en-US"/>
          </a:p>
        </p:txBody>
      </p:sp>
      <p:sp>
        <p:nvSpPr>
          <p:cNvPr id="95251" name="Line 14"/>
          <p:cNvSpPr>
            <a:spLocks noChangeShapeType="1"/>
          </p:cNvSpPr>
          <p:nvPr/>
        </p:nvSpPr>
        <p:spPr bwMode="auto">
          <a:xfrm>
            <a:off x="7092950" y="2963863"/>
            <a:ext cx="862013" cy="0"/>
          </a:xfrm>
          <a:prstGeom prst="line">
            <a:avLst/>
          </a:prstGeom>
          <a:noFill/>
          <a:ln w="9525">
            <a:solidFill>
              <a:schemeClr val="tx1"/>
            </a:solidFill>
            <a:round/>
            <a:headEnd/>
            <a:tailEnd/>
          </a:ln>
        </p:spPr>
        <p:txBody>
          <a:bodyPr wrap="none" anchor="ctr"/>
          <a:lstStyle/>
          <a:p>
            <a:endParaRPr lang="en-US"/>
          </a:p>
        </p:txBody>
      </p:sp>
      <p:graphicFrame>
        <p:nvGraphicFramePr>
          <p:cNvPr id="95237" name="Object 15"/>
          <p:cNvGraphicFramePr>
            <a:graphicFrameLocks noChangeAspect="1"/>
          </p:cNvGraphicFramePr>
          <p:nvPr/>
        </p:nvGraphicFramePr>
        <p:xfrm>
          <a:off x="8613775" y="3165475"/>
          <a:ext cx="149225" cy="176213"/>
        </p:xfrm>
        <a:graphic>
          <a:graphicData uri="http://schemas.openxmlformats.org/presentationml/2006/ole">
            <p:oleObj spid="_x0000_s95237" name="Equation" r:id="rId6" imgW="126720" imgH="139680" progId="">
              <p:embed/>
            </p:oleObj>
          </a:graphicData>
        </a:graphic>
      </p:graphicFrame>
      <p:graphicFrame>
        <p:nvGraphicFramePr>
          <p:cNvPr id="95238" name="Object 16"/>
          <p:cNvGraphicFramePr>
            <a:graphicFrameLocks noChangeAspect="1"/>
          </p:cNvGraphicFramePr>
          <p:nvPr/>
        </p:nvGraphicFramePr>
        <p:xfrm>
          <a:off x="7458075" y="2057400"/>
          <a:ext cx="166688" cy="206375"/>
        </p:xfrm>
        <a:graphic>
          <a:graphicData uri="http://schemas.openxmlformats.org/presentationml/2006/ole">
            <p:oleObj spid="_x0000_s95238" name="Equation" r:id="rId7" imgW="139680" imgH="164880" progId="">
              <p:embed/>
            </p:oleObj>
          </a:graphicData>
        </a:graphic>
      </p:graphicFrame>
      <p:sp>
        <p:nvSpPr>
          <p:cNvPr id="95252" name="Line 17"/>
          <p:cNvSpPr>
            <a:spLocks noChangeShapeType="1"/>
          </p:cNvSpPr>
          <p:nvPr/>
        </p:nvSpPr>
        <p:spPr bwMode="auto">
          <a:xfrm flipV="1">
            <a:off x="7535863" y="2963863"/>
            <a:ext cx="428625" cy="266700"/>
          </a:xfrm>
          <a:prstGeom prst="line">
            <a:avLst/>
          </a:prstGeom>
          <a:noFill/>
          <a:ln w="9525">
            <a:solidFill>
              <a:schemeClr val="tx1"/>
            </a:solidFill>
            <a:round/>
            <a:headEnd/>
            <a:tailEnd/>
          </a:ln>
        </p:spPr>
        <p:txBody>
          <a:bodyPr wrap="none" anchor="ctr"/>
          <a:lstStyle/>
          <a:p>
            <a:endParaRPr lang="en-US"/>
          </a:p>
        </p:txBody>
      </p:sp>
      <p:graphicFrame>
        <p:nvGraphicFramePr>
          <p:cNvPr id="95239" name="Object 18"/>
          <p:cNvGraphicFramePr>
            <a:graphicFrameLocks noChangeAspect="1"/>
          </p:cNvGraphicFramePr>
          <p:nvPr/>
        </p:nvGraphicFramePr>
        <p:xfrm>
          <a:off x="7715250" y="3076575"/>
          <a:ext cx="133350" cy="158750"/>
        </p:xfrm>
        <a:graphic>
          <a:graphicData uri="http://schemas.openxmlformats.org/presentationml/2006/ole">
            <p:oleObj spid="_x0000_s95239" name="Equation" r:id="rId8" imgW="114120" imgH="126720" progId="">
              <p:embed/>
            </p:oleObj>
          </a:graphicData>
        </a:graphic>
      </p:graphicFrame>
      <p:graphicFrame>
        <p:nvGraphicFramePr>
          <p:cNvPr id="95240" name="Object 19"/>
          <p:cNvGraphicFramePr>
            <a:graphicFrameLocks noChangeAspect="1"/>
          </p:cNvGraphicFramePr>
          <p:nvPr/>
        </p:nvGraphicFramePr>
        <p:xfrm>
          <a:off x="7994650" y="2811463"/>
          <a:ext cx="698500" cy="206375"/>
        </p:xfrm>
        <a:graphic>
          <a:graphicData uri="http://schemas.openxmlformats.org/presentationml/2006/ole">
            <p:oleObj spid="_x0000_s95240" name="Equation" r:id="rId9" imgW="774360" imgH="190440" progId="">
              <p:embed/>
            </p:oleObj>
          </a:graphicData>
        </a:graphic>
      </p:graphicFrame>
      <p:graphicFrame>
        <p:nvGraphicFramePr>
          <p:cNvPr id="95241" name="Object 20"/>
          <p:cNvGraphicFramePr>
            <a:graphicFrameLocks noChangeAspect="1"/>
          </p:cNvGraphicFramePr>
          <p:nvPr/>
        </p:nvGraphicFramePr>
        <p:xfrm>
          <a:off x="7537450" y="2454275"/>
          <a:ext cx="284163" cy="271463"/>
        </p:xfrm>
        <a:graphic>
          <a:graphicData uri="http://schemas.openxmlformats.org/presentationml/2006/ole">
            <p:oleObj spid="_x0000_s95241" name="Equation" r:id="rId10" imgW="241200" imgH="215640" progId="">
              <p:embed/>
            </p:oleObj>
          </a:graphicData>
        </a:graphic>
      </p:graphicFrame>
      <p:graphicFrame>
        <p:nvGraphicFramePr>
          <p:cNvPr id="95242" name="Object 21"/>
          <p:cNvGraphicFramePr>
            <a:graphicFrameLocks noChangeAspect="1"/>
          </p:cNvGraphicFramePr>
          <p:nvPr/>
        </p:nvGraphicFramePr>
        <p:xfrm>
          <a:off x="7546975" y="3763963"/>
          <a:ext cx="420688" cy="269875"/>
        </p:xfrm>
        <a:graphic>
          <a:graphicData uri="http://schemas.openxmlformats.org/presentationml/2006/ole">
            <p:oleObj spid="_x0000_s95242" name="Equation" r:id="rId11" imgW="355320" imgH="215640" progId="">
              <p:embed/>
            </p:oleObj>
          </a:graphicData>
        </a:graphic>
      </p:graphicFrame>
      <p:sp>
        <p:nvSpPr>
          <p:cNvPr id="95253" name="Line 22"/>
          <p:cNvSpPr>
            <a:spLocks noChangeShapeType="1"/>
          </p:cNvSpPr>
          <p:nvPr/>
        </p:nvSpPr>
        <p:spPr bwMode="auto">
          <a:xfrm flipH="1">
            <a:off x="7129463" y="2898775"/>
            <a:ext cx="63500" cy="66675"/>
          </a:xfrm>
          <a:prstGeom prst="line">
            <a:avLst/>
          </a:prstGeom>
          <a:noFill/>
          <a:ln w="9525">
            <a:solidFill>
              <a:schemeClr val="tx1"/>
            </a:solidFill>
            <a:round/>
            <a:headEnd/>
            <a:tailEnd/>
          </a:ln>
        </p:spPr>
        <p:txBody>
          <a:bodyPr wrap="none" anchor="ctr"/>
          <a:lstStyle/>
          <a:p>
            <a:endParaRPr lang="en-US"/>
          </a:p>
        </p:txBody>
      </p:sp>
      <p:sp>
        <p:nvSpPr>
          <p:cNvPr id="95254" name="Line 23"/>
          <p:cNvSpPr>
            <a:spLocks noChangeShapeType="1"/>
          </p:cNvSpPr>
          <p:nvPr/>
        </p:nvSpPr>
        <p:spPr bwMode="auto">
          <a:xfrm flipH="1">
            <a:off x="7177088" y="2898775"/>
            <a:ext cx="65087" cy="66675"/>
          </a:xfrm>
          <a:prstGeom prst="line">
            <a:avLst/>
          </a:prstGeom>
          <a:noFill/>
          <a:ln w="9525">
            <a:solidFill>
              <a:schemeClr val="tx1"/>
            </a:solidFill>
            <a:round/>
            <a:headEnd/>
            <a:tailEnd/>
          </a:ln>
        </p:spPr>
        <p:txBody>
          <a:bodyPr wrap="none" anchor="ctr"/>
          <a:lstStyle/>
          <a:p>
            <a:endParaRPr lang="en-US"/>
          </a:p>
        </p:txBody>
      </p:sp>
      <p:sp>
        <p:nvSpPr>
          <p:cNvPr id="95255" name="Line 24"/>
          <p:cNvSpPr>
            <a:spLocks noChangeShapeType="1"/>
          </p:cNvSpPr>
          <p:nvPr/>
        </p:nvSpPr>
        <p:spPr bwMode="auto">
          <a:xfrm flipH="1">
            <a:off x="7223125" y="2895600"/>
            <a:ext cx="65088" cy="66675"/>
          </a:xfrm>
          <a:prstGeom prst="line">
            <a:avLst/>
          </a:prstGeom>
          <a:noFill/>
          <a:ln w="9525">
            <a:solidFill>
              <a:schemeClr val="tx1"/>
            </a:solidFill>
            <a:round/>
            <a:headEnd/>
            <a:tailEnd/>
          </a:ln>
        </p:spPr>
        <p:txBody>
          <a:bodyPr wrap="none" anchor="ctr"/>
          <a:lstStyle/>
          <a:p>
            <a:endParaRPr lang="en-US"/>
          </a:p>
        </p:txBody>
      </p:sp>
      <p:sp>
        <p:nvSpPr>
          <p:cNvPr id="95256" name="Line 25"/>
          <p:cNvSpPr>
            <a:spLocks noChangeShapeType="1"/>
          </p:cNvSpPr>
          <p:nvPr/>
        </p:nvSpPr>
        <p:spPr bwMode="auto">
          <a:xfrm flipH="1">
            <a:off x="7265988" y="2898775"/>
            <a:ext cx="63500" cy="66675"/>
          </a:xfrm>
          <a:prstGeom prst="line">
            <a:avLst/>
          </a:prstGeom>
          <a:noFill/>
          <a:ln w="9525">
            <a:solidFill>
              <a:schemeClr val="tx1"/>
            </a:solidFill>
            <a:round/>
            <a:headEnd/>
            <a:tailEnd/>
          </a:ln>
        </p:spPr>
        <p:txBody>
          <a:bodyPr wrap="none" anchor="ctr"/>
          <a:lstStyle/>
          <a:p>
            <a:endParaRPr lang="en-US"/>
          </a:p>
        </p:txBody>
      </p:sp>
      <p:sp>
        <p:nvSpPr>
          <p:cNvPr id="95257" name="Line 26"/>
          <p:cNvSpPr>
            <a:spLocks noChangeShapeType="1"/>
          </p:cNvSpPr>
          <p:nvPr/>
        </p:nvSpPr>
        <p:spPr bwMode="auto">
          <a:xfrm flipH="1">
            <a:off x="7313613" y="2894013"/>
            <a:ext cx="63500" cy="66675"/>
          </a:xfrm>
          <a:prstGeom prst="line">
            <a:avLst/>
          </a:prstGeom>
          <a:noFill/>
          <a:ln w="9525">
            <a:solidFill>
              <a:schemeClr val="tx1"/>
            </a:solidFill>
            <a:round/>
            <a:headEnd/>
            <a:tailEnd/>
          </a:ln>
        </p:spPr>
        <p:txBody>
          <a:bodyPr wrap="none" anchor="ctr"/>
          <a:lstStyle/>
          <a:p>
            <a:endParaRPr lang="en-US"/>
          </a:p>
        </p:txBody>
      </p:sp>
      <p:sp>
        <p:nvSpPr>
          <p:cNvPr id="95258" name="Line 27"/>
          <p:cNvSpPr>
            <a:spLocks noChangeShapeType="1"/>
          </p:cNvSpPr>
          <p:nvPr/>
        </p:nvSpPr>
        <p:spPr bwMode="auto">
          <a:xfrm flipH="1">
            <a:off x="7358063" y="2898775"/>
            <a:ext cx="63500" cy="66675"/>
          </a:xfrm>
          <a:prstGeom prst="line">
            <a:avLst/>
          </a:prstGeom>
          <a:noFill/>
          <a:ln w="9525">
            <a:solidFill>
              <a:schemeClr val="tx1"/>
            </a:solidFill>
            <a:round/>
            <a:headEnd/>
            <a:tailEnd/>
          </a:ln>
        </p:spPr>
        <p:txBody>
          <a:bodyPr wrap="none" anchor="ctr"/>
          <a:lstStyle/>
          <a:p>
            <a:endParaRPr lang="en-US"/>
          </a:p>
        </p:txBody>
      </p:sp>
      <p:sp>
        <p:nvSpPr>
          <p:cNvPr id="95259" name="Line 28"/>
          <p:cNvSpPr>
            <a:spLocks noChangeShapeType="1"/>
          </p:cNvSpPr>
          <p:nvPr/>
        </p:nvSpPr>
        <p:spPr bwMode="auto">
          <a:xfrm flipH="1">
            <a:off x="7407275" y="2895600"/>
            <a:ext cx="65088" cy="66675"/>
          </a:xfrm>
          <a:prstGeom prst="line">
            <a:avLst/>
          </a:prstGeom>
          <a:noFill/>
          <a:ln w="9525">
            <a:solidFill>
              <a:schemeClr val="tx1"/>
            </a:solidFill>
            <a:round/>
            <a:headEnd/>
            <a:tailEnd/>
          </a:ln>
        </p:spPr>
        <p:txBody>
          <a:bodyPr wrap="none" anchor="ctr"/>
          <a:lstStyle/>
          <a:p>
            <a:endParaRPr lang="en-US"/>
          </a:p>
        </p:txBody>
      </p:sp>
      <p:sp>
        <p:nvSpPr>
          <p:cNvPr id="95260" name="Line 29"/>
          <p:cNvSpPr>
            <a:spLocks noChangeShapeType="1"/>
          </p:cNvSpPr>
          <p:nvPr/>
        </p:nvSpPr>
        <p:spPr bwMode="auto">
          <a:xfrm flipH="1">
            <a:off x="7493000" y="2895600"/>
            <a:ext cx="65088" cy="66675"/>
          </a:xfrm>
          <a:prstGeom prst="line">
            <a:avLst/>
          </a:prstGeom>
          <a:noFill/>
          <a:ln w="9525">
            <a:solidFill>
              <a:schemeClr val="tx1"/>
            </a:solidFill>
            <a:round/>
            <a:headEnd/>
            <a:tailEnd/>
          </a:ln>
        </p:spPr>
        <p:txBody>
          <a:bodyPr wrap="none" anchor="ctr"/>
          <a:lstStyle/>
          <a:p>
            <a:endParaRPr lang="en-US"/>
          </a:p>
        </p:txBody>
      </p:sp>
      <p:sp>
        <p:nvSpPr>
          <p:cNvPr id="95261" name="Line 30"/>
          <p:cNvSpPr>
            <a:spLocks noChangeShapeType="1"/>
          </p:cNvSpPr>
          <p:nvPr/>
        </p:nvSpPr>
        <p:spPr bwMode="auto">
          <a:xfrm flipH="1">
            <a:off x="7537450" y="2897188"/>
            <a:ext cx="63500" cy="66675"/>
          </a:xfrm>
          <a:prstGeom prst="line">
            <a:avLst/>
          </a:prstGeom>
          <a:noFill/>
          <a:ln w="9525">
            <a:solidFill>
              <a:schemeClr val="tx1"/>
            </a:solidFill>
            <a:round/>
            <a:headEnd/>
            <a:tailEnd/>
          </a:ln>
        </p:spPr>
        <p:txBody>
          <a:bodyPr wrap="none" anchor="ctr"/>
          <a:lstStyle/>
          <a:p>
            <a:endParaRPr lang="en-US"/>
          </a:p>
        </p:txBody>
      </p:sp>
      <p:sp>
        <p:nvSpPr>
          <p:cNvPr id="95262" name="Line 31"/>
          <p:cNvSpPr>
            <a:spLocks noChangeShapeType="1"/>
          </p:cNvSpPr>
          <p:nvPr/>
        </p:nvSpPr>
        <p:spPr bwMode="auto">
          <a:xfrm flipH="1">
            <a:off x="7580313" y="2898775"/>
            <a:ext cx="63500" cy="68263"/>
          </a:xfrm>
          <a:prstGeom prst="line">
            <a:avLst/>
          </a:prstGeom>
          <a:noFill/>
          <a:ln w="9525">
            <a:solidFill>
              <a:schemeClr val="tx1"/>
            </a:solidFill>
            <a:round/>
            <a:headEnd/>
            <a:tailEnd/>
          </a:ln>
        </p:spPr>
        <p:txBody>
          <a:bodyPr wrap="none" anchor="ctr"/>
          <a:lstStyle/>
          <a:p>
            <a:endParaRPr lang="en-US"/>
          </a:p>
        </p:txBody>
      </p:sp>
      <p:sp>
        <p:nvSpPr>
          <p:cNvPr id="95263" name="Line 32"/>
          <p:cNvSpPr>
            <a:spLocks noChangeShapeType="1"/>
          </p:cNvSpPr>
          <p:nvPr/>
        </p:nvSpPr>
        <p:spPr bwMode="auto">
          <a:xfrm flipH="1">
            <a:off x="7626350" y="2895600"/>
            <a:ext cx="65088" cy="66675"/>
          </a:xfrm>
          <a:prstGeom prst="line">
            <a:avLst/>
          </a:prstGeom>
          <a:noFill/>
          <a:ln w="9525">
            <a:solidFill>
              <a:schemeClr val="tx1"/>
            </a:solidFill>
            <a:round/>
            <a:headEnd/>
            <a:tailEnd/>
          </a:ln>
        </p:spPr>
        <p:txBody>
          <a:bodyPr wrap="none" anchor="ctr"/>
          <a:lstStyle/>
          <a:p>
            <a:endParaRPr lang="en-US"/>
          </a:p>
        </p:txBody>
      </p:sp>
      <p:sp>
        <p:nvSpPr>
          <p:cNvPr id="95264" name="Line 33"/>
          <p:cNvSpPr>
            <a:spLocks noChangeShapeType="1"/>
          </p:cNvSpPr>
          <p:nvPr/>
        </p:nvSpPr>
        <p:spPr bwMode="auto">
          <a:xfrm flipH="1">
            <a:off x="7669213" y="2892425"/>
            <a:ext cx="65087" cy="68263"/>
          </a:xfrm>
          <a:prstGeom prst="line">
            <a:avLst/>
          </a:prstGeom>
          <a:noFill/>
          <a:ln w="9525">
            <a:solidFill>
              <a:schemeClr val="tx1"/>
            </a:solidFill>
            <a:round/>
            <a:headEnd/>
            <a:tailEnd/>
          </a:ln>
        </p:spPr>
        <p:txBody>
          <a:bodyPr wrap="none" anchor="ctr"/>
          <a:lstStyle/>
          <a:p>
            <a:endParaRPr lang="en-US"/>
          </a:p>
        </p:txBody>
      </p:sp>
      <p:sp>
        <p:nvSpPr>
          <p:cNvPr id="95265" name="Line 34"/>
          <p:cNvSpPr>
            <a:spLocks noChangeShapeType="1"/>
          </p:cNvSpPr>
          <p:nvPr/>
        </p:nvSpPr>
        <p:spPr bwMode="auto">
          <a:xfrm flipH="1">
            <a:off x="7448550" y="2894013"/>
            <a:ext cx="63500" cy="66675"/>
          </a:xfrm>
          <a:prstGeom prst="line">
            <a:avLst/>
          </a:prstGeom>
          <a:noFill/>
          <a:ln w="9525">
            <a:solidFill>
              <a:schemeClr val="tx1"/>
            </a:solidFill>
            <a:round/>
            <a:headEnd/>
            <a:tailEnd/>
          </a:ln>
        </p:spPr>
        <p:txBody>
          <a:bodyPr wrap="none" anchor="ctr"/>
          <a:lstStyle/>
          <a:p>
            <a:endParaRPr lang="en-US"/>
          </a:p>
        </p:txBody>
      </p:sp>
      <p:sp>
        <p:nvSpPr>
          <p:cNvPr id="95266" name="Line 35"/>
          <p:cNvSpPr>
            <a:spLocks noChangeShapeType="1"/>
          </p:cNvSpPr>
          <p:nvPr/>
        </p:nvSpPr>
        <p:spPr bwMode="auto">
          <a:xfrm flipH="1">
            <a:off x="7705725" y="2898775"/>
            <a:ext cx="65088" cy="66675"/>
          </a:xfrm>
          <a:prstGeom prst="line">
            <a:avLst/>
          </a:prstGeom>
          <a:noFill/>
          <a:ln w="9525">
            <a:solidFill>
              <a:schemeClr val="tx1"/>
            </a:solidFill>
            <a:round/>
            <a:headEnd/>
            <a:tailEnd/>
          </a:ln>
        </p:spPr>
        <p:txBody>
          <a:bodyPr wrap="none" anchor="ctr"/>
          <a:lstStyle/>
          <a:p>
            <a:endParaRPr lang="en-US"/>
          </a:p>
        </p:txBody>
      </p:sp>
      <p:sp>
        <p:nvSpPr>
          <p:cNvPr id="95267" name="Line 36"/>
          <p:cNvSpPr>
            <a:spLocks noChangeShapeType="1"/>
          </p:cNvSpPr>
          <p:nvPr/>
        </p:nvSpPr>
        <p:spPr bwMode="auto">
          <a:xfrm flipH="1">
            <a:off x="7750175" y="2898775"/>
            <a:ext cx="65088" cy="66675"/>
          </a:xfrm>
          <a:prstGeom prst="line">
            <a:avLst/>
          </a:prstGeom>
          <a:noFill/>
          <a:ln w="9525">
            <a:solidFill>
              <a:schemeClr val="tx1"/>
            </a:solidFill>
            <a:round/>
            <a:headEnd/>
            <a:tailEnd/>
          </a:ln>
        </p:spPr>
        <p:txBody>
          <a:bodyPr wrap="none" anchor="ctr"/>
          <a:lstStyle/>
          <a:p>
            <a:endParaRPr lang="en-US"/>
          </a:p>
        </p:txBody>
      </p:sp>
      <p:sp>
        <p:nvSpPr>
          <p:cNvPr id="95268" name="Line 37"/>
          <p:cNvSpPr>
            <a:spLocks noChangeShapeType="1"/>
          </p:cNvSpPr>
          <p:nvPr/>
        </p:nvSpPr>
        <p:spPr bwMode="auto">
          <a:xfrm flipH="1">
            <a:off x="7793038" y="2894013"/>
            <a:ext cx="65087" cy="66675"/>
          </a:xfrm>
          <a:prstGeom prst="line">
            <a:avLst/>
          </a:prstGeom>
          <a:noFill/>
          <a:ln w="9525">
            <a:solidFill>
              <a:schemeClr val="tx1"/>
            </a:solidFill>
            <a:round/>
            <a:headEnd/>
            <a:tailEnd/>
          </a:ln>
        </p:spPr>
        <p:txBody>
          <a:bodyPr wrap="none" anchor="ctr"/>
          <a:lstStyle/>
          <a:p>
            <a:endParaRPr lang="en-US"/>
          </a:p>
        </p:txBody>
      </p:sp>
      <p:sp>
        <p:nvSpPr>
          <p:cNvPr id="95269" name="Line 38"/>
          <p:cNvSpPr>
            <a:spLocks noChangeShapeType="1"/>
          </p:cNvSpPr>
          <p:nvPr/>
        </p:nvSpPr>
        <p:spPr bwMode="auto">
          <a:xfrm flipH="1">
            <a:off x="7834313" y="2894013"/>
            <a:ext cx="65087" cy="66675"/>
          </a:xfrm>
          <a:prstGeom prst="line">
            <a:avLst/>
          </a:prstGeom>
          <a:noFill/>
          <a:ln w="9525">
            <a:solidFill>
              <a:schemeClr val="tx1"/>
            </a:solidFill>
            <a:round/>
            <a:headEnd/>
            <a:tailEnd/>
          </a:ln>
        </p:spPr>
        <p:txBody>
          <a:bodyPr wrap="none" anchor="ctr"/>
          <a:lstStyle/>
          <a:p>
            <a:endParaRPr lang="en-US"/>
          </a:p>
        </p:txBody>
      </p:sp>
      <p:sp>
        <p:nvSpPr>
          <p:cNvPr id="95270" name="Line 39"/>
          <p:cNvSpPr>
            <a:spLocks noChangeShapeType="1"/>
          </p:cNvSpPr>
          <p:nvPr/>
        </p:nvSpPr>
        <p:spPr bwMode="auto">
          <a:xfrm flipH="1">
            <a:off x="7875588" y="2905125"/>
            <a:ext cx="53975" cy="53975"/>
          </a:xfrm>
          <a:prstGeom prst="line">
            <a:avLst/>
          </a:prstGeom>
          <a:noFill/>
          <a:ln w="9525">
            <a:solidFill>
              <a:schemeClr val="tx1"/>
            </a:solidFill>
            <a:round/>
            <a:headEnd/>
            <a:tailEnd/>
          </a:ln>
        </p:spPr>
        <p:txBody>
          <a:bodyPr wrap="none" anchor="ctr"/>
          <a:lstStyle/>
          <a:p>
            <a:endParaRPr lang="en-US"/>
          </a:p>
        </p:txBody>
      </p:sp>
      <p:graphicFrame>
        <p:nvGraphicFramePr>
          <p:cNvPr id="95243" name="Object 46"/>
          <p:cNvGraphicFramePr>
            <a:graphicFrameLocks noChangeAspect="1"/>
          </p:cNvGraphicFramePr>
          <p:nvPr>
            <p:ph sz="quarter" idx="4"/>
          </p:nvPr>
        </p:nvGraphicFramePr>
        <p:xfrm>
          <a:off x="685800" y="4748213"/>
          <a:ext cx="7010400" cy="1377950"/>
        </p:xfrm>
        <a:graphic>
          <a:graphicData uri="http://schemas.openxmlformats.org/presentationml/2006/ole">
            <p:oleObj spid="_x0000_s95243" name="Equation" r:id="rId12" imgW="4394160" imgH="863280" progId="">
              <p:embed/>
            </p:oleObj>
          </a:graphicData>
        </a:graphic>
      </p:graphicFrame>
      <p:sp>
        <p:nvSpPr>
          <p:cNvPr id="95271" name="Text Box 49"/>
          <p:cNvSpPr txBox="1">
            <a:spLocks noChangeArrowheads="1"/>
          </p:cNvSpPr>
          <p:nvPr/>
        </p:nvSpPr>
        <p:spPr bwMode="auto">
          <a:xfrm>
            <a:off x="6308725" y="5570538"/>
            <a:ext cx="184150" cy="396875"/>
          </a:xfrm>
          <a:prstGeom prst="rect">
            <a:avLst/>
          </a:prstGeom>
          <a:noFill/>
          <a:ln w="9525">
            <a:noFill/>
            <a:miter lim="800000"/>
            <a:headEnd/>
            <a:tailEnd/>
          </a:ln>
        </p:spPr>
        <p:txBody>
          <a:bodyPr wrap="none">
            <a:spAutoFit/>
          </a:bodyPr>
          <a:lstStyle/>
          <a:p>
            <a:endParaRPr lang="en-US"/>
          </a:p>
        </p:txBody>
      </p:sp>
      <p:sp>
        <p:nvSpPr>
          <p:cNvPr id="95272" name="Text Box 51"/>
          <p:cNvSpPr txBox="1">
            <a:spLocks noChangeArrowheads="1"/>
          </p:cNvSpPr>
          <p:nvPr/>
        </p:nvSpPr>
        <p:spPr bwMode="auto">
          <a:xfrm>
            <a:off x="6172200" y="5568950"/>
            <a:ext cx="2447925" cy="396875"/>
          </a:xfrm>
          <a:prstGeom prst="rect">
            <a:avLst/>
          </a:prstGeom>
          <a:noFill/>
          <a:ln w="9525">
            <a:noFill/>
            <a:miter lim="800000"/>
            <a:headEnd/>
            <a:tailEnd/>
          </a:ln>
        </p:spPr>
        <p:txBody>
          <a:bodyPr wrap="none">
            <a:spAutoFit/>
          </a:bodyPr>
          <a:lstStyle/>
          <a:p>
            <a:r>
              <a:rPr lang="en-US" i="1"/>
              <a:t>Rayleigh distribution!</a:t>
            </a:r>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Date Placeholder 6"/>
          <p:cNvSpPr>
            <a:spLocks noGrp="1"/>
          </p:cNvSpPr>
          <p:nvPr>
            <p:ph type="dt" sz="quarter" idx="10"/>
          </p:nvPr>
        </p:nvSpPr>
        <p:spPr/>
        <p:txBody>
          <a:bodyPr/>
          <a:lstStyle/>
          <a:p>
            <a:pPr>
              <a:defRPr/>
            </a:pPr>
            <a:r>
              <a:rPr lang="en-US"/>
              <a:t>		 </a:t>
            </a:r>
            <a:r>
              <a:rPr lang="en-US" sz="1200"/>
              <a:t> </a:t>
            </a:r>
            <a:fld id="{5B264BC5-561C-45EA-B58A-EF09CA33ED41}" type="slidenum">
              <a:rPr lang="en-US" sz="1200">
                <a:solidFill>
                  <a:srgbClr val="003399"/>
                </a:solidFill>
              </a:rPr>
              <a:pPr>
                <a:defRPr/>
              </a:pPr>
              <a:t>155</a:t>
            </a:fld>
            <a:endParaRPr lang="en-US" sz="1200">
              <a:solidFill>
                <a:srgbClr val="003399"/>
              </a:solidFill>
            </a:endParaRPr>
          </a:p>
        </p:txBody>
      </p:sp>
      <p:sp>
        <p:nvSpPr>
          <p:cNvPr id="96263" name="Rectangle 15"/>
          <p:cNvSpPr>
            <a:spLocks noGrp="1" noChangeArrowheads="1"/>
          </p:cNvSpPr>
          <p:nvPr>
            <p:ph type="title" sz="quarter"/>
          </p:nvPr>
        </p:nvSpPr>
        <p:spPr/>
        <p:txBody>
          <a:bodyPr/>
          <a:lstStyle/>
          <a:p>
            <a:r>
              <a:rPr lang="en-US" smtClean="0"/>
              <a:t>2. </a:t>
            </a:r>
            <a:r>
              <a:rPr lang="en-GB" smtClean="0"/>
              <a:t>Review of Probability Theory: Func. of 2</a:t>
            </a:r>
            <a:r>
              <a:rPr lang="en-US" smtClean="0"/>
              <a:t> r.vs</a:t>
            </a:r>
            <a:r>
              <a:rPr lang="en-GB" smtClean="0"/>
              <a:t> (7)</a:t>
            </a:r>
            <a:endParaRPr lang="en-US" smtClean="0"/>
          </a:p>
        </p:txBody>
      </p:sp>
      <p:graphicFrame>
        <p:nvGraphicFramePr>
          <p:cNvPr id="96258" name="Object 5"/>
          <p:cNvGraphicFramePr>
            <a:graphicFrameLocks noChangeAspect="1"/>
          </p:cNvGraphicFramePr>
          <p:nvPr>
            <p:ph sz="quarter" idx="1"/>
          </p:nvPr>
        </p:nvGraphicFramePr>
        <p:xfrm>
          <a:off x="5105400" y="1243013"/>
          <a:ext cx="1524000" cy="433387"/>
        </p:xfrm>
        <a:graphic>
          <a:graphicData uri="http://schemas.openxmlformats.org/presentationml/2006/ole">
            <p:oleObj spid="_x0000_s96258" name="Equation" r:id="rId3" imgW="1028520" imgH="291960" progId="">
              <p:embed/>
            </p:oleObj>
          </a:graphicData>
        </a:graphic>
      </p:graphicFrame>
      <p:graphicFrame>
        <p:nvGraphicFramePr>
          <p:cNvPr id="96259" name="Object 8"/>
          <p:cNvGraphicFramePr>
            <a:graphicFrameLocks noChangeAspect="1"/>
          </p:cNvGraphicFramePr>
          <p:nvPr>
            <p:ph sz="quarter" idx="2"/>
          </p:nvPr>
        </p:nvGraphicFramePr>
        <p:xfrm>
          <a:off x="3048000" y="2722563"/>
          <a:ext cx="1600200" cy="706437"/>
        </p:xfrm>
        <a:graphic>
          <a:graphicData uri="http://schemas.openxmlformats.org/presentationml/2006/ole">
            <p:oleObj spid="_x0000_s96259" name="Equation" r:id="rId4" imgW="977760" imgH="431640" progId="">
              <p:embed/>
            </p:oleObj>
          </a:graphicData>
        </a:graphic>
      </p:graphicFrame>
      <p:graphicFrame>
        <p:nvGraphicFramePr>
          <p:cNvPr id="96260" name="Object 11"/>
          <p:cNvGraphicFramePr>
            <a:graphicFrameLocks noChangeAspect="1"/>
          </p:cNvGraphicFramePr>
          <p:nvPr>
            <p:ph sz="quarter" idx="3"/>
          </p:nvPr>
        </p:nvGraphicFramePr>
        <p:xfrm>
          <a:off x="3048000" y="4246563"/>
          <a:ext cx="2971800" cy="630237"/>
        </p:xfrm>
        <a:graphic>
          <a:graphicData uri="http://schemas.openxmlformats.org/presentationml/2006/ole">
            <p:oleObj spid="_x0000_s96260" name="Equation" r:id="rId5" imgW="1854000" imgH="393480" progId="">
              <p:embed/>
            </p:oleObj>
          </a:graphicData>
        </a:graphic>
      </p:graphicFrame>
      <p:sp>
        <p:nvSpPr>
          <p:cNvPr id="96264" name="Text Box 4"/>
          <p:cNvSpPr txBox="1">
            <a:spLocks noChangeArrowheads="1"/>
          </p:cNvSpPr>
          <p:nvPr/>
        </p:nvSpPr>
        <p:spPr bwMode="auto">
          <a:xfrm>
            <a:off x="457200" y="914400"/>
            <a:ext cx="8085138" cy="4870450"/>
          </a:xfrm>
          <a:prstGeom prst="rect">
            <a:avLst/>
          </a:prstGeom>
          <a:noFill/>
          <a:ln w="9525">
            <a:noFill/>
            <a:miter lim="800000"/>
            <a:headEnd/>
            <a:tailEnd/>
          </a:ln>
        </p:spPr>
        <p:txBody>
          <a:bodyPr wrap="none">
            <a:spAutoFit/>
          </a:bodyPr>
          <a:lstStyle/>
          <a:p>
            <a:pPr>
              <a:spcBef>
                <a:spcPct val="5000"/>
              </a:spcBef>
            </a:pPr>
            <a:r>
              <a:rPr lang="en-US"/>
              <a:t>Thus, </a:t>
            </a:r>
            <a:r>
              <a:rPr lang="en-US" i="1"/>
              <a:t>if</a:t>
            </a:r>
            <a:r>
              <a:rPr lang="en-US"/>
              <a:t>  </a:t>
            </a:r>
            <a:r>
              <a:rPr lang="en-US" i="1"/>
              <a:t>W</a:t>
            </a:r>
            <a:r>
              <a:rPr lang="en-US"/>
              <a:t> = </a:t>
            </a:r>
            <a:r>
              <a:rPr lang="en-US" i="1"/>
              <a:t>X</a:t>
            </a:r>
            <a:r>
              <a:rPr lang="en-US"/>
              <a:t> + </a:t>
            </a:r>
            <a:r>
              <a:rPr lang="en-US" i="1"/>
              <a:t>iY, where X and Y are real, independent normal r.vs with </a:t>
            </a:r>
          </a:p>
          <a:p>
            <a:pPr>
              <a:spcBef>
                <a:spcPct val="5000"/>
              </a:spcBef>
            </a:pPr>
            <a:r>
              <a:rPr lang="en-US" i="1"/>
              <a:t>zero mean and equal variance, then the r.v                           has a Rayleigh </a:t>
            </a:r>
          </a:p>
          <a:p>
            <a:pPr>
              <a:spcBef>
                <a:spcPct val="5000"/>
              </a:spcBef>
            </a:pPr>
            <a:r>
              <a:rPr lang="en-US" i="1"/>
              <a:t>density</a:t>
            </a:r>
            <a:r>
              <a:rPr lang="en-US"/>
              <a:t>. </a:t>
            </a:r>
            <a:r>
              <a:rPr lang="en-US" i="1"/>
              <a:t>W</a:t>
            </a:r>
            <a:r>
              <a:rPr lang="en-US"/>
              <a:t> </a:t>
            </a:r>
            <a:r>
              <a:rPr lang="en-US" i="1"/>
              <a:t>is said to be a complex Gaussian r.v with zero mean, whose real </a:t>
            </a:r>
          </a:p>
          <a:p>
            <a:pPr>
              <a:spcBef>
                <a:spcPct val="5000"/>
              </a:spcBef>
            </a:pPr>
            <a:r>
              <a:rPr lang="en-US" i="1"/>
              <a:t>and imaginary parts are independent r.vs and its magnitude has Rayleigh </a:t>
            </a:r>
          </a:p>
          <a:p>
            <a:pPr>
              <a:spcBef>
                <a:spcPct val="5000"/>
              </a:spcBef>
            </a:pPr>
            <a:r>
              <a:rPr lang="en-US" i="1"/>
              <a:t>distribution.</a:t>
            </a:r>
          </a:p>
          <a:p>
            <a:pPr>
              <a:spcBef>
                <a:spcPct val="5000"/>
              </a:spcBef>
            </a:pPr>
            <a:endParaRPr lang="en-US" i="1"/>
          </a:p>
          <a:p>
            <a:pPr>
              <a:spcBef>
                <a:spcPct val="5000"/>
              </a:spcBef>
            </a:pPr>
            <a:r>
              <a:rPr lang="en-US"/>
              <a:t>What about its phase </a:t>
            </a:r>
          </a:p>
          <a:p>
            <a:pPr>
              <a:spcBef>
                <a:spcPct val="5000"/>
              </a:spcBef>
            </a:pPr>
            <a:endParaRPr lang="en-US"/>
          </a:p>
          <a:p>
            <a:pPr>
              <a:spcBef>
                <a:spcPct val="5000"/>
              </a:spcBef>
            </a:pPr>
            <a:r>
              <a:rPr lang="en-US"/>
              <a:t>Clearly, the principal value of </a:t>
            </a:r>
            <a:r>
              <a:rPr lang="en-US" i="1">
                <a:sym typeface="Symbol" pitchFamily="18" charset="2"/>
              </a:rPr>
              <a:t>  </a:t>
            </a:r>
            <a:r>
              <a:rPr lang="en-US">
                <a:sym typeface="Symbol" pitchFamily="18" charset="2"/>
              </a:rPr>
              <a:t>lies in the interval (-</a:t>
            </a:r>
            <a:r>
              <a:rPr lang="en-US" i="1">
                <a:sym typeface="Symbol" pitchFamily="18" charset="2"/>
              </a:rPr>
              <a:t></a:t>
            </a:r>
            <a:r>
              <a:rPr lang="en-US">
                <a:sym typeface="Symbol" pitchFamily="18" charset="2"/>
              </a:rPr>
              <a:t>/2, +</a:t>
            </a:r>
            <a:r>
              <a:rPr lang="en-US" i="1">
                <a:sym typeface="Symbol" pitchFamily="18" charset="2"/>
              </a:rPr>
              <a:t></a:t>
            </a:r>
            <a:r>
              <a:rPr lang="en-US">
                <a:sym typeface="Symbol" pitchFamily="18" charset="2"/>
              </a:rPr>
              <a:t>/2).  If we let  </a:t>
            </a:r>
          </a:p>
          <a:p>
            <a:pPr>
              <a:spcBef>
                <a:spcPct val="5000"/>
              </a:spcBef>
            </a:pPr>
            <a:r>
              <a:rPr lang="en-US" i="1">
                <a:sym typeface="Symbol" pitchFamily="18" charset="2"/>
              </a:rPr>
              <a:t>U</a:t>
            </a:r>
            <a:r>
              <a:rPr lang="en-US">
                <a:sym typeface="Symbol" pitchFamily="18" charset="2"/>
              </a:rPr>
              <a:t> = tan </a:t>
            </a:r>
            <a:r>
              <a:rPr lang="en-US" i="1">
                <a:sym typeface="Symbol" pitchFamily="18" charset="2"/>
              </a:rPr>
              <a:t> = X</a:t>
            </a:r>
            <a:r>
              <a:rPr lang="en-US">
                <a:sym typeface="Symbol" pitchFamily="18" charset="2"/>
              </a:rPr>
              <a:t>/</a:t>
            </a:r>
            <a:r>
              <a:rPr lang="en-US" i="1">
                <a:sym typeface="Symbol" pitchFamily="18" charset="2"/>
              </a:rPr>
              <a:t>Y</a:t>
            </a:r>
            <a:r>
              <a:rPr lang="en-US">
                <a:sym typeface="Symbol" pitchFamily="18" charset="2"/>
              </a:rPr>
              <a:t> , then it is shown that </a:t>
            </a:r>
            <a:r>
              <a:rPr lang="en-US" i="1">
                <a:sym typeface="Symbol" pitchFamily="18" charset="2"/>
              </a:rPr>
              <a:t>U</a:t>
            </a:r>
            <a:r>
              <a:rPr lang="en-US">
                <a:sym typeface="Symbol" pitchFamily="18" charset="2"/>
              </a:rPr>
              <a:t> has a Cauchy distribution with</a:t>
            </a:r>
          </a:p>
          <a:p>
            <a:pPr>
              <a:spcBef>
                <a:spcPct val="5000"/>
              </a:spcBef>
            </a:pPr>
            <a:endParaRPr lang="en-US">
              <a:sym typeface="Symbol" pitchFamily="18" charset="2"/>
            </a:endParaRPr>
          </a:p>
          <a:p>
            <a:pPr>
              <a:spcBef>
                <a:spcPct val="5000"/>
              </a:spcBef>
            </a:pPr>
            <a:endParaRPr lang="en-US">
              <a:sym typeface="Symbol" pitchFamily="18" charset="2"/>
            </a:endParaRPr>
          </a:p>
          <a:p>
            <a:pPr>
              <a:spcBef>
                <a:spcPct val="5000"/>
              </a:spcBef>
            </a:pPr>
            <a:r>
              <a:rPr lang="en-US">
                <a:sym typeface="Symbol" pitchFamily="18" charset="2"/>
              </a:rPr>
              <a:t>As a result</a:t>
            </a:r>
          </a:p>
          <a:p>
            <a:pPr>
              <a:spcBef>
                <a:spcPct val="5000"/>
              </a:spcBef>
            </a:pPr>
            <a:endParaRPr lang="en-US"/>
          </a:p>
          <a:p>
            <a:endParaRPr lang="en-US"/>
          </a:p>
        </p:txBody>
      </p:sp>
      <p:graphicFrame>
        <p:nvGraphicFramePr>
          <p:cNvPr id="96261" name="Object 14"/>
          <p:cNvGraphicFramePr>
            <a:graphicFrameLocks noChangeAspect="1"/>
          </p:cNvGraphicFramePr>
          <p:nvPr>
            <p:ph sz="quarter" idx="4"/>
          </p:nvPr>
        </p:nvGraphicFramePr>
        <p:xfrm>
          <a:off x="685800" y="5105400"/>
          <a:ext cx="7848600" cy="752475"/>
        </p:xfrm>
        <a:graphic>
          <a:graphicData uri="http://schemas.openxmlformats.org/presentationml/2006/ole">
            <p:oleObj spid="_x0000_s96261" name="Equation" r:id="rId6" imgW="4775040" imgH="457200" progId="">
              <p:embed/>
            </p:oleObj>
          </a:graphicData>
        </a:graphic>
      </p:graphicFrame>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6"/>
          <p:cNvSpPr>
            <a:spLocks noGrp="1"/>
          </p:cNvSpPr>
          <p:nvPr>
            <p:ph type="dt" sz="quarter" idx="10"/>
          </p:nvPr>
        </p:nvSpPr>
        <p:spPr/>
        <p:txBody>
          <a:bodyPr/>
          <a:lstStyle/>
          <a:p>
            <a:pPr>
              <a:defRPr/>
            </a:pPr>
            <a:r>
              <a:rPr lang="en-US"/>
              <a:t>		 </a:t>
            </a:r>
            <a:r>
              <a:rPr lang="en-US" sz="1200"/>
              <a:t> </a:t>
            </a:r>
            <a:fld id="{1959421D-8EE0-4F8F-A9EC-B198C1AAC024}" type="slidenum">
              <a:rPr lang="en-US" sz="1200">
                <a:solidFill>
                  <a:srgbClr val="003399"/>
                </a:solidFill>
              </a:rPr>
              <a:pPr>
                <a:defRPr/>
              </a:pPr>
              <a:t>156</a:t>
            </a:fld>
            <a:endParaRPr lang="en-US" sz="1200">
              <a:solidFill>
                <a:srgbClr val="003399"/>
              </a:solidFill>
            </a:endParaRPr>
          </a:p>
        </p:txBody>
      </p:sp>
      <p:sp>
        <p:nvSpPr>
          <p:cNvPr id="97285" name="Rectangle 15"/>
          <p:cNvSpPr>
            <a:spLocks noGrp="1" noChangeArrowheads="1"/>
          </p:cNvSpPr>
          <p:nvPr>
            <p:ph type="title" sz="quarter"/>
          </p:nvPr>
        </p:nvSpPr>
        <p:spPr/>
        <p:txBody>
          <a:bodyPr/>
          <a:lstStyle/>
          <a:p>
            <a:r>
              <a:rPr lang="en-US" smtClean="0"/>
              <a:t>2. </a:t>
            </a:r>
            <a:r>
              <a:rPr lang="en-GB" smtClean="0"/>
              <a:t>Review of Probability Theory: Func. of 2</a:t>
            </a:r>
            <a:r>
              <a:rPr lang="en-US" smtClean="0"/>
              <a:t> r.vs</a:t>
            </a:r>
            <a:r>
              <a:rPr lang="en-GB" smtClean="0"/>
              <a:t> (8)</a:t>
            </a:r>
            <a:endParaRPr lang="en-US" smtClean="0"/>
          </a:p>
        </p:txBody>
      </p:sp>
      <p:graphicFrame>
        <p:nvGraphicFramePr>
          <p:cNvPr id="97282" name="Object 5"/>
          <p:cNvGraphicFramePr>
            <a:graphicFrameLocks noChangeAspect="1"/>
          </p:cNvGraphicFramePr>
          <p:nvPr>
            <p:ph sz="quarter" idx="1"/>
          </p:nvPr>
        </p:nvGraphicFramePr>
        <p:xfrm>
          <a:off x="2590800" y="2970213"/>
          <a:ext cx="3886200" cy="661987"/>
        </p:xfrm>
        <a:graphic>
          <a:graphicData uri="http://schemas.openxmlformats.org/presentationml/2006/ole">
            <p:oleObj spid="_x0000_s97282" name="Equation" r:id="rId3" imgW="2311200" imgH="393480" progId="">
              <p:embed/>
            </p:oleObj>
          </a:graphicData>
        </a:graphic>
      </p:graphicFrame>
      <p:graphicFrame>
        <p:nvGraphicFramePr>
          <p:cNvPr id="97283" name="Object 8"/>
          <p:cNvGraphicFramePr>
            <a:graphicFrameLocks noChangeAspect="1"/>
          </p:cNvGraphicFramePr>
          <p:nvPr>
            <p:ph sz="quarter" idx="2"/>
          </p:nvPr>
        </p:nvGraphicFramePr>
        <p:xfrm>
          <a:off x="1524000" y="3962400"/>
          <a:ext cx="6248400" cy="2168525"/>
        </p:xfrm>
        <a:graphic>
          <a:graphicData uri="http://schemas.openxmlformats.org/presentationml/2006/ole">
            <p:oleObj spid="_x0000_s97283" name="Equation" r:id="rId4" imgW="3911400" imgH="1358640" progId="">
              <p:embed/>
            </p:oleObj>
          </a:graphicData>
        </a:graphic>
      </p:graphicFrame>
      <p:sp>
        <p:nvSpPr>
          <p:cNvPr id="97286" name="Text Box 4"/>
          <p:cNvSpPr txBox="1">
            <a:spLocks noChangeArrowheads="1"/>
          </p:cNvSpPr>
          <p:nvPr/>
        </p:nvSpPr>
        <p:spPr bwMode="auto">
          <a:xfrm>
            <a:off x="457200" y="838200"/>
            <a:ext cx="8258175" cy="3219450"/>
          </a:xfrm>
          <a:prstGeom prst="rect">
            <a:avLst/>
          </a:prstGeom>
          <a:noFill/>
          <a:ln w="9525">
            <a:noFill/>
            <a:miter lim="800000"/>
            <a:headEnd/>
            <a:tailEnd/>
          </a:ln>
        </p:spPr>
        <p:txBody>
          <a:bodyPr wrap="none">
            <a:spAutoFit/>
          </a:bodyPr>
          <a:lstStyle/>
          <a:p>
            <a:pPr>
              <a:spcBef>
                <a:spcPct val="5000"/>
              </a:spcBef>
            </a:pPr>
            <a:r>
              <a:rPr lang="en-US">
                <a:sym typeface="Symbol" pitchFamily="18" charset="2"/>
              </a:rPr>
              <a:t>To summarize, </a:t>
            </a:r>
            <a:r>
              <a:rPr lang="en-US" i="1">
                <a:sym typeface="Symbol" pitchFamily="18" charset="2"/>
              </a:rPr>
              <a:t>the magnitude and phase of a zero mean complex Gaussian r.v</a:t>
            </a:r>
          </a:p>
          <a:p>
            <a:pPr>
              <a:spcBef>
                <a:spcPct val="5000"/>
              </a:spcBef>
            </a:pPr>
            <a:r>
              <a:rPr lang="en-US" i="1">
                <a:sym typeface="Symbol" pitchFamily="18" charset="2"/>
              </a:rPr>
              <a:t>has Rayleigh and uniform distributions respectively. Interestingly, as we will </a:t>
            </a:r>
          </a:p>
          <a:p>
            <a:pPr>
              <a:spcBef>
                <a:spcPct val="5000"/>
              </a:spcBef>
            </a:pPr>
            <a:r>
              <a:rPr lang="en-US" i="1">
                <a:sym typeface="Symbol" pitchFamily="18" charset="2"/>
              </a:rPr>
              <a:t>see later, these two derived r.vs are also independent of each other!</a:t>
            </a:r>
          </a:p>
          <a:p>
            <a:pPr>
              <a:spcBef>
                <a:spcPct val="5000"/>
              </a:spcBef>
            </a:pPr>
            <a:endParaRPr lang="en-US" i="1">
              <a:sym typeface="Symbol" pitchFamily="18" charset="2"/>
            </a:endParaRPr>
          </a:p>
          <a:p>
            <a:pPr>
              <a:spcBef>
                <a:spcPct val="5000"/>
              </a:spcBef>
            </a:pPr>
            <a:r>
              <a:rPr lang="en-US" u="sng">
                <a:sym typeface="Symbol" pitchFamily="18" charset="2"/>
              </a:rPr>
              <a:t>Example 4</a:t>
            </a:r>
            <a:r>
              <a:rPr lang="en-US">
                <a:sym typeface="Symbol" pitchFamily="18" charset="2"/>
              </a:rPr>
              <a:t>:</a:t>
            </a:r>
            <a:r>
              <a:rPr lang="en-US"/>
              <a:t> Redo example 3, where </a:t>
            </a:r>
            <a:r>
              <a:rPr lang="en-US" i="1"/>
              <a:t>X</a:t>
            </a:r>
            <a:r>
              <a:rPr lang="en-US"/>
              <a:t> and </a:t>
            </a:r>
            <a:r>
              <a:rPr lang="en-US" i="1"/>
              <a:t>Y</a:t>
            </a:r>
            <a:r>
              <a:rPr lang="en-US"/>
              <a:t> have nonzero means </a:t>
            </a:r>
            <a:r>
              <a:rPr lang="en-US" i="1">
                <a:sym typeface="Symbol" pitchFamily="18" charset="2"/>
              </a:rPr>
              <a:t></a:t>
            </a:r>
            <a:r>
              <a:rPr lang="en-US" i="1" baseline="-25000">
                <a:sym typeface="Symbol" pitchFamily="18" charset="2"/>
              </a:rPr>
              <a:t>X</a:t>
            </a:r>
            <a:r>
              <a:rPr lang="en-US"/>
              <a:t>  and </a:t>
            </a:r>
          </a:p>
          <a:p>
            <a:pPr>
              <a:spcBef>
                <a:spcPct val="5000"/>
              </a:spcBef>
            </a:pPr>
            <a:r>
              <a:rPr lang="en-US" i="1">
                <a:sym typeface="Symbol" pitchFamily="18" charset="2"/>
              </a:rPr>
              <a:t></a:t>
            </a:r>
            <a:r>
              <a:rPr lang="en-US" i="1" baseline="-25000">
                <a:sym typeface="Symbol" pitchFamily="18" charset="2"/>
              </a:rPr>
              <a:t>Y</a:t>
            </a:r>
            <a:r>
              <a:rPr lang="en-US"/>
              <a:t>  respectively. </a:t>
            </a:r>
          </a:p>
          <a:p>
            <a:pPr>
              <a:spcBef>
                <a:spcPct val="5000"/>
              </a:spcBef>
            </a:pPr>
            <a:endParaRPr lang="en-US" sz="1000"/>
          </a:p>
          <a:p>
            <a:pPr>
              <a:spcBef>
                <a:spcPct val="5000"/>
              </a:spcBef>
            </a:pPr>
            <a:r>
              <a:rPr lang="en-US"/>
              <a:t>Since</a:t>
            </a:r>
          </a:p>
          <a:p>
            <a:pPr>
              <a:spcBef>
                <a:spcPct val="5000"/>
              </a:spcBef>
            </a:pPr>
            <a:endParaRPr lang="en-US" sz="1000"/>
          </a:p>
          <a:p>
            <a:pPr>
              <a:spcBef>
                <a:spcPct val="5000"/>
              </a:spcBef>
            </a:pPr>
            <a:endParaRPr lang="en-US" sz="1600"/>
          </a:p>
          <a:p>
            <a:pPr>
              <a:spcBef>
                <a:spcPct val="5000"/>
              </a:spcBef>
            </a:pPr>
            <a:r>
              <a:rPr lang="en-US"/>
              <a:t>Similar to example 3, we obtain the </a:t>
            </a:r>
            <a:r>
              <a:rPr lang="en-US" i="1"/>
              <a:t>Rician probability density function</a:t>
            </a:r>
            <a:r>
              <a:rPr lang="en-US"/>
              <a:t> to be</a:t>
            </a:r>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Date Placeholder 5"/>
          <p:cNvSpPr>
            <a:spLocks noGrp="1"/>
          </p:cNvSpPr>
          <p:nvPr>
            <p:ph type="dt" sz="quarter" idx="10"/>
          </p:nvPr>
        </p:nvSpPr>
        <p:spPr/>
        <p:txBody>
          <a:bodyPr/>
          <a:lstStyle/>
          <a:p>
            <a:pPr>
              <a:defRPr/>
            </a:pPr>
            <a:r>
              <a:rPr lang="en-US"/>
              <a:t>		 </a:t>
            </a:r>
            <a:r>
              <a:rPr lang="en-US" sz="1200"/>
              <a:t> </a:t>
            </a:r>
            <a:fld id="{8ADF87E2-CAF1-498A-B7FC-16797423A8BE}" type="slidenum">
              <a:rPr lang="en-US" sz="1200">
                <a:solidFill>
                  <a:srgbClr val="003399"/>
                </a:solidFill>
              </a:rPr>
              <a:pPr>
                <a:defRPr/>
              </a:pPr>
              <a:t>157</a:t>
            </a:fld>
            <a:endParaRPr lang="en-US" sz="1200">
              <a:solidFill>
                <a:srgbClr val="003399"/>
              </a:solidFill>
            </a:endParaRPr>
          </a:p>
        </p:txBody>
      </p:sp>
      <p:sp>
        <p:nvSpPr>
          <p:cNvPr id="98312" name="Rectangle 12"/>
          <p:cNvSpPr>
            <a:spLocks noGrp="1" noChangeArrowheads="1"/>
          </p:cNvSpPr>
          <p:nvPr>
            <p:ph type="title"/>
          </p:nvPr>
        </p:nvSpPr>
        <p:spPr/>
        <p:txBody>
          <a:bodyPr/>
          <a:lstStyle/>
          <a:p>
            <a:r>
              <a:rPr lang="en-US" smtClean="0"/>
              <a:t>2. </a:t>
            </a:r>
            <a:r>
              <a:rPr lang="en-GB" smtClean="0"/>
              <a:t>Review of Probability Theory: Func. of 2</a:t>
            </a:r>
            <a:r>
              <a:rPr lang="en-US" smtClean="0"/>
              <a:t> r.vs</a:t>
            </a:r>
            <a:r>
              <a:rPr lang="en-GB" smtClean="0"/>
              <a:t> (9)</a:t>
            </a:r>
            <a:endParaRPr lang="en-US" smtClean="0"/>
          </a:p>
        </p:txBody>
      </p:sp>
      <p:graphicFrame>
        <p:nvGraphicFramePr>
          <p:cNvPr id="98306" name="Object 5"/>
          <p:cNvGraphicFramePr>
            <a:graphicFrameLocks noChangeAspect="1"/>
          </p:cNvGraphicFramePr>
          <p:nvPr>
            <p:ph sz="half" idx="1"/>
          </p:nvPr>
        </p:nvGraphicFramePr>
        <p:xfrm>
          <a:off x="2743200" y="1600200"/>
          <a:ext cx="3962400" cy="604838"/>
        </p:xfrm>
        <a:graphic>
          <a:graphicData uri="http://schemas.openxmlformats.org/presentationml/2006/ole">
            <p:oleObj spid="_x0000_s98306" name="Equation" r:id="rId3" imgW="2577960" imgH="393480" progId="">
              <p:embed/>
            </p:oleObj>
          </a:graphicData>
        </a:graphic>
      </p:graphicFrame>
      <p:graphicFrame>
        <p:nvGraphicFramePr>
          <p:cNvPr id="98307" name="Object 8"/>
          <p:cNvGraphicFramePr>
            <a:graphicFrameLocks noChangeAspect="1"/>
          </p:cNvGraphicFramePr>
          <p:nvPr>
            <p:ph sz="quarter" idx="2"/>
          </p:nvPr>
        </p:nvGraphicFramePr>
        <p:xfrm>
          <a:off x="1447800" y="904875"/>
          <a:ext cx="6781800" cy="466725"/>
        </p:xfrm>
        <a:graphic>
          <a:graphicData uri="http://schemas.openxmlformats.org/presentationml/2006/ole">
            <p:oleObj spid="_x0000_s98307" name="Equation" r:id="rId4" imgW="4254480" imgH="291960" progId="">
              <p:embed/>
            </p:oleObj>
          </a:graphicData>
        </a:graphic>
      </p:graphicFrame>
      <p:sp>
        <p:nvSpPr>
          <p:cNvPr id="98313" name="Text Box 4"/>
          <p:cNvSpPr txBox="1">
            <a:spLocks noChangeArrowheads="1"/>
          </p:cNvSpPr>
          <p:nvPr/>
        </p:nvSpPr>
        <p:spPr bwMode="auto">
          <a:xfrm>
            <a:off x="381000" y="914400"/>
            <a:ext cx="8399463" cy="5365750"/>
          </a:xfrm>
          <a:prstGeom prst="rect">
            <a:avLst/>
          </a:prstGeom>
          <a:noFill/>
          <a:ln w="9525">
            <a:noFill/>
            <a:miter lim="800000"/>
            <a:headEnd/>
            <a:tailEnd/>
          </a:ln>
        </p:spPr>
        <p:txBody>
          <a:bodyPr wrap="none">
            <a:spAutoFit/>
          </a:bodyPr>
          <a:lstStyle/>
          <a:p>
            <a:r>
              <a:rPr lang="en-US"/>
              <a:t>where</a:t>
            </a:r>
          </a:p>
          <a:p>
            <a:endParaRPr lang="en-US" sz="1600"/>
          </a:p>
          <a:p>
            <a:r>
              <a:rPr lang="en-US"/>
              <a:t>and</a:t>
            </a:r>
          </a:p>
          <a:p>
            <a:endParaRPr lang="en-US"/>
          </a:p>
          <a:p>
            <a:pPr>
              <a:spcBef>
                <a:spcPct val="50000"/>
              </a:spcBef>
            </a:pPr>
            <a:r>
              <a:rPr lang="en-US"/>
              <a:t>is the modified Bessel function of the first kind and zeroth order.</a:t>
            </a:r>
          </a:p>
          <a:p>
            <a:endParaRPr lang="en-US"/>
          </a:p>
          <a:p>
            <a:r>
              <a:rPr lang="en-US"/>
              <a:t>Thus, </a:t>
            </a:r>
            <a:r>
              <a:rPr lang="en-US" i="1"/>
              <a:t>if X and Y have nonzero means </a:t>
            </a:r>
            <a:r>
              <a:rPr lang="en-US" i="1">
                <a:sym typeface="Symbol" pitchFamily="18" charset="2"/>
              </a:rPr>
              <a:t></a:t>
            </a:r>
            <a:r>
              <a:rPr lang="en-US" i="1" baseline="-25000">
                <a:sym typeface="Symbol" pitchFamily="18" charset="2"/>
              </a:rPr>
              <a:t>X</a:t>
            </a:r>
            <a:r>
              <a:rPr lang="en-US" i="1"/>
              <a:t>  and </a:t>
            </a:r>
            <a:r>
              <a:rPr lang="en-US" i="1">
                <a:sym typeface="Symbol" pitchFamily="18" charset="2"/>
              </a:rPr>
              <a:t></a:t>
            </a:r>
            <a:r>
              <a:rPr lang="en-US" i="1" baseline="-25000">
                <a:sym typeface="Symbol" pitchFamily="18" charset="2"/>
              </a:rPr>
              <a:t>Y</a:t>
            </a:r>
            <a:r>
              <a:rPr lang="en-US" i="1">
                <a:sym typeface="Symbol" pitchFamily="18" charset="2"/>
              </a:rPr>
              <a:t>, </a:t>
            </a:r>
            <a:r>
              <a:rPr lang="en-US" i="1"/>
              <a:t>respectively. Then</a:t>
            </a:r>
          </a:p>
          <a:p>
            <a:r>
              <a:rPr lang="en-US" i="1"/>
              <a:t>                      is said to be a Rician r.v</a:t>
            </a:r>
            <a:r>
              <a:rPr lang="en-US"/>
              <a:t>. Such a scene arises in fading multipath </a:t>
            </a:r>
          </a:p>
          <a:p>
            <a:r>
              <a:rPr lang="en-US"/>
              <a:t>situation where there is a dominant constant component (mean) in addition to </a:t>
            </a:r>
          </a:p>
          <a:p>
            <a:r>
              <a:rPr lang="en-US"/>
              <a:t>a zero mean Gaussian r.v. The constant </a:t>
            </a:r>
          </a:p>
          <a:p>
            <a:r>
              <a:rPr lang="en-US"/>
              <a:t>component may be the line of sight </a:t>
            </a:r>
          </a:p>
          <a:p>
            <a:r>
              <a:rPr lang="en-US"/>
              <a:t>signal and the zero mean Gaussian r.v</a:t>
            </a:r>
          </a:p>
          <a:p>
            <a:r>
              <a:rPr lang="en-US"/>
              <a:t>part could be due to random multipath </a:t>
            </a:r>
          </a:p>
          <a:p>
            <a:r>
              <a:rPr lang="en-US"/>
              <a:t>components adding up incoherently </a:t>
            </a:r>
          </a:p>
          <a:p>
            <a:r>
              <a:rPr lang="en-US"/>
              <a:t>(see diagram). The envelope of such </a:t>
            </a:r>
          </a:p>
          <a:p>
            <a:r>
              <a:rPr lang="en-US"/>
              <a:t>a signal is said to have a Rician p.d.f.</a:t>
            </a:r>
          </a:p>
          <a:p>
            <a:endParaRPr lang="en-US"/>
          </a:p>
        </p:txBody>
      </p:sp>
      <p:graphicFrame>
        <p:nvGraphicFramePr>
          <p:cNvPr id="98308" name="Object 11"/>
          <p:cNvGraphicFramePr>
            <a:graphicFrameLocks noChangeAspect="1"/>
          </p:cNvGraphicFramePr>
          <p:nvPr>
            <p:ph sz="quarter" idx="3"/>
          </p:nvPr>
        </p:nvGraphicFramePr>
        <p:xfrm>
          <a:off x="457200" y="3124200"/>
          <a:ext cx="1447800" cy="376238"/>
        </p:xfrm>
        <a:graphic>
          <a:graphicData uri="http://schemas.openxmlformats.org/presentationml/2006/ole">
            <p:oleObj spid="_x0000_s98308" name="Equation" r:id="rId5" imgW="927000" imgH="241200" progId="">
              <p:embed/>
            </p:oleObj>
          </a:graphicData>
        </a:graphic>
      </p:graphicFrame>
      <p:sp>
        <p:nvSpPr>
          <p:cNvPr id="98314" name="Text Box 29"/>
          <p:cNvSpPr txBox="1">
            <a:spLocks noChangeArrowheads="1"/>
          </p:cNvSpPr>
          <p:nvPr/>
        </p:nvSpPr>
        <p:spPr bwMode="auto">
          <a:xfrm>
            <a:off x="7772400" y="5035550"/>
            <a:ext cx="957263" cy="641350"/>
          </a:xfrm>
          <a:prstGeom prst="rect">
            <a:avLst/>
          </a:prstGeom>
          <a:noFill/>
          <a:ln w="9525">
            <a:noFill/>
            <a:miter lim="800000"/>
            <a:headEnd/>
            <a:tailEnd/>
          </a:ln>
        </p:spPr>
        <p:txBody>
          <a:bodyPr anchor="ctr">
            <a:spAutoFit/>
          </a:bodyPr>
          <a:lstStyle/>
          <a:p>
            <a:pPr algn="ctr">
              <a:spcBef>
                <a:spcPct val="50000"/>
              </a:spcBef>
            </a:pPr>
            <a:r>
              <a:rPr lang="en-US" sz="1800">
                <a:latin typeface="Times New Roman" pitchFamily="18" charset="0"/>
              </a:rPr>
              <a:t>Rician Output</a:t>
            </a:r>
            <a:endParaRPr lang="en-US" sz="2400">
              <a:latin typeface="Times New Roman" pitchFamily="18" charset="0"/>
            </a:endParaRPr>
          </a:p>
        </p:txBody>
      </p:sp>
      <p:grpSp>
        <p:nvGrpSpPr>
          <p:cNvPr id="98315" name="Group 30"/>
          <p:cNvGrpSpPr>
            <a:grpSpLocks/>
          </p:cNvGrpSpPr>
          <p:nvPr/>
        </p:nvGrpSpPr>
        <p:grpSpPr bwMode="auto">
          <a:xfrm>
            <a:off x="4800600" y="4102100"/>
            <a:ext cx="3652838" cy="1893888"/>
            <a:chOff x="3348" y="2968"/>
            <a:chExt cx="2301" cy="1193"/>
          </a:xfrm>
        </p:grpSpPr>
        <p:sp>
          <p:nvSpPr>
            <p:cNvPr id="98316" name="Oval 31"/>
            <p:cNvSpPr>
              <a:spLocks noChangeArrowheads="1"/>
            </p:cNvSpPr>
            <p:nvPr/>
          </p:nvSpPr>
          <p:spPr bwMode="auto">
            <a:xfrm>
              <a:off x="4591" y="3550"/>
              <a:ext cx="410" cy="390"/>
            </a:xfrm>
            <a:prstGeom prst="ellipse">
              <a:avLst/>
            </a:prstGeom>
            <a:solidFill>
              <a:srgbClr val="FFFFFF"/>
            </a:solidFill>
            <a:ln w="9525">
              <a:solidFill>
                <a:schemeClr val="tx1"/>
              </a:solidFill>
              <a:round/>
              <a:headEnd/>
              <a:tailEnd/>
            </a:ln>
          </p:spPr>
          <p:txBody>
            <a:bodyPr wrap="none" anchor="ctr"/>
            <a:lstStyle/>
            <a:p>
              <a:endParaRPr lang="en-US"/>
            </a:p>
          </p:txBody>
        </p:sp>
        <p:sp>
          <p:nvSpPr>
            <p:cNvPr id="98317" name="Line 32"/>
            <p:cNvSpPr>
              <a:spLocks noChangeShapeType="1"/>
            </p:cNvSpPr>
            <p:nvPr/>
          </p:nvSpPr>
          <p:spPr bwMode="auto">
            <a:xfrm>
              <a:off x="3796" y="3528"/>
              <a:ext cx="787" cy="197"/>
            </a:xfrm>
            <a:prstGeom prst="line">
              <a:avLst/>
            </a:prstGeom>
            <a:noFill/>
            <a:ln w="9525">
              <a:solidFill>
                <a:schemeClr val="tx1"/>
              </a:solidFill>
              <a:round/>
              <a:headEnd/>
              <a:tailEnd/>
            </a:ln>
          </p:spPr>
          <p:txBody>
            <a:bodyPr wrap="none" anchor="ctr"/>
            <a:lstStyle/>
            <a:p>
              <a:endParaRPr lang="en-US"/>
            </a:p>
          </p:txBody>
        </p:sp>
        <p:sp>
          <p:nvSpPr>
            <p:cNvPr id="98318" name="Line 33"/>
            <p:cNvSpPr>
              <a:spLocks noChangeShapeType="1"/>
            </p:cNvSpPr>
            <p:nvPr/>
          </p:nvSpPr>
          <p:spPr bwMode="auto">
            <a:xfrm>
              <a:off x="4543" y="3352"/>
              <a:ext cx="140" cy="217"/>
            </a:xfrm>
            <a:prstGeom prst="line">
              <a:avLst/>
            </a:prstGeom>
            <a:noFill/>
            <a:ln w="9525">
              <a:solidFill>
                <a:schemeClr val="tx1"/>
              </a:solidFill>
              <a:round/>
              <a:headEnd/>
              <a:tailEnd type="triangle" w="med" len="med"/>
            </a:ln>
          </p:spPr>
          <p:txBody>
            <a:bodyPr wrap="none" anchor="ctr"/>
            <a:lstStyle/>
            <a:p>
              <a:endParaRPr lang="en-US"/>
            </a:p>
          </p:txBody>
        </p:sp>
        <p:sp>
          <p:nvSpPr>
            <p:cNvPr id="98319" name="Line 34"/>
            <p:cNvSpPr>
              <a:spLocks noChangeShapeType="1"/>
            </p:cNvSpPr>
            <p:nvPr/>
          </p:nvSpPr>
          <p:spPr bwMode="auto">
            <a:xfrm flipH="1">
              <a:off x="4795" y="3359"/>
              <a:ext cx="70" cy="185"/>
            </a:xfrm>
            <a:prstGeom prst="line">
              <a:avLst/>
            </a:prstGeom>
            <a:noFill/>
            <a:ln w="9525">
              <a:solidFill>
                <a:schemeClr val="tx1"/>
              </a:solidFill>
              <a:round/>
              <a:headEnd/>
              <a:tailEnd type="triangle" w="med" len="med"/>
            </a:ln>
          </p:spPr>
          <p:txBody>
            <a:bodyPr wrap="none" anchor="ctr"/>
            <a:lstStyle/>
            <a:p>
              <a:endParaRPr lang="en-US"/>
            </a:p>
          </p:txBody>
        </p:sp>
        <p:sp>
          <p:nvSpPr>
            <p:cNvPr id="98320" name="Line 35"/>
            <p:cNvSpPr>
              <a:spLocks noChangeShapeType="1"/>
            </p:cNvSpPr>
            <p:nvPr/>
          </p:nvSpPr>
          <p:spPr bwMode="auto">
            <a:xfrm flipH="1">
              <a:off x="4925" y="3414"/>
              <a:ext cx="147" cy="167"/>
            </a:xfrm>
            <a:prstGeom prst="line">
              <a:avLst/>
            </a:prstGeom>
            <a:noFill/>
            <a:ln w="9525">
              <a:solidFill>
                <a:schemeClr val="tx1"/>
              </a:solidFill>
              <a:round/>
              <a:headEnd/>
              <a:tailEnd type="triangle" w="med" len="med"/>
            </a:ln>
          </p:spPr>
          <p:txBody>
            <a:bodyPr wrap="none" anchor="ctr"/>
            <a:lstStyle/>
            <a:p>
              <a:endParaRPr lang="en-US"/>
            </a:p>
          </p:txBody>
        </p:sp>
        <p:sp>
          <p:nvSpPr>
            <p:cNvPr id="98321" name="Line 36"/>
            <p:cNvSpPr>
              <a:spLocks noChangeShapeType="1"/>
            </p:cNvSpPr>
            <p:nvPr/>
          </p:nvSpPr>
          <p:spPr bwMode="auto">
            <a:xfrm flipH="1" flipV="1">
              <a:off x="4896" y="3916"/>
              <a:ext cx="109" cy="219"/>
            </a:xfrm>
            <a:prstGeom prst="line">
              <a:avLst/>
            </a:prstGeom>
            <a:noFill/>
            <a:ln w="9525">
              <a:solidFill>
                <a:schemeClr val="tx1"/>
              </a:solidFill>
              <a:round/>
              <a:headEnd/>
              <a:tailEnd type="triangle" w="med" len="med"/>
            </a:ln>
          </p:spPr>
          <p:txBody>
            <a:bodyPr wrap="none" anchor="ctr"/>
            <a:lstStyle/>
            <a:p>
              <a:endParaRPr lang="en-US"/>
            </a:p>
          </p:txBody>
        </p:sp>
        <p:sp>
          <p:nvSpPr>
            <p:cNvPr id="98322" name="Line 37"/>
            <p:cNvSpPr>
              <a:spLocks noChangeShapeType="1"/>
            </p:cNvSpPr>
            <p:nvPr/>
          </p:nvSpPr>
          <p:spPr bwMode="auto">
            <a:xfrm flipH="1" flipV="1">
              <a:off x="4744" y="3931"/>
              <a:ext cx="7" cy="230"/>
            </a:xfrm>
            <a:prstGeom prst="line">
              <a:avLst/>
            </a:prstGeom>
            <a:noFill/>
            <a:ln w="9525">
              <a:solidFill>
                <a:schemeClr val="tx1"/>
              </a:solidFill>
              <a:round/>
              <a:headEnd/>
              <a:tailEnd type="triangle" w="med" len="med"/>
            </a:ln>
          </p:spPr>
          <p:txBody>
            <a:bodyPr wrap="none" anchor="ctr"/>
            <a:lstStyle/>
            <a:p>
              <a:endParaRPr lang="en-US"/>
            </a:p>
          </p:txBody>
        </p:sp>
        <p:sp>
          <p:nvSpPr>
            <p:cNvPr id="98323" name="Line 38"/>
            <p:cNvSpPr>
              <a:spLocks noChangeShapeType="1"/>
            </p:cNvSpPr>
            <p:nvPr/>
          </p:nvSpPr>
          <p:spPr bwMode="auto">
            <a:xfrm>
              <a:off x="5002" y="3751"/>
              <a:ext cx="263" cy="26"/>
            </a:xfrm>
            <a:prstGeom prst="line">
              <a:avLst/>
            </a:prstGeom>
            <a:noFill/>
            <a:ln w="9525">
              <a:solidFill>
                <a:schemeClr val="tx1"/>
              </a:solidFill>
              <a:round/>
              <a:headEnd/>
              <a:tailEnd type="triangle" w="med" len="med"/>
            </a:ln>
          </p:spPr>
          <p:txBody>
            <a:bodyPr wrap="none" anchor="ctr"/>
            <a:lstStyle/>
            <a:p>
              <a:endParaRPr lang="en-US"/>
            </a:p>
          </p:txBody>
        </p:sp>
        <p:sp>
          <p:nvSpPr>
            <p:cNvPr id="98324" name="Line 39"/>
            <p:cNvSpPr>
              <a:spLocks noChangeShapeType="1"/>
            </p:cNvSpPr>
            <p:nvPr/>
          </p:nvSpPr>
          <p:spPr bwMode="auto">
            <a:xfrm>
              <a:off x="4103" y="3604"/>
              <a:ext cx="263" cy="70"/>
            </a:xfrm>
            <a:prstGeom prst="line">
              <a:avLst/>
            </a:prstGeom>
            <a:noFill/>
            <a:ln w="9525">
              <a:solidFill>
                <a:schemeClr val="tx1"/>
              </a:solidFill>
              <a:round/>
              <a:headEnd/>
              <a:tailEnd type="triangle" w="med" len="med"/>
            </a:ln>
          </p:spPr>
          <p:txBody>
            <a:bodyPr wrap="none" anchor="ctr"/>
            <a:lstStyle/>
            <a:p>
              <a:endParaRPr lang="en-US"/>
            </a:p>
          </p:txBody>
        </p:sp>
        <p:sp>
          <p:nvSpPr>
            <p:cNvPr id="98325" name="Text Box 40"/>
            <p:cNvSpPr txBox="1">
              <a:spLocks noChangeArrowheads="1"/>
            </p:cNvSpPr>
            <p:nvPr/>
          </p:nvSpPr>
          <p:spPr bwMode="auto">
            <a:xfrm>
              <a:off x="3348" y="3142"/>
              <a:ext cx="1128" cy="404"/>
            </a:xfrm>
            <a:prstGeom prst="rect">
              <a:avLst/>
            </a:prstGeom>
            <a:noFill/>
            <a:ln w="9525">
              <a:noFill/>
              <a:miter lim="800000"/>
              <a:headEnd/>
              <a:tailEnd/>
            </a:ln>
          </p:spPr>
          <p:txBody>
            <a:bodyPr anchor="ctr">
              <a:spAutoFit/>
            </a:bodyPr>
            <a:lstStyle/>
            <a:p>
              <a:pPr algn="ctr">
                <a:spcBef>
                  <a:spcPct val="50000"/>
                </a:spcBef>
              </a:pPr>
              <a:r>
                <a:rPr lang="en-US" sz="1800">
                  <a:latin typeface="Times New Roman" pitchFamily="18" charset="0"/>
                </a:rPr>
                <a:t>Line of sight signal (constant)</a:t>
              </a:r>
              <a:endParaRPr lang="en-US" sz="2400">
                <a:latin typeface="Times New Roman" pitchFamily="18" charset="0"/>
              </a:endParaRPr>
            </a:p>
          </p:txBody>
        </p:sp>
        <p:graphicFrame>
          <p:nvGraphicFramePr>
            <p:cNvPr id="98309" name="Object 41"/>
            <p:cNvGraphicFramePr>
              <a:graphicFrameLocks noChangeAspect="1"/>
            </p:cNvGraphicFramePr>
            <p:nvPr/>
          </p:nvGraphicFramePr>
          <p:xfrm>
            <a:off x="4224" y="3715"/>
            <a:ext cx="220" cy="168"/>
          </p:xfrm>
          <a:graphic>
            <a:graphicData uri="http://schemas.openxmlformats.org/presentationml/2006/ole">
              <p:oleObj spid="_x0000_s98309" name="Equation" r:id="rId6" imgW="126720" imgH="139680" progId="">
                <p:embed/>
              </p:oleObj>
            </a:graphicData>
          </a:graphic>
        </p:graphicFrame>
        <p:sp>
          <p:nvSpPr>
            <p:cNvPr id="98326" name="Line 42"/>
            <p:cNvSpPr>
              <a:spLocks noChangeShapeType="1"/>
            </p:cNvSpPr>
            <p:nvPr/>
          </p:nvSpPr>
          <p:spPr bwMode="auto">
            <a:xfrm flipV="1">
              <a:off x="4448" y="3875"/>
              <a:ext cx="198" cy="147"/>
            </a:xfrm>
            <a:prstGeom prst="line">
              <a:avLst/>
            </a:prstGeom>
            <a:noFill/>
            <a:ln w="9525">
              <a:solidFill>
                <a:schemeClr val="tx1"/>
              </a:solidFill>
              <a:round/>
              <a:headEnd/>
              <a:tailEnd type="triangle" w="med" len="med"/>
            </a:ln>
          </p:spPr>
          <p:txBody>
            <a:bodyPr wrap="none" anchor="ctr"/>
            <a:lstStyle/>
            <a:p>
              <a:endParaRPr lang="en-US"/>
            </a:p>
          </p:txBody>
        </p:sp>
        <p:sp>
          <p:nvSpPr>
            <p:cNvPr id="98327" name="Text Box 43"/>
            <p:cNvSpPr txBox="1">
              <a:spLocks noChangeArrowheads="1"/>
            </p:cNvSpPr>
            <p:nvPr/>
          </p:nvSpPr>
          <p:spPr bwMode="auto">
            <a:xfrm>
              <a:off x="4350" y="2968"/>
              <a:ext cx="1299" cy="404"/>
            </a:xfrm>
            <a:prstGeom prst="rect">
              <a:avLst/>
            </a:prstGeom>
            <a:noFill/>
            <a:ln w="9525">
              <a:noFill/>
              <a:miter lim="800000"/>
              <a:headEnd/>
              <a:tailEnd/>
            </a:ln>
          </p:spPr>
          <p:txBody>
            <a:bodyPr anchor="ctr">
              <a:spAutoFit/>
            </a:bodyPr>
            <a:lstStyle/>
            <a:p>
              <a:pPr algn="ctr">
                <a:spcBef>
                  <a:spcPct val="50000"/>
                </a:spcBef>
              </a:pPr>
              <a:r>
                <a:rPr lang="en-US" sz="1800">
                  <a:latin typeface="Times New Roman" pitchFamily="18" charset="0"/>
                </a:rPr>
                <a:t>Multipath/Gaussian noise</a:t>
              </a:r>
              <a:endParaRPr lang="en-US" sz="2400">
                <a:latin typeface="Times New Roman" pitchFamily="18" charset="0"/>
              </a:endParaRPr>
            </a:p>
          </p:txBody>
        </p:sp>
        <p:graphicFrame>
          <p:nvGraphicFramePr>
            <p:cNvPr id="98310" name="Object 44"/>
            <p:cNvGraphicFramePr>
              <a:graphicFrameLocks noChangeAspect="1"/>
            </p:cNvGraphicFramePr>
            <p:nvPr/>
          </p:nvGraphicFramePr>
          <p:xfrm>
            <a:off x="4734" y="3657"/>
            <a:ext cx="198" cy="172"/>
          </p:xfrm>
          <a:graphic>
            <a:graphicData uri="http://schemas.openxmlformats.org/presentationml/2006/ole">
              <p:oleObj spid="_x0000_s98310" name="Equation" r:id="rId7" imgW="291960" imgH="253800" progId="">
                <p:embed/>
              </p:oleObj>
            </a:graphicData>
          </a:graphic>
        </p:graphicFrame>
      </p:gr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Date Placeholder 6"/>
          <p:cNvSpPr>
            <a:spLocks noGrp="1"/>
          </p:cNvSpPr>
          <p:nvPr>
            <p:ph type="dt" sz="quarter" idx="10"/>
          </p:nvPr>
        </p:nvSpPr>
        <p:spPr/>
        <p:txBody>
          <a:bodyPr/>
          <a:lstStyle/>
          <a:p>
            <a:pPr>
              <a:defRPr/>
            </a:pPr>
            <a:r>
              <a:rPr lang="en-US"/>
              <a:t>		 </a:t>
            </a:r>
            <a:r>
              <a:rPr lang="en-US" sz="1200"/>
              <a:t> </a:t>
            </a:r>
            <a:fld id="{72BEADC4-4E71-446D-B8B7-76C2FB867A12}" type="slidenum">
              <a:rPr lang="en-US" sz="1200">
                <a:solidFill>
                  <a:srgbClr val="003399"/>
                </a:solidFill>
              </a:rPr>
              <a:pPr>
                <a:defRPr/>
              </a:pPr>
              <a:t>158</a:t>
            </a:fld>
            <a:endParaRPr lang="en-US" sz="1200">
              <a:solidFill>
                <a:srgbClr val="003399"/>
              </a:solidFill>
            </a:endParaRPr>
          </a:p>
        </p:txBody>
      </p:sp>
      <p:sp>
        <p:nvSpPr>
          <p:cNvPr id="99335" name="Rectangle 2"/>
          <p:cNvSpPr>
            <a:spLocks noGrp="1" noChangeArrowheads="1"/>
          </p:cNvSpPr>
          <p:nvPr>
            <p:ph type="title" sz="quarter"/>
          </p:nvPr>
        </p:nvSpPr>
        <p:spPr/>
        <p:txBody>
          <a:bodyPr/>
          <a:lstStyle/>
          <a:p>
            <a:r>
              <a:rPr lang="en-US" smtClean="0"/>
              <a:t>2. </a:t>
            </a:r>
            <a:r>
              <a:rPr lang="en-GB" smtClean="0"/>
              <a:t>Review of Probability Theory: </a:t>
            </a:r>
            <a:r>
              <a:rPr lang="en-US" smtClean="0"/>
              <a:t>Joint Moments…</a:t>
            </a:r>
            <a:r>
              <a:rPr lang="en-GB" smtClean="0"/>
              <a:t> (1)</a:t>
            </a:r>
            <a:endParaRPr lang="en-US" smtClean="0"/>
          </a:p>
        </p:txBody>
      </p:sp>
      <p:graphicFrame>
        <p:nvGraphicFramePr>
          <p:cNvPr id="99330" name="Object 5"/>
          <p:cNvGraphicFramePr>
            <a:graphicFrameLocks noChangeAspect="1"/>
          </p:cNvGraphicFramePr>
          <p:nvPr>
            <p:ph sz="quarter" idx="1"/>
          </p:nvPr>
        </p:nvGraphicFramePr>
        <p:xfrm>
          <a:off x="3276600" y="1547813"/>
          <a:ext cx="2971800" cy="585787"/>
        </p:xfrm>
        <a:graphic>
          <a:graphicData uri="http://schemas.openxmlformats.org/presentationml/2006/ole">
            <p:oleObj spid="_x0000_s99330" name="Equation" r:id="rId3" imgW="1676160" imgH="330120" progId="">
              <p:embed/>
            </p:oleObj>
          </a:graphicData>
        </a:graphic>
      </p:graphicFrame>
      <p:graphicFrame>
        <p:nvGraphicFramePr>
          <p:cNvPr id="99331" name="Object 7"/>
          <p:cNvGraphicFramePr>
            <a:graphicFrameLocks noChangeAspect="1"/>
          </p:cNvGraphicFramePr>
          <p:nvPr>
            <p:ph sz="quarter" idx="2"/>
          </p:nvPr>
        </p:nvGraphicFramePr>
        <p:xfrm>
          <a:off x="1981200" y="2579688"/>
          <a:ext cx="5562600" cy="544512"/>
        </p:xfrm>
        <a:graphic>
          <a:graphicData uri="http://schemas.openxmlformats.org/presentationml/2006/ole">
            <p:oleObj spid="_x0000_s99331" name="Equation" r:id="rId4" imgW="3377880" imgH="330120" progId="">
              <p:embed/>
            </p:oleObj>
          </a:graphicData>
        </a:graphic>
      </p:graphicFrame>
      <p:graphicFrame>
        <p:nvGraphicFramePr>
          <p:cNvPr id="99332" name="Object 9"/>
          <p:cNvGraphicFramePr>
            <a:graphicFrameLocks noChangeAspect="1"/>
          </p:cNvGraphicFramePr>
          <p:nvPr>
            <p:ph sz="quarter" idx="3"/>
          </p:nvPr>
        </p:nvGraphicFramePr>
        <p:xfrm>
          <a:off x="2362200" y="3733800"/>
          <a:ext cx="5029200" cy="609600"/>
        </p:xfrm>
        <a:graphic>
          <a:graphicData uri="http://schemas.openxmlformats.org/presentationml/2006/ole">
            <p:oleObj spid="_x0000_s99332" name="Equation" r:id="rId5" imgW="2933640" imgH="355320" progId="">
              <p:embed/>
            </p:oleObj>
          </a:graphicData>
        </a:graphic>
      </p:graphicFrame>
      <p:sp>
        <p:nvSpPr>
          <p:cNvPr id="99336" name="Text Box 4"/>
          <p:cNvSpPr txBox="1">
            <a:spLocks noChangeArrowheads="1"/>
          </p:cNvSpPr>
          <p:nvPr/>
        </p:nvSpPr>
        <p:spPr bwMode="auto">
          <a:xfrm>
            <a:off x="398463" y="914400"/>
            <a:ext cx="8364537" cy="4879975"/>
          </a:xfrm>
          <a:prstGeom prst="rect">
            <a:avLst/>
          </a:prstGeom>
          <a:noFill/>
          <a:ln w="9525">
            <a:noFill/>
            <a:miter lim="800000"/>
            <a:headEnd/>
            <a:tailEnd/>
          </a:ln>
        </p:spPr>
        <p:txBody>
          <a:bodyPr wrap="none">
            <a:spAutoFit/>
          </a:bodyPr>
          <a:lstStyle/>
          <a:p>
            <a:pPr>
              <a:spcBef>
                <a:spcPct val="5000"/>
              </a:spcBef>
              <a:buFont typeface="Wingdings" pitchFamily="2" charset="2"/>
              <a:buChar char="q"/>
            </a:pPr>
            <a:r>
              <a:rPr lang="en-US"/>
              <a:t> Given two r.vs </a:t>
            </a:r>
            <a:r>
              <a:rPr lang="en-US" i="1"/>
              <a:t>X</a:t>
            </a:r>
            <a:r>
              <a:rPr lang="en-US"/>
              <a:t> and </a:t>
            </a:r>
            <a:r>
              <a:rPr lang="en-US" i="1"/>
              <a:t>Y</a:t>
            </a:r>
            <a:r>
              <a:rPr lang="en-US"/>
              <a:t> and a function </a:t>
            </a:r>
            <a:r>
              <a:rPr lang="en-US" i="1"/>
              <a:t>g</a:t>
            </a:r>
            <a:r>
              <a:rPr lang="en-US"/>
              <a:t>(</a:t>
            </a:r>
            <a:r>
              <a:rPr lang="en-US" i="1"/>
              <a:t>x</a:t>
            </a:r>
            <a:r>
              <a:rPr lang="en-US"/>
              <a:t>,</a:t>
            </a:r>
            <a:r>
              <a:rPr lang="en-US" i="1"/>
              <a:t>y</a:t>
            </a:r>
            <a:r>
              <a:rPr lang="en-US"/>
              <a:t>), define the r.v </a:t>
            </a:r>
            <a:r>
              <a:rPr lang="en-US" i="1"/>
              <a:t>Z</a:t>
            </a:r>
            <a:r>
              <a:rPr lang="en-US"/>
              <a:t> = </a:t>
            </a:r>
            <a:r>
              <a:rPr lang="en-US" i="1"/>
              <a:t>g</a:t>
            </a:r>
            <a:r>
              <a:rPr lang="en-US"/>
              <a:t>(</a:t>
            </a:r>
            <a:r>
              <a:rPr lang="en-US" i="1"/>
              <a:t>X</a:t>
            </a:r>
            <a:r>
              <a:rPr lang="en-US"/>
              <a:t>,</a:t>
            </a:r>
            <a:r>
              <a:rPr lang="en-US" i="1"/>
              <a:t>Y</a:t>
            </a:r>
            <a:r>
              <a:rPr lang="en-US"/>
              <a:t>), the </a:t>
            </a:r>
          </a:p>
          <a:p>
            <a:pPr>
              <a:spcBef>
                <a:spcPct val="5000"/>
              </a:spcBef>
              <a:buFont typeface="Wingdings" pitchFamily="2" charset="2"/>
              <a:buNone/>
            </a:pPr>
            <a:r>
              <a:rPr lang="en-US" b="1"/>
              <a:t>mean</a:t>
            </a:r>
            <a:r>
              <a:rPr lang="en-US"/>
              <a:t> of Z can be defined as</a:t>
            </a:r>
          </a:p>
          <a:p>
            <a:pPr>
              <a:spcBef>
                <a:spcPct val="5000"/>
              </a:spcBef>
              <a:buFont typeface="Wingdings" pitchFamily="2" charset="2"/>
              <a:buNone/>
            </a:pPr>
            <a:endParaRPr lang="en-US"/>
          </a:p>
          <a:p>
            <a:pPr>
              <a:spcBef>
                <a:spcPct val="5000"/>
              </a:spcBef>
              <a:buFont typeface="Wingdings" pitchFamily="2" charset="2"/>
              <a:buNone/>
            </a:pPr>
            <a:endParaRPr lang="en-US"/>
          </a:p>
          <a:p>
            <a:pPr>
              <a:spcBef>
                <a:spcPct val="5000"/>
              </a:spcBef>
              <a:buFont typeface="Wingdings" pitchFamily="2" charset="2"/>
              <a:buNone/>
            </a:pPr>
            <a:r>
              <a:rPr lang="en-US"/>
              <a:t>or more useful formula</a:t>
            </a:r>
          </a:p>
          <a:p>
            <a:endParaRPr lang="en-US"/>
          </a:p>
          <a:p>
            <a:endParaRPr lang="en-US"/>
          </a:p>
          <a:p>
            <a:endParaRPr lang="en-US" sz="1000"/>
          </a:p>
          <a:p>
            <a:r>
              <a:rPr lang="en-US"/>
              <a:t>If </a:t>
            </a:r>
            <a:r>
              <a:rPr lang="en-US" i="1"/>
              <a:t>X</a:t>
            </a:r>
            <a:r>
              <a:rPr lang="en-US"/>
              <a:t> and </a:t>
            </a:r>
            <a:r>
              <a:rPr lang="en-US" i="1"/>
              <a:t>Y</a:t>
            </a:r>
            <a:r>
              <a:rPr lang="en-US"/>
              <a:t> are discrete-type r.vs, then</a:t>
            </a:r>
          </a:p>
          <a:p>
            <a:endParaRPr lang="en-US"/>
          </a:p>
          <a:p>
            <a:endParaRPr lang="en-US"/>
          </a:p>
          <a:p>
            <a:endParaRPr lang="en-US"/>
          </a:p>
          <a:p>
            <a:r>
              <a:rPr lang="en-US"/>
              <a:t>Since expectation is a linear operator, we also get</a:t>
            </a:r>
          </a:p>
          <a:p>
            <a:endParaRPr lang="en-US"/>
          </a:p>
          <a:p>
            <a:endParaRPr lang="en-US"/>
          </a:p>
          <a:p>
            <a:endParaRPr lang="en-US"/>
          </a:p>
        </p:txBody>
      </p:sp>
      <p:graphicFrame>
        <p:nvGraphicFramePr>
          <p:cNvPr id="99333" name="Object 11"/>
          <p:cNvGraphicFramePr>
            <a:graphicFrameLocks noChangeAspect="1"/>
          </p:cNvGraphicFramePr>
          <p:nvPr>
            <p:ph sz="quarter" idx="4"/>
          </p:nvPr>
        </p:nvGraphicFramePr>
        <p:xfrm>
          <a:off x="2667000" y="4926013"/>
          <a:ext cx="4267200" cy="788987"/>
        </p:xfrm>
        <a:graphic>
          <a:graphicData uri="http://schemas.openxmlformats.org/presentationml/2006/ole">
            <p:oleObj spid="_x0000_s99333" name="Equation" r:id="rId6" imgW="2476440" imgH="457200" progId="">
              <p:embed/>
            </p:oleObj>
          </a:graphicData>
        </a:graphic>
      </p:graphicFrame>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Date Placeholder 5"/>
          <p:cNvSpPr>
            <a:spLocks noGrp="1"/>
          </p:cNvSpPr>
          <p:nvPr>
            <p:ph type="dt" sz="quarter" idx="10"/>
          </p:nvPr>
        </p:nvSpPr>
        <p:spPr/>
        <p:txBody>
          <a:bodyPr/>
          <a:lstStyle/>
          <a:p>
            <a:pPr>
              <a:defRPr/>
            </a:pPr>
            <a:r>
              <a:rPr lang="en-US"/>
              <a:t>		 </a:t>
            </a:r>
            <a:r>
              <a:rPr lang="en-US" sz="1200"/>
              <a:t> </a:t>
            </a:r>
            <a:fld id="{F97DE6AA-945E-497C-90D8-5183BF9535C5}" type="slidenum">
              <a:rPr lang="en-US" sz="1200">
                <a:solidFill>
                  <a:srgbClr val="003399"/>
                </a:solidFill>
              </a:rPr>
              <a:pPr>
                <a:defRPr/>
              </a:pPr>
              <a:t>159</a:t>
            </a:fld>
            <a:endParaRPr lang="en-US" sz="1200">
              <a:solidFill>
                <a:srgbClr val="003399"/>
              </a:solidFill>
            </a:endParaRPr>
          </a:p>
        </p:txBody>
      </p:sp>
      <p:sp>
        <p:nvSpPr>
          <p:cNvPr id="100358" name="Rectangle 12"/>
          <p:cNvSpPr>
            <a:spLocks noGrp="1" noChangeArrowheads="1"/>
          </p:cNvSpPr>
          <p:nvPr>
            <p:ph type="title"/>
          </p:nvPr>
        </p:nvSpPr>
        <p:spPr/>
        <p:txBody>
          <a:bodyPr/>
          <a:lstStyle/>
          <a:p>
            <a:r>
              <a:rPr lang="en-US" smtClean="0"/>
              <a:t>2. </a:t>
            </a:r>
            <a:r>
              <a:rPr lang="en-GB" smtClean="0"/>
              <a:t>Review of Probability Theory: </a:t>
            </a:r>
            <a:r>
              <a:rPr lang="en-US" smtClean="0"/>
              <a:t>Joint Moments…</a:t>
            </a:r>
            <a:r>
              <a:rPr lang="en-GB" smtClean="0"/>
              <a:t> (2)</a:t>
            </a:r>
            <a:endParaRPr lang="en-US" smtClean="0"/>
          </a:p>
        </p:txBody>
      </p:sp>
      <p:graphicFrame>
        <p:nvGraphicFramePr>
          <p:cNvPr id="100354" name="Object 5"/>
          <p:cNvGraphicFramePr>
            <a:graphicFrameLocks noChangeAspect="1"/>
          </p:cNvGraphicFramePr>
          <p:nvPr>
            <p:ph sz="half" idx="1"/>
          </p:nvPr>
        </p:nvGraphicFramePr>
        <p:xfrm>
          <a:off x="1143000" y="1558925"/>
          <a:ext cx="6934200" cy="1108075"/>
        </p:xfrm>
        <a:graphic>
          <a:graphicData uri="http://schemas.openxmlformats.org/presentationml/2006/ole">
            <p:oleObj spid="_x0000_s100354" name="Equation" r:id="rId3" imgW="4292280" imgH="685800" progId="">
              <p:embed/>
            </p:oleObj>
          </a:graphicData>
        </a:graphic>
      </p:graphicFrame>
      <p:graphicFrame>
        <p:nvGraphicFramePr>
          <p:cNvPr id="100355" name="Object 8"/>
          <p:cNvGraphicFramePr>
            <a:graphicFrameLocks noChangeAspect="1"/>
          </p:cNvGraphicFramePr>
          <p:nvPr>
            <p:ph sz="quarter" idx="2"/>
          </p:nvPr>
        </p:nvGraphicFramePr>
        <p:xfrm>
          <a:off x="2895600" y="4724400"/>
          <a:ext cx="3505200" cy="349250"/>
        </p:xfrm>
        <a:graphic>
          <a:graphicData uri="http://schemas.openxmlformats.org/presentationml/2006/ole">
            <p:oleObj spid="_x0000_s100355" name="Equation" r:id="rId4" imgW="2158920" imgH="215640" progId="">
              <p:embed/>
            </p:oleObj>
          </a:graphicData>
        </a:graphic>
      </p:graphicFrame>
      <p:sp>
        <p:nvSpPr>
          <p:cNvPr id="100359" name="Text Box 4"/>
          <p:cNvSpPr txBox="1">
            <a:spLocks noChangeArrowheads="1"/>
          </p:cNvSpPr>
          <p:nvPr/>
        </p:nvSpPr>
        <p:spPr bwMode="auto">
          <a:xfrm>
            <a:off x="527050" y="838200"/>
            <a:ext cx="8083550" cy="4786313"/>
          </a:xfrm>
          <a:prstGeom prst="rect">
            <a:avLst/>
          </a:prstGeom>
          <a:noFill/>
          <a:ln w="9525">
            <a:noFill/>
            <a:miter lim="800000"/>
            <a:headEnd/>
            <a:tailEnd/>
          </a:ln>
        </p:spPr>
        <p:txBody>
          <a:bodyPr wrap="none">
            <a:spAutoFit/>
          </a:bodyPr>
          <a:lstStyle/>
          <a:p>
            <a:r>
              <a:rPr lang="en-US"/>
              <a:t>If </a:t>
            </a:r>
            <a:r>
              <a:rPr lang="en-US" i="1"/>
              <a:t>X</a:t>
            </a:r>
            <a:r>
              <a:rPr lang="en-US"/>
              <a:t> and </a:t>
            </a:r>
            <a:r>
              <a:rPr lang="en-US" i="1"/>
              <a:t>Y</a:t>
            </a:r>
            <a:r>
              <a:rPr lang="en-US"/>
              <a:t> are independent r.vs, it is easy to see  that  </a:t>
            </a:r>
            <a:r>
              <a:rPr lang="en-US" i="1"/>
              <a:t>V</a:t>
            </a:r>
            <a:r>
              <a:rPr lang="en-US"/>
              <a:t>=</a:t>
            </a:r>
            <a:r>
              <a:rPr lang="en-US" i="1"/>
              <a:t>g</a:t>
            </a:r>
            <a:r>
              <a:rPr lang="en-US"/>
              <a:t>(</a:t>
            </a:r>
            <a:r>
              <a:rPr lang="en-US" i="1"/>
              <a:t>X</a:t>
            </a:r>
            <a:r>
              <a:rPr lang="en-US"/>
              <a:t>)  and  </a:t>
            </a:r>
            <a:r>
              <a:rPr lang="en-US" i="1"/>
              <a:t>W</a:t>
            </a:r>
            <a:r>
              <a:rPr lang="en-US"/>
              <a:t>=</a:t>
            </a:r>
            <a:r>
              <a:rPr lang="en-US" i="1"/>
              <a:t>h</a:t>
            </a:r>
            <a:r>
              <a:rPr lang="en-US"/>
              <a:t>(</a:t>
            </a:r>
            <a:r>
              <a:rPr lang="en-US" i="1"/>
              <a:t>Y</a:t>
            </a:r>
            <a:r>
              <a:rPr lang="en-US"/>
              <a:t>)</a:t>
            </a:r>
          </a:p>
          <a:p>
            <a:r>
              <a:rPr lang="en-US"/>
              <a:t>are always independent of each other. We get the interesting result</a:t>
            </a:r>
          </a:p>
          <a:p>
            <a:endParaRPr lang="en-US"/>
          </a:p>
          <a:p>
            <a:endParaRPr lang="en-US"/>
          </a:p>
          <a:p>
            <a:endParaRPr lang="en-US"/>
          </a:p>
          <a:p>
            <a:endParaRPr lang="en-US" sz="2800"/>
          </a:p>
          <a:p>
            <a:r>
              <a:rPr lang="en-US"/>
              <a:t>In the case of one random variable, we defined the parameters mean and </a:t>
            </a:r>
          </a:p>
          <a:p>
            <a:r>
              <a:rPr lang="en-US"/>
              <a:t>variance to represent its average behavior. How does one parametrically </a:t>
            </a:r>
          </a:p>
          <a:p>
            <a:r>
              <a:rPr lang="en-US"/>
              <a:t>represent similar cross-behavior between two random variables? Towards </a:t>
            </a:r>
          </a:p>
          <a:p>
            <a:r>
              <a:rPr lang="en-US"/>
              <a:t>this, we can generalize the variance definition given as</a:t>
            </a:r>
          </a:p>
          <a:p>
            <a:endParaRPr lang="en-US"/>
          </a:p>
          <a:p>
            <a:pPr>
              <a:buFont typeface="Wingdings" pitchFamily="2" charset="2"/>
              <a:buChar char="q"/>
            </a:pPr>
            <a:r>
              <a:rPr lang="en-US" b="1"/>
              <a:t> Covariance</a:t>
            </a:r>
            <a:r>
              <a:rPr lang="en-US"/>
              <a:t>: Given any two r.vs </a:t>
            </a:r>
            <a:r>
              <a:rPr lang="en-US" i="1"/>
              <a:t>X</a:t>
            </a:r>
            <a:r>
              <a:rPr lang="en-US"/>
              <a:t> and </a:t>
            </a:r>
            <a:r>
              <a:rPr lang="en-US" i="1"/>
              <a:t>Y</a:t>
            </a:r>
            <a:r>
              <a:rPr lang="en-US"/>
              <a:t>, define</a:t>
            </a:r>
          </a:p>
          <a:p>
            <a:pPr>
              <a:buFont typeface="Wingdings" pitchFamily="2" charset="2"/>
              <a:buChar char="q"/>
            </a:pPr>
            <a:endParaRPr lang="en-US"/>
          </a:p>
          <a:p>
            <a:pPr>
              <a:buFont typeface="Wingdings" pitchFamily="2" charset="2"/>
              <a:buNone/>
            </a:pPr>
            <a:r>
              <a:rPr lang="en-US"/>
              <a:t>or</a:t>
            </a:r>
          </a:p>
          <a:p>
            <a:pPr>
              <a:buFont typeface="Wingdings" pitchFamily="2" charset="2"/>
              <a:buChar char="q"/>
            </a:pPr>
            <a:endParaRPr lang="en-US"/>
          </a:p>
        </p:txBody>
      </p:sp>
      <p:graphicFrame>
        <p:nvGraphicFramePr>
          <p:cNvPr id="100356" name="Object 11"/>
          <p:cNvGraphicFramePr>
            <a:graphicFrameLocks noChangeAspect="1"/>
          </p:cNvGraphicFramePr>
          <p:nvPr>
            <p:ph sz="quarter" idx="3"/>
          </p:nvPr>
        </p:nvGraphicFramePr>
        <p:xfrm>
          <a:off x="2133600" y="5257800"/>
          <a:ext cx="5029200" cy="809625"/>
        </p:xfrm>
        <a:graphic>
          <a:graphicData uri="http://schemas.openxmlformats.org/presentationml/2006/ole">
            <p:oleObj spid="_x0000_s100356" name="Equation" r:id="rId5" imgW="3162240" imgH="507960" progId="">
              <p:embed/>
            </p:oleObj>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3"/>
          <p:cNvSpPr>
            <a:spLocks noGrp="1"/>
          </p:cNvSpPr>
          <p:nvPr>
            <p:ph type="dt" sz="quarter" idx="10"/>
          </p:nvPr>
        </p:nvSpPr>
        <p:spPr/>
        <p:txBody>
          <a:bodyPr/>
          <a:lstStyle/>
          <a:p>
            <a:pPr>
              <a:defRPr/>
            </a:pPr>
            <a:r>
              <a:rPr lang="en-US"/>
              <a:t>		 </a:t>
            </a:r>
            <a:r>
              <a:rPr lang="en-US" sz="1200"/>
              <a:t> </a:t>
            </a:r>
            <a:fld id="{204C0E32-D92F-44D2-87E4-DD582C12CE30}" type="slidenum">
              <a:rPr lang="en-US" sz="1200">
                <a:solidFill>
                  <a:srgbClr val="003399"/>
                </a:solidFill>
              </a:rPr>
              <a:pPr>
                <a:defRPr/>
              </a:pPr>
              <a:t>16</a:t>
            </a:fld>
            <a:endParaRPr lang="en-US" sz="1200">
              <a:solidFill>
                <a:srgbClr val="003399"/>
              </a:solidFill>
            </a:endParaRPr>
          </a:p>
        </p:txBody>
      </p:sp>
      <p:sp>
        <p:nvSpPr>
          <p:cNvPr id="178179" name="Rectangle 2"/>
          <p:cNvSpPr>
            <a:spLocks noGrp="1" noChangeArrowheads="1"/>
          </p:cNvSpPr>
          <p:nvPr>
            <p:ph type="title"/>
          </p:nvPr>
        </p:nvSpPr>
        <p:spPr/>
        <p:txBody>
          <a:bodyPr/>
          <a:lstStyle/>
          <a:p>
            <a:r>
              <a:rPr lang="en-US" smtClean="0"/>
              <a:t>Optimum Receiver Design (10)</a:t>
            </a:r>
          </a:p>
        </p:txBody>
      </p:sp>
      <p:sp>
        <p:nvSpPr>
          <p:cNvPr id="178180" name="Rectangle 3"/>
          <p:cNvSpPr>
            <a:spLocks noGrp="1" noChangeArrowheads="1"/>
          </p:cNvSpPr>
          <p:nvPr>
            <p:ph type="body" idx="1"/>
          </p:nvPr>
        </p:nvSpPr>
        <p:spPr>
          <a:xfrm>
            <a:off x="609600" y="914400"/>
            <a:ext cx="7772400" cy="5181600"/>
          </a:xfrm>
        </p:spPr>
        <p:txBody>
          <a:bodyPr/>
          <a:lstStyle/>
          <a:p>
            <a:r>
              <a:rPr lang="en-US" b="1" smtClean="0"/>
              <a:t>Example: Frequency-selective channel</a:t>
            </a:r>
          </a:p>
        </p:txBody>
      </p:sp>
      <p:pic>
        <p:nvPicPr>
          <p:cNvPr id="178181" name="Picture 4"/>
          <p:cNvPicPr>
            <a:picLocks noChangeAspect="1" noChangeArrowheads="1"/>
          </p:cNvPicPr>
          <p:nvPr/>
        </p:nvPicPr>
        <p:blipFill>
          <a:blip r:embed="rId2" cstate="print"/>
          <a:srcRect/>
          <a:stretch>
            <a:fillRect/>
          </a:stretch>
        </p:blipFill>
        <p:spPr bwMode="auto">
          <a:xfrm>
            <a:off x="1447800" y="1598613"/>
            <a:ext cx="6324600" cy="4192587"/>
          </a:xfrm>
          <a:prstGeom prst="rect">
            <a:avLst/>
          </a:prstGeom>
          <a:noFill/>
          <a:ln w="9525">
            <a:noFill/>
            <a:miter lim="800000"/>
            <a:headEnd/>
            <a:tailEnd/>
          </a:ln>
        </p:spPr>
      </p:pic>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5"/>
          <p:cNvSpPr>
            <a:spLocks noGrp="1"/>
          </p:cNvSpPr>
          <p:nvPr>
            <p:ph type="dt" sz="quarter" idx="10"/>
          </p:nvPr>
        </p:nvSpPr>
        <p:spPr/>
        <p:txBody>
          <a:bodyPr/>
          <a:lstStyle/>
          <a:p>
            <a:pPr>
              <a:defRPr/>
            </a:pPr>
            <a:r>
              <a:rPr lang="en-US"/>
              <a:t>		 </a:t>
            </a:r>
            <a:r>
              <a:rPr lang="en-US" sz="1200"/>
              <a:t> </a:t>
            </a:r>
            <a:fld id="{79393FE4-95C2-41B1-B756-A8696D0064B8}" type="slidenum">
              <a:rPr lang="en-US" sz="1200">
                <a:solidFill>
                  <a:srgbClr val="003399"/>
                </a:solidFill>
              </a:rPr>
              <a:pPr>
                <a:defRPr/>
              </a:pPr>
              <a:t>160</a:t>
            </a:fld>
            <a:endParaRPr lang="en-US" sz="1200">
              <a:solidFill>
                <a:srgbClr val="003399"/>
              </a:solidFill>
            </a:endParaRPr>
          </a:p>
        </p:txBody>
      </p:sp>
      <p:sp>
        <p:nvSpPr>
          <p:cNvPr id="101381" name="Rectangle 12"/>
          <p:cNvSpPr>
            <a:spLocks noGrp="1" noChangeArrowheads="1"/>
          </p:cNvSpPr>
          <p:nvPr>
            <p:ph type="title"/>
          </p:nvPr>
        </p:nvSpPr>
        <p:spPr/>
        <p:txBody>
          <a:bodyPr/>
          <a:lstStyle/>
          <a:p>
            <a:r>
              <a:rPr lang="en-US" smtClean="0"/>
              <a:t>2. </a:t>
            </a:r>
            <a:r>
              <a:rPr lang="en-GB" smtClean="0"/>
              <a:t>Review of Probability Theory: </a:t>
            </a:r>
            <a:r>
              <a:rPr lang="en-US" smtClean="0"/>
              <a:t>Joint Moments…</a:t>
            </a:r>
            <a:r>
              <a:rPr lang="en-GB" smtClean="0"/>
              <a:t> (3)</a:t>
            </a:r>
            <a:endParaRPr lang="en-US" smtClean="0"/>
          </a:p>
        </p:txBody>
      </p:sp>
      <p:graphicFrame>
        <p:nvGraphicFramePr>
          <p:cNvPr id="101378" name="Object 5"/>
          <p:cNvGraphicFramePr>
            <a:graphicFrameLocks noChangeAspect="1"/>
          </p:cNvGraphicFramePr>
          <p:nvPr>
            <p:ph sz="half" idx="1"/>
          </p:nvPr>
        </p:nvGraphicFramePr>
        <p:xfrm>
          <a:off x="3200400" y="1143000"/>
          <a:ext cx="3276600" cy="449263"/>
        </p:xfrm>
        <a:graphic>
          <a:graphicData uri="http://schemas.openxmlformats.org/presentationml/2006/ole">
            <p:oleObj spid="_x0000_s101378" name="Equation" r:id="rId3" imgW="1942920" imgH="266400" progId="">
              <p:embed/>
            </p:oleObj>
          </a:graphicData>
        </a:graphic>
      </p:graphicFrame>
      <p:graphicFrame>
        <p:nvGraphicFramePr>
          <p:cNvPr id="101379" name="Object 8"/>
          <p:cNvGraphicFramePr>
            <a:graphicFrameLocks noChangeAspect="1"/>
          </p:cNvGraphicFramePr>
          <p:nvPr>
            <p:ph sz="quarter" idx="2"/>
          </p:nvPr>
        </p:nvGraphicFramePr>
        <p:xfrm>
          <a:off x="2057400" y="2008188"/>
          <a:ext cx="5410200" cy="735012"/>
        </p:xfrm>
        <a:graphic>
          <a:graphicData uri="http://schemas.openxmlformats.org/presentationml/2006/ole">
            <p:oleObj spid="_x0000_s101379" name="Equation" r:id="rId4" imgW="3276360" imgH="444240" progId="">
              <p:embed/>
            </p:oleObj>
          </a:graphicData>
        </a:graphic>
      </p:graphicFrame>
      <p:sp>
        <p:nvSpPr>
          <p:cNvPr id="101382" name="Text Box 4"/>
          <p:cNvSpPr txBox="1">
            <a:spLocks noChangeArrowheads="1"/>
          </p:cNvSpPr>
          <p:nvPr/>
        </p:nvSpPr>
        <p:spPr bwMode="auto">
          <a:xfrm>
            <a:off x="517525" y="838200"/>
            <a:ext cx="8289925" cy="6189663"/>
          </a:xfrm>
          <a:prstGeom prst="rect">
            <a:avLst/>
          </a:prstGeom>
          <a:noFill/>
          <a:ln w="9525">
            <a:noFill/>
            <a:miter lim="800000"/>
            <a:headEnd/>
            <a:tailEnd/>
          </a:ln>
        </p:spPr>
        <p:txBody>
          <a:bodyPr wrap="none">
            <a:spAutoFit/>
          </a:bodyPr>
          <a:lstStyle/>
          <a:p>
            <a:r>
              <a:rPr lang="en-US"/>
              <a:t>It is easy to see that</a:t>
            </a:r>
          </a:p>
          <a:p>
            <a:endParaRPr lang="en-US" sz="1000"/>
          </a:p>
          <a:p>
            <a:endParaRPr lang="en-US" sz="1000"/>
          </a:p>
          <a:p>
            <a:pPr>
              <a:spcBef>
                <a:spcPct val="50000"/>
              </a:spcBef>
            </a:pPr>
            <a:r>
              <a:rPr lang="en-US"/>
              <a:t>We define the normalized parameter</a:t>
            </a:r>
          </a:p>
          <a:p>
            <a:pPr>
              <a:spcBef>
                <a:spcPct val="50000"/>
              </a:spcBef>
            </a:pPr>
            <a:endParaRPr lang="en-US" sz="3200"/>
          </a:p>
          <a:p>
            <a:pPr>
              <a:spcBef>
                <a:spcPct val="50000"/>
              </a:spcBef>
            </a:pPr>
            <a:r>
              <a:rPr lang="en-US"/>
              <a:t>and it represents the </a:t>
            </a:r>
            <a:r>
              <a:rPr lang="en-US" b="1"/>
              <a:t>correlation coefficient</a:t>
            </a:r>
            <a:r>
              <a:rPr lang="en-US"/>
              <a:t> between </a:t>
            </a:r>
            <a:r>
              <a:rPr lang="en-US" i="1"/>
              <a:t>X</a:t>
            </a:r>
            <a:r>
              <a:rPr lang="en-US"/>
              <a:t> and </a:t>
            </a:r>
            <a:r>
              <a:rPr lang="en-US" i="1"/>
              <a:t>Y</a:t>
            </a:r>
            <a:r>
              <a:rPr lang="en-US"/>
              <a:t>.</a:t>
            </a:r>
          </a:p>
          <a:p>
            <a:pPr>
              <a:spcBef>
                <a:spcPct val="50000"/>
              </a:spcBef>
            </a:pPr>
            <a:endParaRPr lang="en-US" sz="1800"/>
          </a:p>
          <a:p>
            <a:r>
              <a:rPr lang="en-US" b="1">
                <a:sym typeface="Symbol" pitchFamily="18" charset="2"/>
              </a:rPr>
              <a:t>Uncorrelated r.vs</a:t>
            </a:r>
            <a:r>
              <a:rPr lang="en-US">
                <a:sym typeface="Symbol" pitchFamily="18" charset="2"/>
              </a:rPr>
              <a:t>: If  </a:t>
            </a:r>
            <a:r>
              <a:rPr lang="en-US" i="1">
                <a:sym typeface="Symbol" pitchFamily="18" charset="2"/>
              </a:rPr>
              <a:t></a:t>
            </a:r>
            <a:r>
              <a:rPr lang="en-US" i="1" baseline="-25000">
                <a:sym typeface="Symbol" pitchFamily="18" charset="2"/>
              </a:rPr>
              <a:t>XY</a:t>
            </a:r>
            <a:r>
              <a:rPr lang="en-US" i="1">
                <a:sym typeface="Symbol" pitchFamily="18" charset="2"/>
              </a:rPr>
              <a:t> </a:t>
            </a:r>
            <a:r>
              <a:rPr lang="en-US">
                <a:sym typeface="Symbol" pitchFamily="18" charset="2"/>
              </a:rPr>
              <a:t>= 0, then </a:t>
            </a:r>
            <a:r>
              <a:rPr lang="en-US" i="1">
                <a:sym typeface="Symbol" pitchFamily="18" charset="2"/>
              </a:rPr>
              <a:t>X</a:t>
            </a:r>
            <a:r>
              <a:rPr lang="en-US">
                <a:sym typeface="Symbol" pitchFamily="18" charset="2"/>
              </a:rPr>
              <a:t> and </a:t>
            </a:r>
            <a:r>
              <a:rPr lang="en-US" i="1">
                <a:sym typeface="Symbol" pitchFamily="18" charset="2"/>
              </a:rPr>
              <a:t>Y</a:t>
            </a:r>
            <a:r>
              <a:rPr lang="en-US">
                <a:sym typeface="Symbol" pitchFamily="18" charset="2"/>
              </a:rPr>
              <a:t> are said to be uncorrelated r.vs. </a:t>
            </a:r>
          </a:p>
          <a:p>
            <a:r>
              <a:rPr lang="en-US">
                <a:sym typeface="Symbol" pitchFamily="18" charset="2"/>
              </a:rPr>
              <a:t>If </a:t>
            </a:r>
            <a:r>
              <a:rPr lang="en-US" i="1">
                <a:sym typeface="Symbol" pitchFamily="18" charset="2"/>
              </a:rPr>
              <a:t>X</a:t>
            </a:r>
            <a:r>
              <a:rPr lang="en-US">
                <a:sym typeface="Symbol" pitchFamily="18" charset="2"/>
              </a:rPr>
              <a:t> and </a:t>
            </a:r>
            <a:r>
              <a:rPr lang="en-US" i="1">
                <a:sym typeface="Symbol" pitchFamily="18" charset="2"/>
              </a:rPr>
              <a:t>Y</a:t>
            </a:r>
            <a:r>
              <a:rPr lang="en-US">
                <a:sym typeface="Symbol" pitchFamily="18" charset="2"/>
              </a:rPr>
              <a:t> are uncorrelated, then  </a:t>
            </a:r>
            <a:r>
              <a:rPr lang="en-US" i="1">
                <a:sym typeface="Symbol" pitchFamily="18" charset="2"/>
              </a:rPr>
              <a:t>E</a:t>
            </a:r>
            <a:r>
              <a:rPr lang="en-US">
                <a:sym typeface="Symbol" pitchFamily="18" charset="2"/>
              </a:rPr>
              <a:t>(</a:t>
            </a:r>
            <a:r>
              <a:rPr lang="en-US" i="1">
                <a:sym typeface="Symbol" pitchFamily="18" charset="2"/>
              </a:rPr>
              <a:t>XY</a:t>
            </a:r>
            <a:r>
              <a:rPr lang="en-US">
                <a:sym typeface="Symbol" pitchFamily="18" charset="2"/>
              </a:rPr>
              <a:t>) = </a:t>
            </a:r>
            <a:r>
              <a:rPr lang="en-US" i="1">
                <a:sym typeface="Symbol" pitchFamily="18" charset="2"/>
              </a:rPr>
              <a:t>E</a:t>
            </a:r>
            <a:r>
              <a:rPr lang="en-US">
                <a:sym typeface="Symbol" pitchFamily="18" charset="2"/>
              </a:rPr>
              <a:t>(</a:t>
            </a:r>
            <a:r>
              <a:rPr lang="en-US" i="1">
                <a:sym typeface="Symbol" pitchFamily="18" charset="2"/>
              </a:rPr>
              <a:t>X</a:t>
            </a:r>
            <a:r>
              <a:rPr lang="en-US">
                <a:sym typeface="Symbol" pitchFamily="18" charset="2"/>
              </a:rPr>
              <a:t>)</a:t>
            </a:r>
            <a:r>
              <a:rPr lang="en-US" i="1">
                <a:sym typeface="Symbol" pitchFamily="18" charset="2"/>
              </a:rPr>
              <a:t>E</a:t>
            </a:r>
            <a:r>
              <a:rPr lang="en-US">
                <a:sym typeface="Symbol" pitchFamily="18" charset="2"/>
              </a:rPr>
              <a:t>(</a:t>
            </a:r>
            <a:r>
              <a:rPr lang="en-US" i="1">
                <a:sym typeface="Symbol" pitchFamily="18" charset="2"/>
              </a:rPr>
              <a:t>Y</a:t>
            </a:r>
            <a:r>
              <a:rPr lang="en-US">
                <a:sym typeface="Symbol" pitchFamily="18" charset="2"/>
              </a:rPr>
              <a:t>)</a:t>
            </a:r>
          </a:p>
          <a:p>
            <a:pPr>
              <a:spcBef>
                <a:spcPct val="50000"/>
              </a:spcBef>
            </a:pPr>
            <a:endParaRPr lang="en-US" sz="1000"/>
          </a:p>
          <a:p>
            <a:r>
              <a:rPr lang="en-US" b="1">
                <a:sym typeface="Symbol" pitchFamily="18" charset="2"/>
              </a:rPr>
              <a:t>Orthogonality</a:t>
            </a:r>
            <a:r>
              <a:rPr lang="en-US">
                <a:sym typeface="Symbol" pitchFamily="18" charset="2"/>
              </a:rPr>
              <a:t>: </a:t>
            </a:r>
            <a:r>
              <a:rPr lang="en-US" i="1">
                <a:sym typeface="Symbol" pitchFamily="18" charset="2"/>
              </a:rPr>
              <a:t>X</a:t>
            </a:r>
            <a:r>
              <a:rPr lang="en-US">
                <a:sym typeface="Symbol" pitchFamily="18" charset="2"/>
              </a:rPr>
              <a:t> and </a:t>
            </a:r>
            <a:r>
              <a:rPr lang="en-US" i="1">
                <a:sym typeface="Symbol" pitchFamily="18" charset="2"/>
              </a:rPr>
              <a:t>Y</a:t>
            </a:r>
            <a:r>
              <a:rPr lang="en-US">
                <a:sym typeface="Symbol" pitchFamily="18" charset="2"/>
              </a:rPr>
              <a:t> are said to be orthogonal if  </a:t>
            </a:r>
            <a:r>
              <a:rPr lang="en-US" i="1">
                <a:sym typeface="Symbol" pitchFamily="18" charset="2"/>
              </a:rPr>
              <a:t>E</a:t>
            </a:r>
            <a:r>
              <a:rPr lang="en-US">
                <a:sym typeface="Symbol" pitchFamily="18" charset="2"/>
              </a:rPr>
              <a:t>(</a:t>
            </a:r>
            <a:r>
              <a:rPr lang="en-US" i="1">
                <a:sym typeface="Symbol" pitchFamily="18" charset="2"/>
              </a:rPr>
              <a:t>XY</a:t>
            </a:r>
            <a:r>
              <a:rPr lang="en-US">
                <a:sym typeface="Symbol" pitchFamily="18" charset="2"/>
              </a:rPr>
              <a:t>) = 0</a:t>
            </a:r>
          </a:p>
          <a:p>
            <a:endParaRPr lang="en-US">
              <a:sym typeface="Symbol" pitchFamily="18" charset="2"/>
            </a:endParaRPr>
          </a:p>
          <a:p>
            <a:r>
              <a:rPr lang="en-US">
                <a:sym typeface="Symbol" pitchFamily="18" charset="2"/>
              </a:rPr>
              <a:t>If either </a:t>
            </a:r>
            <a:r>
              <a:rPr lang="en-US" i="1">
                <a:sym typeface="Symbol" pitchFamily="18" charset="2"/>
              </a:rPr>
              <a:t>X</a:t>
            </a:r>
            <a:r>
              <a:rPr lang="en-US">
                <a:sym typeface="Symbol" pitchFamily="18" charset="2"/>
              </a:rPr>
              <a:t> or </a:t>
            </a:r>
            <a:r>
              <a:rPr lang="en-US" i="1">
                <a:sym typeface="Symbol" pitchFamily="18" charset="2"/>
              </a:rPr>
              <a:t>Y</a:t>
            </a:r>
            <a:r>
              <a:rPr lang="en-US">
                <a:sym typeface="Symbol" pitchFamily="18" charset="2"/>
              </a:rPr>
              <a:t> has zero mean, then orthogonality implies uncorrelatedness </a:t>
            </a:r>
          </a:p>
          <a:p>
            <a:r>
              <a:rPr lang="en-US">
                <a:sym typeface="Symbol" pitchFamily="18" charset="2"/>
              </a:rPr>
              <a:t>also and vice-versa. Suppose </a:t>
            </a:r>
            <a:r>
              <a:rPr lang="en-US" i="1">
                <a:sym typeface="Symbol" pitchFamily="18" charset="2"/>
              </a:rPr>
              <a:t>X</a:t>
            </a:r>
            <a:r>
              <a:rPr lang="en-US">
                <a:sym typeface="Symbol" pitchFamily="18" charset="2"/>
              </a:rPr>
              <a:t> and </a:t>
            </a:r>
            <a:r>
              <a:rPr lang="en-US" i="1">
                <a:sym typeface="Symbol" pitchFamily="18" charset="2"/>
              </a:rPr>
              <a:t>Y</a:t>
            </a:r>
            <a:r>
              <a:rPr lang="en-US">
                <a:sym typeface="Symbol" pitchFamily="18" charset="2"/>
              </a:rPr>
              <a:t> are independent r.vs, it also implies </a:t>
            </a:r>
          </a:p>
          <a:p>
            <a:r>
              <a:rPr lang="en-US">
                <a:sym typeface="Symbol" pitchFamily="18" charset="2"/>
              </a:rPr>
              <a:t>they are uncorrelated.</a:t>
            </a:r>
          </a:p>
          <a:p>
            <a:endParaRPr lang="en-US">
              <a:sym typeface="Symbol" pitchFamily="18" charset="2"/>
            </a:endParaRPr>
          </a:p>
          <a:p>
            <a:pPr>
              <a:spcBef>
                <a:spcPct val="50000"/>
              </a:spcBef>
            </a:pPr>
            <a:endParaRPr lang="en-US"/>
          </a:p>
          <a:p>
            <a:endParaRPr lang="en-US"/>
          </a:p>
        </p:txBody>
      </p:sp>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Date Placeholder 5"/>
          <p:cNvSpPr>
            <a:spLocks noGrp="1"/>
          </p:cNvSpPr>
          <p:nvPr>
            <p:ph type="dt" sz="quarter" idx="10"/>
          </p:nvPr>
        </p:nvSpPr>
        <p:spPr/>
        <p:txBody>
          <a:bodyPr/>
          <a:lstStyle/>
          <a:p>
            <a:pPr>
              <a:defRPr/>
            </a:pPr>
            <a:r>
              <a:rPr lang="en-US"/>
              <a:t>		 </a:t>
            </a:r>
            <a:r>
              <a:rPr lang="en-US" sz="1200"/>
              <a:t> </a:t>
            </a:r>
            <a:fld id="{F2EDFB23-4D44-42B5-A03F-F8AA4492F81E}" type="slidenum">
              <a:rPr lang="en-US" sz="1200">
                <a:solidFill>
                  <a:srgbClr val="003399"/>
                </a:solidFill>
              </a:rPr>
              <a:pPr>
                <a:defRPr/>
              </a:pPr>
              <a:t>161</a:t>
            </a:fld>
            <a:endParaRPr lang="en-US" sz="1200">
              <a:solidFill>
                <a:srgbClr val="003399"/>
              </a:solidFill>
            </a:endParaRPr>
          </a:p>
        </p:txBody>
      </p:sp>
      <p:sp>
        <p:nvSpPr>
          <p:cNvPr id="102406" name="Rectangle 12"/>
          <p:cNvSpPr>
            <a:spLocks noGrp="1" noChangeArrowheads="1"/>
          </p:cNvSpPr>
          <p:nvPr>
            <p:ph type="title"/>
          </p:nvPr>
        </p:nvSpPr>
        <p:spPr/>
        <p:txBody>
          <a:bodyPr/>
          <a:lstStyle/>
          <a:p>
            <a:r>
              <a:rPr lang="en-US" smtClean="0"/>
              <a:t>2. </a:t>
            </a:r>
            <a:r>
              <a:rPr lang="en-GB" smtClean="0"/>
              <a:t>Review of Probability Theory: </a:t>
            </a:r>
            <a:r>
              <a:rPr lang="en-US" smtClean="0"/>
              <a:t>Joint Moments…</a:t>
            </a:r>
            <a:r>
              <a:rPr lang="en-GB" smtClean="0"/>
              <a:t> (4)</a:t>
            </a:r>
            <a:endParaRPr lang="en-US" smtClean="0"/>
          </a:p>
        </p:txBody>
      </p:sp>
      <p:graphicFrame>
        <p:nvGraphicFramePr>
          <p:cNvPr id="102402" name="Object 5"/>
          <p:cNvGraphicFramePr>
            <a:graphicFrameLocks noChangeAspect="1"/>
          </p:cNvGraphicFramePr>
          <p:nvPr>
            <p:ph sz="half" idx="1"/>
          </p:nvPr>
        </p:nvGraphicFramePr>
        <p:xfrm>
          <a:off x="2667000" y="3278188"/>
          <a:ext cx="4038600" cy="379412"/>
        </p:xfrm>
        <a:graphic>
          <a:graphicData uri="http://schemas.openxmlformats.org/presentationml/2006/ole">
            <p:oleObj spid="_x0000_s102402" name="Equation" r:id="rId3" imgW="2425680" imgH="228600" progId="">
              <p:embed/>
            </p:oleObj>
          </a:graphicData>
        </a:graphic>
      </p:graphicFrame>
      <p:graphicFrame>
        <p:nvGraphicFramePr>
          <p:cNvPr id="102403" name="Object 8"/>
          <p:cNvGraphicFramePr>
            <a:graphicFrameLocks noChangeAspect="1"/>
          </p:cNvGraphicFramePr>
          <p:nvPr>
            <p:ph sz="quarter" idx="2"/>
          </p:nvPr>
        </p:nvGraphicFramePr>
        <p:xfrm>
          <a:off x="1524000" y="3778250"/>
          <a:ext cx="6400800" cy="1327150"/>
        </p:xfrm>
        <a:graphic>
          <a:graphicData uri="http://schemas.openxmlformats.org/presentationml/2006/ole">
            <p:oleObj spid="_x0000_s102403" name="Equation" r:id="rId4" imgW="4051080" imgH="838080" progId="">
              <p:embed/>
            </p:oleObj>
          </a:graphicData>
        </a:graphic>
      </p:graphicFrame>
      <p:sp>
        <p:nvSpPr>
          <p:cNvPr id="102407" name="Text Box 4"/>
          <p:cNvSpPr txBox="1">
            <a:spLocks noChangeArrowheads="1"/>
          </p:cNvSpPr>
          <p:nvPr/>
        </p:nvSpPr>
        <p:spPr bwMode="auto">
          <a:xfrm>
            <a:off x="441325" y="838200"/>
            <a:ext cx="8285163" cy="4787900"/>
          </a:xfrm>
          <a:prstGeom prst="rect">
            <a:avLst/>
          </a:prstGeom>
          <a:noFill/>
          <a:ln w="9525">
            <a:noFill/>
            <a:miter lim="800000"/>
            <a:headEnd/>
            <a:tailEnd/>
          </a:ln>
        </p:spPr>
        <p:txBody>
          <a:bodyPr wrap="none">
            <a:spAutoFit/>
          </a:bodyPr>
          <a:lstStyle/>
          <a:p>
            <a:pPr>
              <a:spcBef>
                <a:spcPct val="5000"/>
              </a:spcBef>
            </a:pPr>
            <a:r>
              <a:rPr lang="en-US"/>
              <a:t>Naturally, if two random variables are statistically independent, then there </a:t>
            </a:r>
          </a:p>
          <a:p>
            <a:pPr>
              <a:spcBef>
                <a:spcPct val="5000"/>
              </a:spcBef>
            </a:pPr>
            <a:r>
              <a:rPr lang="en-US"/>
              <a:t>cannot be any correlation between them </a:t>
            </a:r>
            <a:r>
              <a:rPr lang="en-US" i="1">
                <a:sym typeface="Symbol" pitchFamily="18" charset="2"/>
              </a:rPr>
              <a:t></a:t>
            </a:r>
            <a:r>
              <a:rPr lang="en-US" i="1" baseline="-25000">
                <a:sym typeface="Symbol" pitchFamily="18" charset="2"/>
              </a:rPr>
              <a:t>XY</a:t>
            </a:r>
            <a:r>
              <a:rPr lang="en-US" i="1">
                <a:sym typeface="Symbol" pitchFamily="18" charset="2"/>
              </a:rPr>
              <a:t> </a:t>
            </a:r>
            <a:r>
              <a:rPr lang="en-US">
                <a:sym typeface="Symbol" pitchFamily="18" charset="2"/>
              </a:rPr>
              <a:t>= 0.</a:t>
            </a:r>
            <a:r>
              <a:rPr lang="en-US"/>
              <a:t> However, the converse </a:t>
            </a:r>
          </a:p>
          <a:p>
            <a:pPr>
              <a:spcBef>
                <a:spcPct val="5000"/>
              </a:spcBef>
            </a:pPr>
            <a:r>
              <a:rPr lang="en-US"/>
              <a:t>is  in general not true. As the next example shows, random variables can </a:t>
            </a:r>
          </a:p>
          <a:p>
            <a:pPr>
              <a:spcBef>
                <a:spcPct val="5000"/>
              </a:spcBef>
            </a:pPr>
            <a:r>
              <a:rPr lang="en-US"/>
              <a:t>be uncorrelated without being independent.</a:t>
            </a:r>
          </a:p>
          <a:p>
            <a:pPr>
              <a:spcBef>
                <a:spcPct val="5000"/>
              </a:spcBef>
            </a:pPr>
            <a:endParaRPr lang="en-US" sz="1600"/>
          </a:p>
          <a:p>
            <a:pPr>
              <a:spcBef>
                <a:spcPct val="5000"/>
              </a:spcBef>
            </a:pPr>
            <a:r>
              <a:rPr lang="en-US" u="sng"/>
              <a:t>Example 5</a:t>
            </a:r>
            <a:r>
              <a:rPr lang="en-US"/>
              <a:t>: Let  </a:t>
            </a:r>
            <a:r>
              <a:rPr lang="en-US" i="1"/>
              <a:t>Z</a:t>
            </a:r>
            <a:r>
              <a:rPr lang="en-US"/>
              <a:t> = </a:t>
            </a:r>
            <a:r>
              <a:rPr lang="en-US" i="1"/>
              <a:t>aX </a:t>
            </a:r>
            <a:r>
              <a:rPr lang="en-US"/>
              <a:t>+ </a:t>
            </a:r>
            <a:r>
              <a:rPr lang="en-US" i="1"/>
              <a:t>bY</a:t>
            </a:r>
            <a:r>
              <a:rPr lang="en-US"/>
              <a:t>. Determine the variance of </a:t>
            </a:r>
            <a:r>
              <a:rPr lang="en-US" i="1"/>
              <a:t>Z</a:t>
            </a:r>
            <a:r>
              <a:rPr lang="en-US"/>
              <a:t> in terms of </a:t>
            </a:r>
            <a:r>
              <a:rPr lang="en-US" i="1">
                <a:sym typeface="Symbol" pitchFamily="18" charset="2"/>
              </a:rPr>
              <a:t></a:t>
            </a:r>
            <a:r>
              <a:rPr lang="en-US" i="1" baseline="-25000">
                <a:sym typeface="Symbol" pitchFamily="18" charset="2"/>
              </a:rPr>
              <a:t>X</a:t>
            </a:r>
            <a:r>
              <a:rPr lang="en-US">
                <a:sym typeface="Symbol" pitchFamily="18" charset="2"/>
              </a:rPr>
              <a:t>, </a:t>
            </a:r>
            <a:r>
              <a:rPr lang="en-US" i="1">
                <a:sym typeface="Symbol" pitchFamily="18" charset="2"/>
              </a:rPr>
              <a:t></a:t>
            </a:r>
            <a:r>
              <a:rPr lang="en-US" i="1" baseline="-25000">
                <a:sym typeface="Symbol" pitchFamily="18" charset="2"/>
              </a:rPr>
              <a:t>Y</a:t>
            </a:r>
            <a:r>
              <a:rPr lang="en-US"/>
              <a:t> </a:t>
            </a:r>
          </a:p>
          <a:p>
            <a:pPr>
              <a:spcBef>
                <a:spcPct val="5000"/>
              </a:spcBef>
            </a:pPr>
            <a:r>
              <a:rPr lang="en-US"/>
              <a:t>and </a:t>
            </a:r>
            <a:r>
              <a:rPr lang="en-US" i="1">
                <a:sym typeface="Symbol" pitchFamily="18" charset="2"/>
              </a:rPr>
              <a:t></a:t>
            </a:r>
            <a:r>
              <a:rPr lang="en-US" i="1" baseline="-25000">
                <a:sym typeface="Symbol" pitchFamily="18" charset="2"/>
              </a:rPr>
              <a:t>XY</a:t>
            </a:r>
            <a:r>
              <a:rPr lang="en-US">
                <a:sym typeface="Symbol" pitchFamily="18" charset="2"/>
              </a:rPr>
              <a:t> .</a:t>
            </a:r>
            <a:endParaRPr lang="en-US"/>
          </a:p>
          <a:p>
            <a:endParaRPr lang="en-US" sz="1000"/>
          </a:p>
          <a:p>
            <a:r>
              <a:rPr lang="en-US"/>
              <a:t>We have </a:t>
            </a:r>
          </a:p>
          <a:p>
            <a:endParaRPr lang="en-US"/>
          </a:p>
          <a:p>
            <a:endParaRPr lang="en-US"/>
          </a:p>
          <a:p>
            <a:endParaRPr lang="en-US"/>
          </a:p>
          <a:p>
            <a:endParaRPr lang="en-US"/>
          </a:p>
          <a:p>
            <a:endParaRPr lang="en-US" sz="3600"/>
          </a:p>
          <a:p>
            <a:r>
              <a:rPr lang="en-US"/>
              <a:t>In particular, if </a:t>
            </a:r>
            <a:r>
              <a:rPr lang="en-US" i="1"/>
              <a:t>X</a:t>
            </a:r>
            <a:r>
              <a:rPr lang="en-US"/>
              <a:t> and </a:t>
            </a:r>
            <a:r>
              <a:rPr lang="en-US" i="1"/>
              <a:t>Y</a:t>
            </a:r>
            <a:r>
              <a:rPr lang="en-US"/>
              <a:t> are independent, then </a:t>
            </a:r>
            <a:r>
              <a:rPr lang="en-US" i="1">
                <a:sym typeface="Symbol" pitchFamily="18" charset="2"/>
              </a:rPr>
              <a:t></a:t>
            </a:r>
            <a:r>
              <a:rPr lang="en-US" i="1" baseline="-25000">
                <a:sym typeface="Symbol" pitchFamily="18" charset="2"/>
              </a:rPr>
              <a:t>XY</a:t>
            </a:r>
            <a:r>
              <a:rPr lang="en-US" i="1">
                <a:sym typeface="Symbol" pitchFamily="18" charset="2"/>
              </a:rPr>
              <a:t> </a:t>
            </a:r>
            <a:r>
              <a:rPr lang="en-US">
                <a:sym typeface="Symbol" pitchFamily="18" charset="2"/>
              </a:rPr>
              <a:t>= 0</a:t>
            </a:r>
            <a:r>
              <a:rPr lang="en-US"/>
              <a:t> and </a:t>
            </a:r>
          </a:p>
        </p:txBody>
      </p:sp>
      <p:graphicFrame>
        <p:nvGraphicFramePr>
          <p:cNvPr id="102404" name="Object 11"/>
          <p:cNvGraphicFramePr>
            <a:graphicFrameLocks noChangeAspect="1"/>
          </p:cNvGraphicFramePr>
          <p:nvPr>
            <p:ph sz="quarter" idx="3"/>
          </p:nvPr>
        </p:nvGraphicFramePr>
        <p:xfrm>
          <a:off x="3733800" y="5638800"/>
          <a:ext cx="1981200" cy="387350"/>
        </p:xfrm>
        <a:graphic>
          <a:graphicData uri="http://schemas.openxmlformats.org/presentationml/2006/ole">
            <p:oleObj spid="_x0000_s102404" name="Equation" r:id="rId5" imgW="1168200" imgH="228600" progId="">
              <p:embed/>
            </p:oleObj>
          </a:graphicData>
        </a:graphic>
      </p:graphicFrame>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Date Placeholder 6"/>
          <p:cNvSpPr>
            <a:spLocks noGrp="1"/>
          </p:cNvSpPr>
          <p:nvPr>
            <p:ph type="dt" sz="quarter" idx="10"/>
          </p:nvPr>
        </p:nvSpPr>
        <p:spPr/>
        <p:txBody>
          <a:bodyPr/>
          <a:lstStyle/>
          <a:p>
            <a:pPr>
              <a:defRPr/>
            </a:pPr>
            <a:r>
              <a:rPr lang="en-US"/>
              <a:t>		 </a:t>
            </a:r>
            <a:r>
              <a:rPr lang="en-US" sz="1200"/>
              <a:t> </a:t>
            </a:r>
            <a:fld id="{EE78F54A-B325-4247-BE66-4E3F09F58D6A}" type="slidenum">
              <a:rPr lang="en-US" sz="1200">
                <a:solidFill>
                  <a:srgbClr val="003399"/>
                </a:solidFill>
              </a:rPr>
              <a:pPr>
                <a:defRPr/>
              </a:pPr>
              <a:t>162</a:t>
            </a:fld>
            <a:endParaRPr lang="en-US" sz="1200">
              <a:solidFill>
                <a:srgbClr val="003399"/>
              </a:solidFill>
            </a:endParaRPr>
          </a:p>
        </p:txBody>
      </p:sp>
      <p:sp>
        <p:nvSpPr>
          <p:cNvPr id="103431" name="Rectangle 15"/>
          <p:cNvSpPr>
            <a:spLocks noGrp="1" noChangeArrowheads="1"/>
          </p:cNvSpPr>
          <p:nvPr>
            <p:ph type="title" sz="quarter"/>
          </p:nvPr>
        </p:nvSpPr>
        <p:spPr/>
        <p:txBody>
          <a:bodyPr/>
          <a:lstStyle/>
          <a:p>
            <a:r>
              <a:rPr lang="en-US" smtClean="0"/>
              <a:t>2. </a:t>
            </a:r>
            <a:r>
              <a:rPr lang="en-GB" smtClean="0"/>
              <a:t>Review of Probability Theory: </a:t>
            </a:r>
            <a:r>
              <a:rPr lang="en-US" smtClean="0"/>
              <a:t>Joint Moments…</a:t>
            </a:r>
            <a:r>
              <a:rPr lang="en-GB" smtClean="0"/>
              <a:t> (5)</a:t>
            </a:r>
            <a:endParaRPr lang="en-US" smtClean="0"/>
          </a:p>
        </p:txBody>
      </p:sp>
      <p:graphicFrame>
        <p:nvGraphicFramePr>
          <p:cNvPr id="103426" name="Object 5"/>
          <p:cNvGraphicFramePr>
            <a:graphicFrameLocks noChangeAspect="1"/>
          </p:cNvGraphicFramePr>
          <p:nvPr>
            <p:ph sz="quarter" idx="1"/>
          </p:nvPr>
        </p:nvGraphicFramePr>
        <p:xfrm>
          <a:off x="2667000" y="1295400"/>
          <a:ext cx="3886200" cy="528638"/>
        </p:xfrm>
        <a:graphic>
          <a:graphicData uri="http://schemas.openxmlformats.org/presentationml/2006/ole">
            <p:oleObj spid="_x0000_s103426" name="Equation" r:id="rId3" imgW="2425680" imgH="330120" progId="">
              <p:embed/>
            </p:oleObj>
          </a:graphicData>
        </a:graphic>
      </p:graphicFrame>
      <p:graphicFrame>
        <p:nvGraphicFramePr>
          <p:cNvPr id="103427" name="Object 8"/>
          <p:cNvGraphicFramePr>
            <a:graphicFrameLocks noChangeAspect="1"/>
          </p:cNvGraphicFramePr>
          <p:nvPr>
            <p:ph sz="quarter" idx="2"/>
          </p:nvPr>
        </p:nvGraphicFramePr>
        <p:xfrm>
          <a:off x="1752600" y="3657600"/>
          <a:ext cx="5943600" cy="549275"/>
        </p:xfrm>
        <a:graphic>
          <a:graphicData uri="http://schemas.openxmlformats.org/presentationml/2006/ole">
            <p:oleObj spid="_x0000_s103427" name="Equation" r:id="rId4" imgW="3581280" imgH="330120" progId="">
              <p:embed/>
            </p:oleObj>
          </a:graphicData>
        </a:graphic>
      </p:graphicFrame>
      <p:graphicFrame>
        <p:nvGraphicFramePr>
          <p:cNvPr id="103428" name="Object 11"/>
          <p:cNvGraphicFramePr>
            <a:graphicFrameLocks noChangeAspect="1"/>
          </p:cNvGraphicFramePr>
          <p:nvPr>
            <p:ph sz="quarter" idx="3"/>
          </p:nvPr>
        </p:nvGraphicFramePr>
        <p:xfrm>
          <a:off x="1676400" y="4267200"/>
          <a:ext cx="2590800" cy="404813"/>
        </p:xfrm>
        <a:graphic>
          <a:graphicData uri="http://schemas.openxmlformats.org/presentationml/2006/ole">
            <p:oleObj spid="_x0000_s103428" name="Equation" r:id="rId5" imgW="1625400" imgH="253800" progId="">
              <p:embed/>
            </p:oleObj>
          </a:graphicData>
        </a:graphic>
      </p:graphicFrame>
      <p:sp>
        <p:nvSpPr>
          <p:cNvPr id="103432" name="Text Box 4"/>
          <p:cNvSpPr txBox="1">
            <a:spLocks noChangeArrowheads="1"/>
          </p:cNvSpPr>
          <p:nvPr/>
        </p:nvSpPr>
        <p:spPr bwMode="auto">
          <a:xfrm>
            <a:off x="457200" y="914400"/>
            <a:ext cx="8202613" cy="4633913"/>
          </a:xfrm>
          <a:prstGeom prst="rect">
            <a:avLst/>
          </a:prstGeom>
          <a:noFill/>
          <a:ln w="9525">
            <a:noFill/>
            <a:miter lim="800000"/>
            <a:headEnd/>
            <a:tailEnd/>
          </a:ln>
        </p:spPr>
        <p:txBody>
          <a:bodyPr wrap="none">
            <a:spAutoFit/>
          </a:bodyPr>
          <a:lstStyle/>
          <a:p>
            <a:pPr>
              <a:buFont typeface="Wingdings" pitchFamily="2" charset="2"/>
              <a:buChar char="q"/>
            </a:pPr>
            <a:r>
              <a:rPr lang="en-US" b="1"/>
              <a:t> Moments</a:t>
            </a:r>
            <a:r>
              <a:rPr lang="en-US"/>
              <a:t>:</a:t>
            </a:r>
            <a:r>
              <a:rPr lang="en-US" b="1"/>
              <a:t> </a:t>
            </a:r>
            <a:r>
              <a:rPr lang="en-US"/>
              <a:t>represents the joint moment of order (</a:t>
            </a:r>
            <a:r>
              <a:rPr lang="en-US" i="1"/>
              <a:t>k</a:t>
            </a:r>
            <a:r>
              <a:rPr lang="en-US"/>
              <a:t>,</a:t>
            </a:r>
            <a:r>
              <a:rPr lang="en-US" i="1"/>
              <a:t>m</a:t>
            </a:r>
            <a:r>
              <a:rPr lang="en-US"/>
              <a:t>) for </a:t>
            </a:r>
            <a:r>
              <a:rPr lang="en-US" i="1"/>
              <a:t>X</a:t>
            </a:r>
            <a:r>
              <a:rPr lang="en-US"/>
              <a:t> and </a:t>
            </a:r>
            <a:r>
              <a:rPr lang="en-US" i="1"/>
              <a:t>Y</a:t>
            </a:r>
          </a:p>
          <a:p>
            <a:pPr>
              <a:buFont typeface="Wingdings" pitchFamily="2" charset="2"/>
              <a:buChar char="q"/>
            </a:pPr>
            <a:endParaRPr lang="en-US" i="1"/>
          </a:p>
          <a:p>
            <a:pPr>
              <a:buFont typeface="Wingdings" pitchFamily="2" charset="2"/>
              <a:buChar char="q"/>
            </a:pPr>
            <a:endParaRPr lang="en-US" i="1"/>
          </a:p>
          <a:p>
            <a:pPr>
              <a:buFont typeface="Wingdings" pitchFamily="2" charset="2"/>
              <a:buChar char="q"/>
            </a:pPr>
            <a:endParaRPr lang="en-US" sz="800" i="1"/>
          </a:p>
          <a:p>
            <a:pPr>
              <a:buFont typeface="Wingdings" pitchFamily="2" charset="2"/>
              <a:buNone/>
            </a:pPr>
            <a:r>
              <a:rPr lang="en-US"/>
              <a:t>Following the one random variable case, we can define the joint </a:t>
            </a:r>
          </a:p>
          <a:p>
            <a:pPr>
              <a:buFont typeface="Wingdings" pitchFamily="2" charset="2"/>
              <a:buNone/>
            </a:pPr>
            <a:r>
              <a:rPr lang="en-US"/>
              <a:t>characteristic function between two random variables which will turn out to </a:t>
            </a:r>
          </a:p>
          <a:p>
            <a:pPr>
              <a:buFont typeface="Wingdings" pitchFamily="2" charset="2"/>
              <a:buNone/>
            </a:pPr>
            <a:r>
              <a:rPr lang="en-US"/>
              <a:t>be useful for moment calculations.</a:t>
            </a:r>
          </a:p>
          <a:p>
            <a:pPr>
              <a:buFont typeface="Wingdings" pitchFamily="2" charset="2"/>
              <a:buNone/>
            </a:pPr>
            <a:endParaRPr lang="en-US" sz="1600"/>
          </a:p>
          <a:p>
            <a:pPr>
              <a:spcBef>
                <a:spcPct val="50000"/>
              </a:spcBef>
              <a:buFont typeface="Wingdings" pitchFamily="2" charset="2"/>
              <a:buChar char="q"/>
            </a:pPr>
            <a:r>
              <a:rPr lang="en-US" b="1"/>
              <a:t> Joint characteristic functions</a:t>
            </a:r>
            <a:r>
              <a:rPr lang="en-US"/>
              <a:t>: between </a:t>
            </a:r>
            <a:r>
              <a:rPr lang="en-US" i="1"/>
              <a:t>X</a:t>
            </a:r>
            <a:r>
              <a:rPr lang="en-US"/>
              <a:t> and </a:t>
            </a:r>
            <a:r>
              <a:rPr lang="en-US" i="1"/>
              <a:t>Y</a:t>
            </a:r>
            <a:r>
              <a:rPr lang="en-US"/>
              <a:t> is defined as</a:t>
            </a:r>
          </a:p>
          <a:p>
            <a:pPr>
              <a:spcBef>
                <a:spcPct val="50000"/>
              </a:spcBef>
              <a:buFont typeface="Wingdings" pitchFamily="2" charset="2"/>
              <a:buChar char="q"/>
            </a:pPr>
            <a:endParaRPr lang="en-US"/>
          </a:p>
          <a:p>
            <a:pPr>
              <a:buFont typeface="Wingdings" pitchFamily="2" charset="2"/>
              <a:buNone/>
            </a:pPr>
            <a:endParaRPr lang="en-US" sz="1400"/>
          </a:p>
          <a:p>
            <a:pPr>
              <a:buFont typeface="Wingdings" pitchFamily="2" charset="2"/>
              <a:buNone/>
            </a:pPr>
            <a:r>
              <a:rPr lang="en-US"/>
              <a:t>Note that</a:t>
            </a:r>
          </a:p>
          <a:p>
            <a:pPr>
              <a:buFont typeface="Wingdings" pitchFamily="2" charset="2"/>
              <a:buNone/>
            </a:pPr>
            <a:endParaRPr lang="en-US"/>
          </a:p>
          <a:p>
            <a:pPr>
              <a:buFont typeface="Wingdings" pitchFamily="2" charset="2"/>
              <a:buNone/>
            </a:pPr>
            <a:r>
              <a:rPr lang="en-US"/>
              <a:t>It is easy to show that</a:t>
            </a:r>
          </a:p>
          <a:p>
            <a:pPr>
              <a:buFont typeface="Wingdings" pitchFamily="2" charset="2"/>
              <a:buNone/>
            </a:pPr>
            <a:endParaRPr lang="en-US"/>
          </a:p>
        </p:txBody>
      </p:sp>
      <p:graphicFrame>
        <p:nvGraphicFramePr>
          <p:cNvPr id="103429" name="Object 14"/>
          <p:cNvGraphicFramePr>
            <a:graphicFrameLocks noChangeAspect="1"/>
          </p:cNvGraphicFramePr>
          <p:nvPr>
            <p:ph sz="quarter" idx="4"/>
          </p:nvPr>
        </p:nvGraphicFramePr>
        <p:xfrm>
          <a:off x="3200400" y="5105400"/>
          <a:ext cx="3276600" cy="828675"/>
        </p:xfrm>
        <a:graphic>
          <a:graphicData uri="http://schemas.openxmlformats.org/presentationml/2006/ole">
            <p:oleObj spid="_x0000_s103429" name="Equation" r:id="rId6" imgW="1955520" imgH="495000" progId="">
              <p:embed/>
            </p:oleObj>
          </a:graphicData>
        </a:graphic>
      </p:graphicFrame>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Date Placeholder 6"/>
          <p:cNvSpPr>
            <a:spLocks noGrp="1"/>
          </p:cNvSpPr>
          <p:nvPr>
            <p:ph type="dt" sz="quarter" idx="10"/>
          </p:nvPr>
        </p:nvSpPr>
        <p:spPr/>
        <p:txBody>
          <a:bodyPr/>
          <a:lstStyle/>
          <a:p>
            <a:pPr>
              <a:defRPr/>
            </a:pPr>
            <a:r>
              <a:rPr lang="en-US"/>
              <a:t>		 </a:t>
            </a:r>
            <a:r>
              <a:rPr lang="en-US" sz="1200"/>
              <a:t> </a:t>
            </a:r>
            <a:fld id="{AB6522F8-2796-44D1-A951-27C3B05E7C37}" type="slidenum">
              <a:rPr lang="en-US" sz="1200">
                <a:solidFill>
                  <a:srgbClr val="003399"/>
                </a:solidFill>
              </a:rPr>
              <a:pPr>
                <a:defRPr/>
              </a:pPr>
              <a:t>163</a:t>
            </a:fld>
            <a:endParaRPr lang="en-US" sz="1200">
              <a:solidFill>
                <a:srgbClr val="003399"/>
              </a:solidFill>
            </a:endParaRPr>
          </a:p>
        </p:txBody>
      </p:sp>
      <p:sp>
        <p:nvSpPr>
          <p:cNvPr id="104455" name="Rectangle 15"/>
          <p:cNvSpPr>
            <a:spLocks noGrp="1" noChangeArrowheads="1"/>
          </p:cNvSpPr>
          <p:nvPr>
            <p:ph type="title" sz="quarter"/>
          </p:nvPr>
        </p:nvSpPr>
        <p:spPr/>
        <p:txBody>
          <a:bodyPr/>
          <a:lstStyle/>
          <a:p>
            <a:r>
              <a:rPr lang="en-US" smtClean="0"/>
              <a:t>2. </a:t>
            </a:r>
            <a:r>
              <a:rPr lang="en-GB" smtClean="0"/>
              <a:t>Review of Probability Theory: </a:t>
            </a:r>
            <a:r>
              <a:rPr lang="en-US" smtClean="0"/>
              <a:t>Joint Moments…</a:t>
            </a:r>
            <a:r>
              <a:rPr lang="en-GB" smtClean="0"/>
              <a:t> (6)</a:t>
            </a:r>
            <a:endParaRPr lang="en-US" smtClean="0"/>
          </a:p>
        </p:txBody>
      </p:sp>
      <p:graphicFrame>
        <p:nvGraphicFramePr>
          <p:cNvPr id="104450" name="Object 5"/>
          <p:cNvGraphicFramePr>
            <a:graphicFrameLocks noChangeAspect="1"/>
          </p:cNvGraphicFramePr>
          <p:nvPr>
            <p:ph sz="quarter" idx="1"/>
          </p:nvPr>
        </p:nvGraphicFramePr>
        <p:xfrm>
          <a:off x="2514600" y="1371600"/>
          <a:ext cx="4419600" cy="377825"/>
        </p:xfrm>
        <a:graphic>
          <a:graphicData uri="http://schemas.openxmlformats.org/presentationml/2006/ole">
            <p:oleObj spid="_x0000_s104450" name="Equation" r:id="rId3" imgW="2666880" imgH="228600" progId="">
              <p:embed/>
            </p:oleObj>
          </a:graphicData>
        </a:graphic>
      </p:graphicFrame>
      <p:graphicFrame>
        <p:nvGraphicFramePr>
          <p:cNvPr id="104451" name="Object 8"/>
          <p:cNvGraphicFramePr>
            <a:graphicFrameLocks noChangeAspect="1"/>
          </p:cNvGraphicFramePr>
          <p:nvPr>
            <p:ph sz="quarter" idx="2"/>
          </p:nvPr>
        </p:nvGraphicFramePr>
        <p:xfrm>
          <a:off x="2667000" y="2057400"/>
          <a:ext cx="4114800" cy="363538"/>
        </p:xfrm>
        <a:graphic>
          <a:graphicData uri="http://schemas.openxmlformats.org/presentationml/2006/ole">
            <p:oleObj spid="_x0000_s104451" name="Equation" r:id="rId4" imgW="2590560" imgH="228600" progId="">
              <p:embed/>
            </p:oleObj>
          </a:graphicData>
        </a:graphic>
      </p:graphicFrame>
      <p:graphicFrame>
        <p:nvGraphicFramePr>
          <p:cNvPr id="104452" name="Object 11"/>
          <p:cNvGraphicFramePr>
            <a:graphicFrameLocks noChangeAspect="1"/>
          </p:cNvGraphicFramePr>
          <p:nvPr>
            <p:ph sz="quarter" idx="3"/>
          </p:nvPr>
        </p:nvGraphicFramePr>
        <p:xfrm>
          <a:off x="2189163" y="3352800"/>
          <a:ext cx="5222875" cy="544513"/>
        </p:xfrm>
        <a:graphic>
          <a:graphicData uri="http://schemas.openxmlformats.org/presentationml/2006/ole">
            <p:oleObj spid="_x0000_s104452" name="Equation" r:id="rId5" imgW="3288960" imgH="342720" progId="">
              <p:embed/>
            </p:oleObj>
          </a:graphicData>
        </a:graphic>
      </p:graphicFrame>
      <p:sp>
        <p:nvSpPr>
          <p:cNvPr id="104456" name="Text Box 4"/>
          <p:cNvSpPr txBox="1">
            <a:spLocks noChangeArrowheads="1"/>
          </p:cNvSpPr>
          <p:nvPr/>
        </p:nvSpPr>
        <p:spPr bwMode="auto">
          <a:xfrm>
            <a:off x="527050" y="954088"/>
            <a:ext cx="7931150" cy="4379912"/>
          </a:xfrm>
          <a:prstGeom prst="rect">
            <a:avLst/>
          </a:prstGeom>
          <a:noFill/>
          <a:ln w="9525">
            <a:noFill/>
            <a:miter lim="800000"/>
            <a:headEnd/>
            <a:tailEnd/>
          </a:ln>
        </p:spPr>
        <p:txBody>
          <a:bodyPr wrap="none">
            <a:spAutoFit/>
          </a:bodyPr>
          <a:lstStyle/>
          <a:p>
            <a:pPr>
              <a:spcBef>
                <a:spcPct val="50000"/>
              </a:spcBef>
            </a:pPr>
            <a:r>
              <a:rPr lang="en-US"/>
              <a:t>If </a:t>
            </a:r>
            <a:r>
              <a:rPr lang="en-US" i="1"/>
              <a:t>X</a:t>
            </a:r>
            <a:r>
              <a:rPr lang="en-US"/>
              <a:t> and </a:t>
            </a:r>
            <a:r>
              <a:rPr lang="en-US" i="1"/>
              <a:t>Y</a:t>
            </a:r>
            <a:r>
              <a:rPr lang="en-US"/>
              <a:t> are independent r.vs, then we obtain</a:t>
            </a:r>
          </a:p>
          <a:p>
            <a:pPr>
              <a:spcBef>
                <a:spcPct val="50000"/>
              </a:spcBef>
            </a:pPr>
            <a:endParaRPr lang="en-US" sz="1400"/>
          </a:p>
          <a:p>
            <a:pPr>
              <a:spcBef>
                <a:spcPct val="50000"/>
              </a:spcBef>
            </a:pPr>
            <a:r>
              <a:rPr lang="en-US"/>
              <a:t>Also</a:t>
            </a:r>
          </a:p>
          <a:p>
            <a:pPr>
              <a:spcBef>
                <a:spcPct val="50000"/>
              </a:spcBef>
            </a:pPr>
            <a:endParaRPr lang="en-US" sz="2800"/>
          </a:p>
          <a:p>
            <a:pPr>
              <a:spcBef>
                <a:spcPct val="5000"/>
              </a:spcBef>
              <a:buFont typeface="Wingdings" pitchFamily="2" charset="2"/>
              <a:buChar char="q"/>
            </a:pPr>
            <a:r>
              <a:rPr lang="en-US" b="1"/>
              <a:t> More on Gaussian r.vs</a:t>
            </a:r>
            <a:r>
              <a:rPr lang="en-US"/>
              <a:t>:</a:t>
            </a:r>
            <a:r>
              <a:rPr lang="en-US" b="1"/>
              <a:t> </a:t>
            </a:r>
            <a:r>
              <a:rPr lang="en-US"/>
              <a:t>the joint characteristic function of two jointly </a:t>
            </a:r>
          </a:p>
          <a:p>
            <a:pPr>
              <a:spcBef>
                <a:spcPct val="5000"/>
              </a:spcBef>
              <a:buFont typeface="Wingdings" pitchFamily="2" charset="2"/>
              <a:buNone/>
            </a:pPr>
            <a:r>
              <a:rPr lang="en-US"/>
              <a:t>Gaussian r.vs to be </a:t>
            </a:r>
          </a:p>
          <a:p>
            <a:pPr>
              <a:spcBef>
                <a:spcPct val="5000"/>
              </a:spcBef>
              <a:buFont typeface="Wingdings" pitchFamily="2" charset="2"/>
              <a:buNone/>
            </a:pPr>
            <a:endParaRPr lang="en-US"/>
          </a:p>
          <a:p>
            <a:pPr>
              <a:spcBef>
                <a:spcPct val="5000"/>
              </a:spcBef>
              <a:buFont typeface="Wingdings" pitchFamily="2" charset="2"/>
              <a:buNone/>
            </a:pPr>
            <a:endParaRPr lang="en-US"/>
          </a:p>
          <a:p>
            <a:pPr>
              <a:spcBef>
                <a:spcPct val="5000"/>
              </a:spcBef>
              <a:buFont typeface="Wingdings" pitchFamily="2" charset="2"/>
              <a:buNone/>
            </a:pPr>
            <a:endParaRPr lang="en-US" sz="1000"/>
          </a:p>
          <a:p>
            <a:pPr>
              <a:spcBef>
                <a:spcPct val="5000"/>
              </a:spcBef>
              <a:buFont typeface="Wingdings" pitchFamily="2" charset="2"/>
              <a:buNone/>
            </a:pPr>
            <a:r>
              <a:rPr lang="en-US" u="sng"/>
              <a:t>Example 6</a:t>
            </a:r>
            <a:r>
              <a:rPr lang="en-US"/>
              <a:t>: Let </a:t>
            </a:r>
            <a:r>
              <a:rPr lang="en-US" i="1"/>
              <a:t>X</a:t>
            </a:r>
            <a:r>
              <a:rPr lang="en-US"/>
              <a:t> and </a:t>
            </a:r>
            <a:r>
              <a:rPr lang="en-US" i="1"/>
              <a:t>Y</a:t>
            </a:r>
            <a:r>
              <a:rPr lang="en-US"/>
              <a:t> be jointly Gaussian r.vs with parameters</a:t>
            </a:r>
          </a:p>
          <a:p>
            <a:pPr>
              <a:spcBef>
                <a:spcPct val="5000"/>
              </a:spcBef>
              <a:buFont typeface="Wingdings" pitchFamily="2" charset="2"/>
              <a:buNone/>
            </a:pPr>
            <a:r>
              <a:rPr lang="en-US" i="1"/>
              <a:t>N</a:t>
            </a:r>
            <a:r>
              <a:rPr lang="en-US"/>
              <a:t>(</a:t>
            </a:r>
            <a:r>
              <a:rPr lang="en-US" i="1">
                <a:sym typeface="Symbol" pitchFamily="18" charset="2"/>
              </a:rPr>
              <a:t></a:t>
            </a:r>
            <a:r>
              <a:rPr lang="en-US" i="1" baseline="-25000">
                <a:sym typeface="Symbol" pitchFamily="18" charset="2"/>
              </a:rPr>
              <a:t>X</a:t>
            </a:r>
            <a:r>
              <a:rPr lang="en-US"/>
              <a:t>, </a:t>
            </a:r>
            <a:r>
              <a:rPr lang="en-US" i="1">
                <a:sym typeface="Symbol" pitchFamily="18" charset="2"/>
              </a:rPr>
              <a:t></a:t>
            </a:r>
            <a:r>
              <a:rPr lang="en-US" i="1" baseline="-25000">
                <a:sym typeface="Symbol" pitchFamily="18" charset="2"/>
              </a:rPr>
              <a:t>Y</a:t>
            </a:r>
            <a:r>
              <a:rPr lang="en-US"/>
              <a:t>, </a:t>
            </a:r>
            <a:r>
              <a:rPr lang="en-US" i="1">
                <a:sym typeface="Symbol" pitchFamily="18" charset="2"/>
              </a:rPr>
              <a:t></a:t>
            </a:r>
            <a:r>
              <a:rPr lang="en-US" i="1" baseline="-25000">
                <a:sym typeface="Symbol" pitchFamily="18" charset="2"/>
              </a:rPr>
              <a:t>X</a:t>
            </a:r>
            <a:r>
              <a:rPr lang="en-US" baseline="30000">
                <a:sym typeface="Symbol" pitchFamily="18" charset="2"/>
              </a:rPr>
              <a:t>2</a:t>
            </a:r>
            <a:r>
              <a:rPr lang="en-US" i="1">
                <a:sym typeface="Symbol" pitchFamily="18" charset="2"/>
              </a:rPr>
              <a:t>, </a:t>
            </a:r>
            <a:r>
              <a:rPr lang="en-US" i="1" baseline="-25000">
                <a:sym typeface="Symbol" pitchFamily="18" charset="2"/>
              </a:rPr>
              <a:t>Y</a:t>
            </a:r>
            <a:r>
              <a:rPr lang="en-US" baseline="30000">
                <a:sym typeface="Symbol" pitchFamily="18" charset="2"/>
              </a:rPr>
              <a:t>2</a:t>
            </a:r>
            <a:r>
              <a:rPr lang="en-US">
                <a:sym typeface="Symbol" pitchFamily="18" charset="2"/>
              </a:rPr>
              <a:t>, </a:t>
            </a:r>
            <a:r>
              <a:rPr lang="en-US" i="1">
                <a:sym typeface="Symbol" pitchFamily="18" charset="2"/>
              </a:rPr>
              <a:t>r</a:t>
            </a:r>
            <a:r>
              <a:rPr lang="en-US"/>
              <a:t>). Define </a:t>
            </a:r>
            <a:r>
              <a:rPr lang="en-US" i="1"/>
              <a:t>Z</a:t>
            </a:r>
            <a:r>
              <a:rPr lang="en-US"/>
              <a:t> = </a:t>
            </a:r>
            <a:r>
              <a:rPr lang="en-US" i="1"/>
              <a:t>aX</a:t>
            </a:r>
            <a:r>
              <a:rPr lang="en-US"/>
              <a:t> + </a:t>
            </a:r>
            <a:r>
              <a:rPr lang="en-US" i="1"/>
              <a:t>bY</a:t>
            </a:r>
            <a:r>
              <a:rPr lang="en-US"/>
              <a:t>. Determine </a:t>
            </a:r>
            <a:r>
              <a:rPr lang="en-US" i="1"/>
              <a:t>f</a:t>
            </a:r>
            <a:r>
              <a:rPr lang="en-US" i="1" baseline="-25000"/>
              <a:t>Z</a:t>
            </a:r>
            <a:r>
              <a:rPr lang="en-US"/>
              <a:t>(</a:t>
            </a:r>
            <a:r>
              <a:rPr lang="en-US" i="1"/>
              <a:t>z</a:t>
            </a:r>
            <a:r>
              <a:rPr lang="en-US"/>
              <a:t>).</a:t>
            </a:r>
          </a:p>
          <a:p>
            <a:pPr>
              <a:spcBef>
                <a:spcPct val="5000"/>
              </a:spcBef>
              <a:buFont typeface="Wingdings" pitchFamily="2" charset="2"/>
              <a:buNone/>
            </a:pPr>
            <a:endParaRPr lang="en-US" sz="1000"/>
          </a:p>
          <a:p>
            <a:pPr>
              <a:spcBef>
                <a:spcPct val="5000"/>
              </a:spcBef>
              <a:buFont typeface="Wingdings" pitchFamily="2" charset="2"/>
              <a:buNone/>
            </a:pPr>
            <a:r>
              <a:rPr lang="en-US"/>
              <a:t>In this case we can use characteristic function to solve.</a:t>
            </a:r>
          </a:p>
        </p:txBody>
      </p:sp>
      <p:graphicFrame>
        <p:nvGraphicFramePr>
          <p:cNvPr id="104453" name="Object 14"/>
          <p:cNvGraphicFramePr>
            <a:graphicFrameLocks noChangeAspect="1"/>
          </p:cNvGraphicFramePr>
          <p:nvPr>
            <p:ph sz="quarter" idx="4"/>
          </p:nvPr>
        </p:nvGraphicFramePr>
        <p:xfrm>
          <a:off x="2286000" y="5334000"/>
          <a:ext cx="4800600" cy="768350"/>
        </p:xfrm>
        <a:graphic>
          <a:graphicData uri="http://schemas.openxmlformats.org/presentationml/2006/ole">
            <p:oleObj spid="_x0000_s104453" name="Equation" r:id="rId6" imgW="2857320" imgH="457200" progId="">
              <p:embed/>
            </p:oleObj>
          </a:graphicData>
        </a:graphic>
      </p:graphicFrame>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Date Placeholder 4"/>
          <p:cNvSpPr>
            <a:spLocks noGrp="1"/>
          </p:cNvSpPr>
          <p:nvPr>
            <p:ph type="dt" sz="quarter" idx="10"/>
          </p:nvPr>
        </p:nvSpPr>
        <p:spPr/>
        <p:txBody>
          <a:bodyPr/>
          <a:lstStyle/>
          <a:p>
            <a:pPr>
              <a:defRPr/>
            </a:pPr>
            <a:r>
              <a:rPr lang="en-US"/>
              <a:t>		 </a:t>
            </a:r>
            <a:r>
              <a:rPr lang="en-US" sz="1200"/>
              <a:t> </a:t>
            </a:r>
            <a:fld id="{7211884B-0059-4758-B8EA-18A955C86CDE}" type="slidenum">
              <a:rPr lang="en-US" sz="1200">
                <a:solidFill>
                  <a:srgbClr val="003399"/>
                </a:solidFill>
              </a:rPr>
              <a:pPr>
                <a:defRPr/>
              </a:pPr>
              <a:t>164</a:t>
            </a:fld>
            <a:endParaRPr lang="en-US" sz="1200">
              <a:solidFill>
                <a:srgbClr val="003399"/>
              </a:solidFill>
            </a:endParaRPr>
          </a:p>
        </p:txBody>
      </p:sp>
      <p:sp>
        <p:nvSpPr>
          <p:cNvPr id="105480" name="Rectangle 13"/>
          <p:cNvSpPr>
            <a:spLocks noGrp="1" noChangeArrowheads="1"/>
          </p:cNvSpPr>
          <p:nvPr>
            <p:ph type="title"/>
          </p:nvPr>
        </p:nvSpPr>
        <p:spPr/>
        <p:txBody>
          <a:bodyPr/>
          <a:lstStyle/>
          <a:p>
            <a:r>
              <a:rPr lang="en-US" smtClean="0"/>
              <a:t>2. </a:t>
            </a:r>
            <a:r>
              <a:rPr lang="en-GB" smtClean="0"/>
              <a:t>Review of Probability Theory: </a:t>
            </a:r>
            <a:r>
              <a:rPr lang="en-US" smtClean="0"/>
              <a:t>Joint Moments…</a:t>
            </a:r>
            <a:r>
              <a:rPr lang="en-GB" smtClean="0"/>
              <a:t> (7)</a:t>
            </a:r>
            <a:endParaRPr lang="en-US" smtClean="0"/>
          </a:p>
        </p:txBody>
      </p:sp>
      <p:graphicFrame>
        <p:nvGraphicFramePr>
          <p:cNvPr id="105474" name="Object 5"/>
          <p:cNvGraphicFramePr>
            <a:graphicFrameLocks noChangeAspect="1"/>
          </p:cNvGraphicFramePr>
          <p:nvPr>
            <p:ph sz="half" idx="1"/>
          </p:nvPr>
        </p:nvGraphicFramePr>
        <p:xfrm>
          <a:off x="2163763" y="990600"/>
          <a:ext cx="5043487" cy="538163"/>
        </p:xfrm>
        <a:graphic>
          <a:graphicData uri="http://schemas.openxmlformats.org/presentationml/2006/ole">
            <p:oleObj spid="_x0000_s105474" name="Equation" r:id="rId3" imgW="3213000" imgH="342720" progId="">
              <p:embed/>
            </p:oleObj>
          </a:graphicData>
        </a:graphic>
      </p:graphicFrame>
      <p:sp>
        <p:nvSpPr>
          <p:cNvPr id="105481" name="Text Box 4"/>
          <p:cNvSpPr txBox="1">
            <a:spLocks noChangeArrowheads="1"/>
          </p:cNvSpPr>
          <p:nvPr/>
        </p:nvSpPr>
        <p:spPr bwMode="auto">
          <a:xfrm>
            <a:off x="441325" y="914400"/>
            <a:ext cx="8167688" cy="4633913"/>
          </a:xfrm>
          <a:prstGeom prst="rect">
            <a:avLst/>
          </a:prstGeom>
          <a:noFill/>
          <a:ln w="9525">
            <a:noFill/>
            <a:miter lim="800000"/>
            <a:headEnd/>
            <a:tailEnd/>
          </a:ln>
        </p:spPr>
        <p:txBody>
          <a:bodyPr wrap="none">
            <a:spAutoFit/>
          </a:bodyPr>
          <a:lstStyle/>
          <a:p>
            <a:r>
              <a:rPr lang="en-US"/>
              <a:t>or</a:t>
            </a:r>
          </a:p>
          <a:p>
            <a:endParaRPr lang="en-US" sz="1000"/>
          </a:p>
          <a:p>
            <a:endParaRPr lang="en-US" sz="800"/>
          </a:p>
          <a:p>
            <a:r>
              <a:rPr lang="en-US"/>
              <a:t>where</a:t>
            </a:r>
          </a:p>
          <a:p>
            <a:endParaRPr lang="en-US"/>
          </a:p>
          <a:p>
            <a:endParaRPr lang="en-US" sz="1000"/>
          </a:p>
          <a:p>
            <a:endParaRPr lang="en-US" sz="800"/>
          </a:p>
          <a:p>
            <a:r>
              <a:rPr lang="en-US"/>
              <a:t>Thus, </a:t>
            </a:r>
            <a:r>
              <a:rPr lang="en-US" i="1"/>
              <a:t>Z</a:t>
            </a:r>
            <a:r>
              <a:rPr lang="en-US"/>
              <a:t> = </a:t>
            </a:r>
            <a:r>
              <a:rPr lang="en-US" i="1"/>
              <a:t>aX</a:t>
            </a:r>
            <a:r>
              <a:rPr lang="en-US"/>
              <a:t> + </a:t>
            </a:r>
            <a:r>
              <a:rPr lang="en-US" i="1"/>
              <a:t>bY</a:t>
            </a:r>
            <a:r>
              <a:rPr lang="en-US"/>
              <a:t> is also Gaussian with mean and variance as above.</a:t>
            </a:r>
          </a:p>
          <a:p>
            <a:r>
              <a:rPr lang="en-US"/>
              <a:t>We conclude that </a:t>
            </a:r>
            <a:r>
              <a:rPr lang="en-US" i="1"/>
              <a:t>any linear combination of jointly Gaussian r.vs generate a </a:t>
            </a:r>
          </a:p>
          <a:p>
            <a:r>
              <a:rPr lang="en-US" i="1"/>
              <a:t>Gaussian r.v.</a:t>
            </a:r>
          </a:p>
          <a:p>
            <a:endParaRPr lang="en-US" sz="1400" i="1"/>
          </a:p>
          <a:p>
            <a:endParaRPr lang="en-US" sz="1000" i="1"/>
          </a:p>
          <a:p>
            <a:r>
              <a:rPr lang="en-US" u="sng"/>
              <a:t>Example 7</a:t>
            </a:r>
            <a:r>
              <a:rPr lang="en-US"/>
              <a:t>: Suppose </a:t>
            </a:r>
            <a:r>
              <a:rPr lang="en-US" i="1"/>
              <a:t>X</a:t>
            </a:r>
            <a:r>
              <a:rPr lang="en-US"/>
              <a:t> and </a:t>
            </a:r>
            <a:r>
              <a:rPr lang="en-US" i="1"/>
              <a:t>Y</a:t>
            </a:r>
            <a:r>
              <a:rPr lang="en-US"/>
              <a:t> are jointly Gaussian r.vs as in the example 6. </a:t>
            </a:r>
          </a:p>
          <a:p>
            <a:r>
              <a:rPr lang="en-US"/>
              <a:t>Define two linear combinations: </a:t>
            </a:r>
            <a:r>
              <a:rPr lang="en-US" i="1"/>
              <a:t>Z</a:t>
            </a:r>
            <a:r>
              <a:rPr lang="en-US"/>
              <a:t> = </a:t>
            </a:r>
            <a:r>
              <a:rPr lang="en-US" i="1"/>
              <a:t>aX</a:t>
            </a:r>
            <a:r>
              <a:rPr lang="en-US"/>
              <a:t> + </a:t>
            </a:r>
            <a:r>
              <a:rPr lang="en-US" i="1"/>
              <a:t>bY</a:t>
            </a:r>
            <a:r>
              <a:rPr lang="en-US"/>
              <a:t> and </a:t>
            </a:r>
            <a:r>
              <a:rPr lang="en-US" i="1"/>
              <a:t>W</a:t>
            </a:r>
            <a:r>
              <a:rPr lang="en-US"/>
              <a:t> = </a:t>
            </a:r>
            <a:r>
              <a:rPr lang="en-US" i="1"/>
              <a:t>cX</a:t>
            </a:r>
            <a:r>
              <a:rPr lang="en-US"/>
              <a:t> + </a:t>
            </a:r>
            <a:r>
              <a:rPr lang="en-US" i="1"/>
              <a:t>dY. </a:t>
            </a:r>
            <a:r>
              <a:rPr lang="en-US"/>
              <a:t>Determine</a:t>
            </a:r>
          </a:p>
          <a:p>
            <a:r>
              <a:rPr lang="en-US"/>
              <a:t>their joint distribution? </a:t>
            </a:r>
          </a:p>
          <a:p>
            <a:endParaRPr lang="en-US" sz="800"/>
          </a:p>
          <a:p>
            <a:pPr>
              <a:spcBef>
                <a:spcPct val="50000"/>
              </a:spcBef>
            </a:pPr>
            <a:r>
              <a:rPr lang="en-US"/>
              <a:t>The characteristic function of </a:t>
            </a:r>
            <a:r>
              <a:rPr lang="en-US" i="1"/>
              <a:t>Z</a:t>
            </a:r>
            <a:r>
              <a:rPr lang="en-US"/>
              <a:t> and </a:t>
            </a:r>
            <a:r>
              <a:rPr lang="en-US" i="1"/>
              <a:t>W</a:t>
            </a:r>
            <a:r>
              <a:rPr lang="en-US"/>
              <a:t> is given by</a:t>
            </a:r>
          </a:p>
          <a:p>
            <a:endParaRPr lang="en-US"/>
          </a:p>
        </p:txBody>
      </p:sp>
      <p:grpSp>
        <p:nvGrpSpPr>
          <p:cNvPr id="105482" name="Group 8"/>
          <p:cNvGrpSpPr>
            <a:grpSpLocks/>
          </p:cNvGrpSpPr>
          <p:nvPr/>
        </p:nvGrpSpPr>
        <p:grpSpPr bwMode="auto">
          <a:xfrm>
            <a:off x="2590800" y="1581150"/>
            <a:ext cx="3884613" cy="723900"/>
            <a:chOff x="1281" y="1488"/>
            <a:chExt cx="2727" cy="587"/>
          </a:xfrm>
        </p:grpSpPr>
        <p:graphicFrame>
          <p:nvGraphicFramePr>
            <p:cNvPr id="105476" name="Object 9"/>
            <p:cNvGraphicFramePr>
              <a:graphicFrameLocks noChangeAspect="1"/>
            </p:cNvGraphicFramePr>
            <p:nvPr/>
          </p:nvGraphicFramePr>
          <p:xfrm>
            <a:off x="1281" y="1488"/>
            <a:ext cx="2727" cy="587"/>
          </p:xfrm>
          <a:graphic>
            <a:graphicData uri="http://schemas.openxmlformats.org/presentationml/2006/ole">
              <p:oleObj spid="_x0000_s105476" name="Equation" r:id="rId4" imgW="1930320" imgH="482400" progId="">
                <p:embed/>
              </p:oleObj>
            </a:graphicData>
          </a:graphic>
        </p:graphicFrame>
        <p:graphicFrame>
          <p:nvGraphicFramePr>
            <p:cNvPr id="105477" name="Object 10"/>
            <p:cNvGraphicFramePr>
              <a:graphicFrameLocks noChangeAspect="1"/>
            </p:cNvGraphicFramePr>
            <p:nvPr/>
          </p:nvGraphicFramePr>
          <p:xfrm>
            <a:off x="1555" y="1518"/>
            <a:ext cx="95" cy="103"/>
          </p:xfrm>
          <a:graphic>
            <a:graphicData uri="http://schemas.openxmlformats.org/presentationml/2006/ole">
              <p:oleObj spid="_x0000_s105477" name="Equation" r:id="rId5" imgW="152280" imgH="164880" progId="">
                <p:embed/>
              </p:oleObj>
            </a:graphicData>
          </a:graphic>
        </p:graphicFrame>
        <p:graphicFrame>
          <p:nvGraphicFramePr>
            <p:cNvPr id="105478" name="Object 11"/>
            <p:cNvGraphicFramePr>
              <a:graphicFrameLocks noChangeAspect="1"/>
            </p:cNvGraphicFramePr>
            <p:nvPr/>
          </p:nvGraphicFramePr>
          <p:xfrm>
            <a:off x="1552" y="1823"/>
            <a:ext cx="95" cy="103"/>
          </p:xfrm>
          <a:graphic>
            <a:graphicData uri="http://schemas.openxmlformats.org/presentationml/2006/ole">
              <p:oleObj spid="_x0000_s105478" name="Equation" r:id="rId6" imgW="152280" imgH="164880" progId="">
                <p:embed/>
              </p:oleObj>
            </a:graphicData>
          </a:graphic>
        </p:graphicFrame>
      </p:grpSp>
      <p:graphicFrame>
        <p:nvGraphicFramePr>
          <p:cNvPr id="105475" name="Object 12"/>
          <p:cNvGraphicFramePr>
            <a:graphicFrameLocks noChangeAspect="1"/>
          </p:cNvGraphicFramePr>
          <p:nvPr>
            <p:ph sz="half" idx="2"/>
          </p:nvPr>
        </p:nvGraphicFramePr>
        <p:xfrm>
          <a:off x="1752600" y="5195888"/>
          <a:ext cx="5943600" cy="823912"/>
        </p:xfrm>
        <a:graphic>
          <a:graphicData uri="http://schemas.openxmlformats.org/presentationml/2006/ole">
            <p:oleObj spid="_x0000_s105475" name="Equation" r:id="rId7" imgW="3479760" imgH="482400" progId="">
              <p:embed/>
            </p:oleObj>
          </a:graphicData>
        </a:graphic>
      </p:graphicFrame>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Date Placeholder 5"/>
          <p:cNvSpPr>
            <a:spLocks noGrp="1"/>
          </p:cNvSpPr>
          <p:nvPr>
            <p:ph type="dt" sz="quarter" idx="10"/>
          </p:nvPr>
        </p:nvSpPr>
        <p:spPr/>
        <p:txBody>
          <a:bodyPr/>
          <a:lstStyle/>
          <a:p>
            <a:pPr>
              <a:defRPr/>
            </a:pPr>
            <a:r>
              <a:rPr lang="en-US"/>
              <a:t>		 </a:t>
            </a:r>
            <a:r>
              <a:rPr lang="en-US" sz="1200"/>
              <a:t> </a:t>
            </a:r>
            <a:fld id="{C0987B6B-D5D6-441C-87B5-C38897E6E0BB}" type="slidenum">
              <a:rPr lang="en-US" sz="1200">
                <a:solidFill>
                  <a:srgbClr val="003399"/>
                </a:solidFill>
              </a:rPr>
              <a:pPr>
                <a:defRPr/>
              </a:pPr>
              <a:t>165</a:t>
            </a:fld>
            <a:endParaRPr lang="en-US" sz="1200">
              <a:solidFill>
                <a:srgbClr val="003399"/>
              </a:solidFill>
            </a:endParaRPr>
          </a:p>
        </p:txBody>
      </p:sp>
      <p:sp>
        <p:nvSpPr>
          <p:cNvPr id="106502" name="Rectangle 12"/>
          <p:cNvSpPr>
            <a:spLocks noGrp="1" noChangeArrowheads="1"/>
          </p:cNvSpPr>
          <p:nvPr>
            <p:ph type="title"/>
          </p:nvPr>
        </p:nvSpPr>
        <p:spPr/>
        <p:txBody>
          <a:bodyPr/>
          <a:lstStyle/>
          <a:p>
            <a:r>
              <a:rPr lang="en-US" smtClean="0"/>
              <a:t>2. </a:t>
            </a:r>
            <a:r>
              <a:rPr lang="en-GB" smtClean="0"/>
              <a:t>Review of Probability Theory: </a:t>
            </a:r>
            <a:r>
              <a:rPr lang="en-US" smtClean="0"/>
              <a:t>Joint Moments…</a:t>
            </a:r>
            <a:r>
              <a:rPr lang="en-GB" smtClean="0"/>
              <a:t> (8)</a:t>
            </a:r>
            <a:endParaRPr lang="en-US" smtClean="0"/>
          </a:p>
        </p:txBody>
      </p:sp>
      <p:graphicFrame>
        <p:nvGraphicFramePr>
          <p:cNvPr id="106498" name="Object 5"/>
          <p:cNvGraphicFramePr>
            <a:graphicFrameLocks noChangeAspect="1"/>
          </p:cNvGraphicFramePr>
          <p:nvPr>
            <p:ph sz="half" idx="1"/>
          </p:nvPr>
        </p:nvGraphicFramePr>
        <p:xfrm>
          <a:off x="2393950" y="1295400"/>
          <a:ext cx="4354513" cy="576263"/>
        </p:xfrm>
        <a:graphic>
          <a:graphicData uri="http://schemas.openxmlformats.org/presentationml/2006/ole">
            <p:oleObj spid="_x0000_s106498" name="Equation" r:id="rId3" imgW="2590560" imgH="342720" progId="">
              <p:embed/>
            </p:oleObj>
          </a:graphicData>
        </a:graphic>
      </p:graphicFrame>
      <p:graphicFrame>
        <p:nvGraphicFramePr>
          <p:cNvPr id="106499" name="Object 8"/>
          <p:cNvGraphicFramePr>
            <a:graphicFrameLocks noChangeAspect="1"/>
          </p:cNvGraphicFramePr>
          <p:nvPr>
            <p:ph sz="quarter" idx="2"/>
          </p:nvPr>
        </p:nvGraphicFramePr>
        <p:xfrm>
          <a:off x="3128963" y="2244725"/>
          <a:ext cx="3036887" cy="1489075"/>
        </p:xfrm>
        <a:graphic>
          <a:graphicData uri="http://schemas.openxmlformats.org/presentationml/2006/ole">
            <p:oleObj spid="_x0000_s106499" name="Equation" r:id="rId4" imgW="1968480" imgH="965160" progId="">
              <p:embed/>
            </p:oleObj>
          </a:graphicData>
        </a:graphic>
      </p:graphicFrame>
      <p:sp>
        <p:nvSpPr>
          <p:cNvPr id="106503" name="Text Box 4"/>
          <p:cNvSpPr txBox="1">
            <a:spLocks noChangeArrowheads="1"/>
          </p:cNvSpPr>
          <p:nvPr/>
        </p:nvSpPr>
        <p:spPr bwMode="auto">
          <a:xfrm>
            <a:off x="530225" y="914400"/>
            <a:ext cx="7394575" cy="4786313"/>
          </a:xfrm>
          <a:prstGeom prst="rect">
            <a:avLst/>
          </a:prstGeom>
          <a:noFill/>
          <a:ln w="9525">
            <a:noFill/>
            <a:miter lim="800000"/>
            <a:headEnd/>
            <a:tailEnd/>
          </a:ln>
        </p:spPr>
        <p:txBody>
          <a:bodyPr wrap="none">
            <a:spAutoFit/>
          </a:bodyPr>
          <a:lstStyle/>
          <a:p>
            <a:r>
              <a:rPr lang="en-US"/>
              <a:t>Similar to example 6, we get</a:t>
            </a:r>
          </a:p>
          <a:p>
            <a:endParaRPr lang="en-US"/>
          </a:p>
          <a:p>
            <a:endParaRPr lang="en-US" sz="2800"/>
          </a:p>
          <a:p>
            <a:r>
              <a:rPr lang="en-US"/>
              <a:t>where</a:t>
            </a:r>
          </a:p>
          <a:p>
            <a:endParaRPr lang="en-US"/>
          </a:p>
          <a:p>
            <a:endParaRPr lang="en-US"/>
          </a:p>
          <a:p>
            <a:endParaRPr lang="en-US"/>
          </a:p>
          <a:p>
            <a:endParaRPr lang="en-US"/>
          </a:p>
          <a:p>
            <a:endParaRPr lang="en-US"/>
          </a:p>
          <a:p>
            <a:r>
              <a:rPr lang="en-US"/>
              <a:t>and</a:t>
            </a:r>
          </a:p>
          <a:p>
            <a:endParaRPr lang="en-US"/>
          </a:p>
          <a:p>
            <a:endParaRPr lang="en-US"/>
          </a:p>
          <a:p>
            <a:endParaRPr lang="en-US"/>
          </a:p>
          <a:p>
            <a:r>
              <a:rPr lang="en-US"/>
              <a:t>Thus, </a:t>
            </a:r>
            <a:r>
              <a:rPr lang="en-US" i="1"/>
              <a:t>Z</a:t>
            </a:r>
            <a:r>
              <a:rPr lang="en-US"/>
              <a:t> and </a:t>
            </a:r>
            <a:r>
              <a:rPr lang="en-US" i="1"/>
              <a:t>W</a:t>
            </a:r>
            <a:r>
              <a:rPr lang="en-US"/>
              <a:t> are also jointly distributed Gaussian r.vs with means, </a:t>
            </a:r>
          </a:p>
          <a:p>
            <a:r>
              <a:rPr lang="en-US"/>
              <a:t>variances and correlation coefficient as above.</a:t>
            </a:r>
          </a:p>
        </p:txBody>
      </p:sp>
      <p:graphicFrame>
        <p:nvGraphicFramePr>
          <p:cNvPr id="106500" name="Object 11"/>
          <p:cNvGraphicFramePr>
            <a:graphicFrameLocks noChangeAspect="1"/>
          </p:cNvGraphicFramePr>
          <p:nvPr>
            <p:ph sz="quarter" idx="3"/>
          </p:nvPr>
        </p:nvGraphicFramePr>
        <p:xfrm>
          <a:off x="2727325" y="4038600"/>
          <a:ext cx="3916363" cy="738188"/>
        </p:xfrm>
        <a:graphic>
          <a:graphicData uri="http://schemas.openxmlformats.org/presentationml/2006/ole">
            <p:oleObj spid="_x0000_s106500" name="Equation" r:id="rId5" imgW="2425680" imgH="457200" progId="">
              <p:embed/>
            </p:oleObj>
          </a:graphicData>
        </a:graphic>
      </p:graphicFrame>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Date Placeholder 4"/>
          <p:cNvSpPr>
            <a:spLocks noGrp="1"/>
          </p:cNvSpPr>
          <p:nvPr>
            <p:ph type="dt" sz="quarter" idx="10"/>
          </p:nvPr>
        </p:nvSpPr>
        <p:spPr/>
        <p:txBody>
          <a:bodyPr/>
          <a:lstStyle/>
          <a:p>
            <a:pPr>
              <a:defRPr/>
            </a:pPr>
            <a:r>
              <a:rPr lang="en-US"/>
              <a:t>		 </a:t>
            </a:r>
            <a:r>
              <a:rPr lang="en-US" sz="1200"/>
              <a:t> </a:t>
            </a:r>
            <a:fld id="{B1DAF90A-E06A-474C-8778-7C573A1D1A9C}" type="slidenum">
              <a:rPr lang="en-US" sz="1200">
                <a:solidFill>
                  <a:srgbClr val="003399"/>
                </a:solidFill>
              </a:rPr>
              <a:pPr>
                <a:defRPr/>
              </a:pPr>
              <a:t>166</a:t>
            </a:fld>
            <a:endParaRPr lang="en-US" sz="1200">
              <a:solidFill>
                <a:srgbClr val="003399"/>
              </a:solidFill>
            </a:endParaRPr>
          </a:p>
        </p:txBody>
      </p:sp>
      <p:sp>
        <p:nvSpPr>
          <p:cNvPr id="107525" name="Rectangle 15"/>
          <p:cNvSpPr>
            <a:spLocks noGrp="1" noChangeArrowheads="1"/>
          </p:cNvSpPr>
          <p:nvPr>
            <p:ph type="title"/>
          </p:nvPr>
        </p:nvSpPr>
        <p:spPr/>
        <p:txBody>
          <a:bodyPr/>
          <a:lstStyle/>
          <a:p>
            <a:r>
              <a:rPr lang="en-US" smtClean="0"/>
              <a:t>2. </a:t>
            </a:r>
            <a:r>
              <a:rPr lang="en-GB" smtClean="0"/>
              <a:t>Review of Probability Theory: </a:t>
            </a:r>
            <a:r>
              <a:rPr lang="en-US" smtClean="0"/>
              <a:t>Joint Moments…</a:t>
            </a:r>
            <a:r>
              <a:rPr lang="en-GB" smtClean="0"/>
              <a:t> (9)</a:t>
            </a:r>
            <a:endParaRPr lang="en-US" smtClean="0"/>
          </a:p>
        </p:txBody>
      </p:sp>
      <p:graphicFrame>
        <p:nvGraphicFramePr>
          <p:cNvPr id="107522" name="Object 11"/>
          <p:cNvGraphicFramePr>
            <a:graphicFrameLocks noChangeAspect="1"/>
          </p:cNvGraphicFramePr>
          <p:nvPr>
            <p:ph sz="half" idx="1"/>
          </p:nvPr>
        </p:nvGraphicFramePr>
        <p:xfrm>
          <a:off x="3352800" y="4495800"/>
          <a:ext cx="2514600" cy="720725"/>
        </p:xfrm>
        <a:graphic>
          <a:graphicData uri="http://schemas.openxmlformats.org/presentationml/2006/ole">
            <p:oleObj spid="_x0000_s107522" name="Equation" r:id="rId3" imgW="1460160" imgH="419040" progId="">
              <p:embed/>
            </p:oleObj>
          </a:graphicData>
        </a:graphic>
      </p:graphicFrame>
      <p:sp>
        <p:nvSpPr>
          <p:cNvPr id="107526" name="Text Box 4"/>
          <p:cNvSpPr txBox="1">
            <a:spLocks noChangeArrowheads="1"/>
          </p:cNvSpPr>
          <p:nvPr/>
        </p:nvSpPr>
        <p:spPr bwMode="auto">
          <a:xfrm>
            <a:off x="441325" y="914400"/>
            <a:ext cx="7829550" cy="4646613"/>
          </a:xfrm>
          <a:prstGeom prst="rect">
            <a:avLst/>
          </a:prstGeom>
          <a:noFill/>
          <a:ln w="9525">
            <a:noFill/>
            <a:miter lim="800000"/>
            <a:headEnd/>
            <a:tailEnd/>
          </a:ln>
        </p:spPr>
        <p:txBody>
          <a:bodyPr wrap="none">
            <a:spAutoFit/>
          </a:bodyPr>
          <a:lstStyle/>
          <a:p>
            <a:pPr>
              <a:spcBef>
                <a:spcPct val="5000"/>
              </a:spcBef>
            </a:pPr>
            <a:r>
              <a:rPr lang="en-US"/>
              <a:t>To summarize, </a:t>
            </a:r>
            <a:r>
              <a:rPr lang="en-US" i="1"/>
              <a:t>any two linear combinations of jointly Gaussian random </a:t>
            </a:r>
          </a:p>
          <a:p>
            <a:pPr>
              <a:spcBef>
                <a:spcPct val="5000"/>
              </a:spcBef>
            </a:pPr>
            <a:r>
              <a:rPr lang="en-US" i="1"/>
              <a:t>variables (independent or dependent) are also jointly Gaussian r.vs.</a:t>
            </a:r>
          </a:p>
          <a:p>
            <a:pPr>
              <a:spcBef>
                <a:spcPct val="5000"/>
              </a:spcBef>
            </a:pPr>
            <a:endParaRPr lang="en-US" sz="1200" i="1"/>
          </a:p>
          <a:p>
            <a:pPr>
              <a:spcBef>
                <a:spcPct val="5000"/>
              </a:spcBef>
            </a:pPr>
            <a:endParaRPr lang="en-US" i="1"/>
          </a:p>
          <a:p>
            <a:pPr>
              <a:spcBef>
                <a:spcPct val="5000"/>
              </a:spcBef>
            </a:pPr>
            <a:endParaRPr lang="en-US" i="1"/>
          </a:p>
          <a:p>
            <a:pPr>
              <a:spcBef>
                <a:spcPct val="5000"/>
              </a:spcBef>
            </a:pPr>
            <a:endParaRPr lang="en-US" sz="1600" i="1"/>
          </a:p>
          <a:p>
            <a:pPr>
              <a:spcBef>
                <a:spcPct val="50000"/>
              </a:spcBef>
            </a:pPr>
            <a:r>
              <a:rPr lang="en-US"/>
              <a:t>Gaussian r. vs are also interesting because of the following result:</a:t>
            </a:r>
          </a:p>
          <a:p>
            <a:pPr>
              <a:spcBef>
                <a:spcPct val="5000"/>
              </a:spcBef>
            </a:pPr>
            <a:endParaRPr lang="en-US" i="1"/>
          </a:p>
          <a:p>
            <a:pPr>
              <a:spcBef>
                <a:spcPct val="5000"/>
              </a:spcBef>
              <a:buFont typeface="Wingdings" pitchFamily="2" charset="2"/>
              <a:buChar char="q"/>
            </a:pPr>
            <a:r>
              <a:rPr lang="en-US" b="1"/>
              <a:t> Central Limit Theorem</a:t>
            </a:r>
            <a:r>
              <a:rPr lang="en-US"/>
              <a:t>: Suppose </a:t>
            </a:r>
            <a:r>
              <a:rPr lang="en-US" i="1"/>
              <a:t>X</a:t>
            </a:r>
            <a:r>
              <a:rPr lang="en-US" baseline="-25000"/>
              <a:t>1</a:t>
            </a:r>
            <a:r>
              <a:rPr lang="en-US"/>
              <a:t>, </a:t>
            </a:r>
            <a:r>
              <a:rPr lang="en-US" i="1"/>
              <a:t>X</a:t>
            </a:r>
            <a:r>
              <a:rPr lang="en-US" baseline="-25000"/>
              <a:t>2</a:t>
            </a:r>
            <a:r>
              <a:rPr lang="en-US"/>
              <a:t>,…, </a:t>
            </a:r>
            <a:r>
              <a:rPr lang="en-US" i="1"/>
              <a:t>X</a:t>
            </a:r>
            <a:r>
              <a:rPr lang="en-US" i="1" baseline="-25000"/>
              <a:t>n</a:t>
            </a:r>
            <a:r>
              <a:rPr lang="en-US"/>
              <a:t> are a set of </a:t>
            </a:r>
            <a:r>
              <a:rPr lang="en-US" i="1"/>
              <a:t>zero mean </a:t>
            </a:r>
          </a:p>
          <a:p>
            <a:pPr>
              <a:spcBef>
                <a:spcPct val="5000"/>
              </a:spcBef>
              <a:buFont typeface="Wingdings" pitchFamily="2" charset="2"/>
              <a:buNone/>
            </a:pPr>
            <a:r>
              <a:rPr lang="en-US" i="1"/>
              <a:t>independent</a:t>
            </a:r>
            <a:r>
              <a:rPr lang="en-US"/>
              <a:t>, </a:t>
            </a:r>
            <a:r>
              <a:rPr lang="en-US" i="1"/>
              <a:t>identically distributed (i.i.d) random variables</a:t>
            </a:r>
            <a:r>
              <a:rPr lang="en-US"/>
              <a:t> with </a:t>
            </a:r>
            <a:r>
              <a:rPr lang="en-US" i="1"/>
              <a:t>some </a:t>
            </a:r>
          </a:p>
          <a:p>
            <a:pPr>
              <a:spcBef>
                <a:spcPct val="5000"/>
              </a:spcBef>
              <a:buFont typeface="Wingdings" pitchFamily="2" charset="2"/>
              <a:buNone/>
            </a:pPr>
            <a:r>
              <a:rPr lang="en-US" i="1"/>
              <a:t>common distribution</a:t>
            </a:r>
            <a:r>
              <a:rPr lang="en-US"/>
              <a:t>. Consider their scaled sum</a:t>
            </a:r>
          </a:p>
          <a:p>
            <a:pPr>
              <a:spcBef>
                <a:spcPct val="5000"/>
              </a:spcBef>
              <a:buFont typeface="Wingdings" pitchFamily="2" charset="2"/>
              <a:buNone/>
            </a:pPr>
            <a:endParaRPr lang="en-US"/>
          </a:p>
          <a:p>
            <a:pPr>
              <a:spcBef>
                <a:spcPct val="5000"/>
              </a:spcBef>
              <a:buFont typeface="Wingdings" pitchFamily="2" charset="2"/>
              <a:buNone/>
            </a:pPr>
            <a:endParaRPr lang="en-US"/>
          </a:p>
          <a:p>
            <a:pPr>
              <a:spcBef>
                <a:spcPct val="50000"/>
              </a:spcBef>
            </a:pPr>
            <a:r>
              <a:rPr lang="en-US"/>
              <a:t>Then asymptotically (as </a:t>
            </a:r>
            <a:r>
              <a:rPr lang="en-US" i="1"/>
              <a:t>n</a:t>
            </a:r>
            <a:r>
              <a:rPr lang="en-US"/>
              <a:t> </a:t>
            </a:r>
            <a:r>
              <a:rPr lang="en-US">
                <a:sym typeface="Symbol" pitchFamily="18" charset="2"/>
              </a:rPr>
              <a:t></a:t>
            </a:r>
            <a:r>
              <a:rPr lang="en-US">
                <a:latin typeface="Times New Roman" pitchFamily="18" charset="0"/>
                <a:cs typeface="Times New Roman" pitchFamily="18" charset="0"/>
                <a:sym typeface="Symbol" pitchFamily="18" charset="2"/>
              </a:rPr>
              <a:t>∞</a:t>
            </a:r>
            <a:r>
              <a:rPr lang="en-US"/>
              <a:t>)</a:t>
            </a:r>
          </a:p>
        </p:txBody>
      </p:sp>
      <p:grpSp>
        <p:nvGrpSpPr>
          <p:cNvPr id="107527" name="Group 5"/>
          <p:cNvGrpSpPr>
            <a:grpSpLocks/>
          </p:cNvGrpSpPr>
          <p:nvPr/>
        </p:nvGrpSpPr>
        <p:grpSpPr bwMode="auto">
          <a:xfrm>
            <a:off x="625475" y="1828800"/>
            <a:ext cx="7204075" cy="731838"/>
            <a:chOff x="487" y="3553"/>
            <a:chExt cx="4816" cy="667"/>
          </a:xfrm>
        </p:grpSpPr>
        <p:sp>
          <p:nvSpPr>
            <p:cNvPr id="107528" name="Line 6"/>
            <p:cNvSpPr>
              <a:spLocks noChangeShapeType="1"/>
            </p:cNvSpPr>
            <p:nvPr/>
          </p:nvSpPr>
          <p:spPr bwMode="auto">
            <a:xfrm>
              <a:off x="1658" y="3885"/>
              <a:ext cx="748" cy="0"/>
            </a:xfrm>
            <a:prstGeom prst="line">
              <a:avLst/>
            </a:prstGeom>
            <a:noFill/>
            <a:ln w="9525">
              <a:solidFill>
                <a:schemeClr val="tx1"/>
              </a:solidFill>
              <a:round/>
              <a:headEnd/>
              <a:tailEnd type="triangle" w="med" len="med"/>
            </a:ln>
          </p:spPr>
          <p:txBody>
            <a:bodyPr wrap="none" anchor="ctr"/>
            <a:lstStyle/>
            <a:p>
              <a:endParaRPr lang="en-US"/>
            </a:p>
          </p:txBody>
        </p:sp>
        <p:sp>
          <p:nvSpPr>
            <p:cNvPr id="107529" name="Rectangle 7"/>
            <p:cNvSpPr>
              <a:spLocks noChangeArrowheads="1"/>
            </p:cNvSpPr>
            <p:nvPr/>
          </p:nvSpPr>
          <p:spPr bwMode="auto">
            <a:xfrm>
              <a:off x="2407" y="3653"/>
              <a:ext cx="1151" cy="473"/>
            </a:xfrm>
            <a:prstGeom prst="rect">
              <a:avLst/>
            </a:prstGeom>
            <a:noFill/>
            <a:ln w="9525">
              <a:solidFill>
                <a:schemeClr val="tx1"/>
              </a:solidFill>
              <a:miter lim="800000"/>
              <a:headEnd/>
              <a:tailEnd/>
            </a:ln>
          </p:spPr>
          <p:txBody>
            <a:bodyPr wrap="none" anchor="ctr"/>
            <a:lstStyle/>
            <a:p>
              <a:pPr algn="ctr"/>
              <a:r>
                <a:rPr lang="en-US" sz="1800">
                  <a:latin typeface="Times New Roman" pitchFamily="18" charset="0"/>
                </a:rPr>
                <a:t>Linear </a:t>
              </a:r>
            </a:p>
            <a:p>
              <a:pPr algn="ctr"/>
              <a:r>
                <a:rPr lang="en-US" sz="1800">
                  <a:latin typeface="Times New Roman" pitchFamily="18" charset="0"/>
                </a:rPr>
                <a:t>operator</a:t>
              </a:r>
              <a:endParaRPr lang="en-US" sz="2400">
                <a:latin typeface="Times New Roman" pitchFamily="18" charset="0"/>
              </a:endParaRPr>
            </a:p>
          </p:txBody>
        </p:sp>
        <p:sp>
          <p:nvSpPr>
            <p:cNvPr id="107530" name="Line 8"/>
            <p:cNvSpPr>
              <a:spLocks noChangeShapeType="1"/>
            </p:cNvSpPr>
            <p:nvPr/>
          </p:nvSpPr>
          <p:spPr bwMode="auto">
            <a:xfrm>
              <a:off x="3571" y="3891"/>
              <a:ext cx="748" cy="0"/>
            </a:xfrm>
            <a:prstGeom prst="line">
              <a:avLst/>
            </a:prstGeom>
            <a:noFill/>
            <a:ln w="9525">
              <a:solidFill>
                <a:schemeClr val="tx1"/>
              </a:solidFill>
              <a:round/>
              <a:headEnd/>
              <a:tailEnd type="triangle" w="med" len="med"/>
            </a:ln>
          </p:spPr>
          <p:txBody>
            <a:bodyPr wrap="none" anchor="ctr"/>
            <a:lstStyle/>
            <a:p>
              <a:endParaRPr lang="en-US"/>
            </a:p>
          </p:txBody>
        </p:sp>
        <p:sp>
          <p:nvSpPr>
            <p:cNvPr id="107531" name="Text Box 9"/>
            <p:cNvSpPr txBox="1">
              <a:spLocks noChangeArrowheads="1"/>
            </p:cNvSpPr>
            <p:nvPr/>
          </p:nvSpPr>
          <p:spPr bwMode="auto">
            <a:xfrm>
              <a:off x="487" y="3562"/>
              <a:ext cx="1118" cy="636"/>
            </a:xfrm>
            <a:prstGeom prst="rect">
              <a:avLst/>
            </a:prstGeom>
            <a:noFill/>
            <a:ln w="9525">
              <a:noFill/>
              <a:miter lim="800000"/>
              <a:headEnd/>
              <a:tailEnd/>
            </a:ln>
          </p:spPr>
          <p:txBody>
            <a:bodyPr anchor="ctr">
              <a:spAutoFit/>
            </a:bodyPr>
            <a:lstStyle/>
            <a:p>
              <a:pPr algn="ctr">
                <a:spcBef>
                  <a:spcPct val="10000"/>
                </a:spcBef>
              </a:pPr>
              <a:r>
                <a:rPr lang="en-US">
                  <a:latin typeface="Times New Roman" pitchFamily="18" charset="0"/>
                </a:rPr>
                <a:t>Gaussian input</a:t>
              </a:r>
              <a:endParaRPr lang="en-US" sz="2400">
                <a:latin typeface="Times New Roman" pitchFamily="18" charset="0"/>
              </a:endParaRPr>
            </a:p>
          </p:txBody>
        </p:sp>
        <p:sp>
          <p:nvSpPr>
            <p:cNvPr id="107532" name="Text Box 10"/>
            <p:cNvSpPr txBox="1">
              <a:spLocks noChangeArrowheads="1"/>
            </p:cNvSpPr>
            <p:nvPr/>
          </p:nvSpPr>
          <p:spPr bwMode="auto">
            <a:xfrm>
              <a:off x="4516" y="3553"/>
              <a:ext cx="787" cy="667"/>
            </a:xfrm>
            <a:prstGeom prst="rect">
              <a:avLst/>
            </a:prstGeom>
            <a:noFill/>
            <a:ln w="9525">
              <a:noFill/>
              <a:miter lim="800000"/>
              <a:headEnd/>
              <a:tailEnd/>
            </a:ln>
          </p:spPr>
          <p:txBody>
            <a:bodyPr wrap="none" anchor="ctr">
              <a:spAutoFit/>
            </a:bodyPr>
            <a:lstStyle/>
            <a:p>
              <a:pPr algn="ctr">
                <a:spcBef>
                  <a:spcPct val="10000"/>
                </a:spcBef>
              </a:pPr>
              <a:r>
                <a:rPr lang="en-US">
                  <a:latin typeface="Times New Roman" pitchFamily="18" charset="0"/>
                </a:rPr>
                <a:t>Gaussian </a:t>
              </a:r>
            </a:p>
            <a:p>
              <a:pPr algn="ctr">
                <a:spcBef>
                  <a:spcPct val="10000"/>
                </a:spcBef>
              </a:pPr>
              <a:r>
                <a:rPr lang="en-US">
                  <a:latin typeface="Times New Roman" pitchFamily="18" charset="0"/>
                </a:rPr>
                <a:t>output</a:t>
              </a:r>
              <a:endParaRPr lang="en-US" sz="2400">
                <a:latin typeface="Times New Roman" pitchFamily="18" charset="0"/>
              </a:endParaRPr>
            </a:p>
          </p:txBody>
        </p:sp>
      </p:grpSp>
      <p:graphicFrame>
        <p:nvGraphicFramePr>
          <p:cNvPr id="107523" name="Object 14"/>
          <p:cNvGraphicFramePr>
            <a:graphicFrameLocks noChangeAspect="1"/>
          </p:cNvGraphicFramePr>
          <p:nvPr>
            <p:ph sz="half" idx="2"/>
          </p:nvPr>
        </p:nvGraphicFramePr>
        <p:xfrm>
          <a:off x="3886200" y="5562600"/>
          <a:ext cx="1600200" cy="395288"/>
        </p:xfrm>
        <a:graphic>
          <a:graphicData uri="http://schemas.openxmlformats.org/presentationml/2006/ole">
            <p:oleObj spid="_x0000_s107523" name="Equation" r:id="rId4" imgW="927000" imgH="228600" progId="">
              <p:embed/>
            </p:oleObj>
          </a:graphicData>
        </a:graphic>
      </p:graphicFrame>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3"/>
          <p:cNvSpPr>
            <a:spLocks noGrp="1"/>
          </p:cNvSpPr>
          <p:nvPr>
            <p:ph type="dt" sz="quarter" idx="10"/>
          </p:nvPr>
        </p:nvSpPr>
        <p:spPr/>
        <p:txBody>
          <a:bodyPr/>
          <a:lstStyle/>
          <a:p>
            <a:pPr>
              <a:defRPr/>
            </a:pPr>
            <a:r>
              <a:rPr lang="en-US"/>
              <a:t>		 </a:t>
            </a:r>
            <a:r>
              <a:rPr lang="en-US" sz="1200"/>
              <a:t> </a:t>
            </a:r>
            <a:fld id="{77D72D48-A37C-42CA-A4AF-A082D02D1EA9}" type="slidenum">
              <a:rPr lang="en-US" sz="1200">
                <a:solidFill>
                  <a:srgbClr val="003399"/>
                </a:solidFill>
              </a:rPr>
              <a:pPr>
                <a:defRPr/>
              </a:pPr>
              <a:t>167</a:t>
            </a:fld>
            <a:endParaRPr lang="en-US" sz="1200">
              <a:solidFill>
                <a:srgbClr val="003399"/>
              </a:solidFill>
            </a:endParaRPr>
          </a:p>
        </p:txBody>
      </p:sp>
      <p:sp>
        <p:nvSpPr>
          <p:cNvPr id="108548" name="Rectangle 2"/>
          <p:cNvSpPr>
            <a:spLocks noGrp="1" noChangeArrowheads="1"/>
          </p:cNvSpPr>
          <p:nvPr>
            <p:ph type="title"/>
          </p:nvPr>
        </p:nvSpPr>
        <p:spPr/>
        <p:txBody>
          <a:bodyPr/>
          <a:lstStyle/>
          <a:p>
            <a:r>
              <a:rPr lang="en-US" smtClean="0"/>
              <a:t>2. </a:t>
            </a:r>
            <a:r>
              <a:rPr lang="en-GB" smtClean="0"/>
              <a:t>Review of Probability Theory: </a:t>
            </a:r>
            <a:r>
              <a:rPr lang="en-US" smtClean="0"/>
              <a:t>Joint Moments…</a:t>
            </a:r>
            <a:r>
              <a:rPr lang="en-GB" smtClean="0"/>
              <a:t> (10)</a:t>
            </a:r>
            <a:endParaRPr lang="en-US" smtClean="0"/>
          </a:p>
        </p:txBody>
      </p:sp>
      <p:sp>
        <p:nvSpPr>
          <p:cNvPr id="108549" name="Text Box 4"/>
          <p:cNvSpPr txBox="1">
            <a:spLocks noChangeArrowheads="1"/>
          </p:cNvSpPr>
          <p:nvPr/>
        </p:nvSpPr>
        <p:spPr bwMode="auto">
          <a:xfrm>
            <a:off x="501650" y="914400"/>
            <a:ext cx="184150" cy="396875"/>
          </a:xfrm>
          <a:prstGeom prst="rect">
            <a:avLst/>
          </a:prstGeom>
          <a:noFill/>
          <a:ln w="9525">
            <a:noFill/>
            <a:miter lim="800000"/>
            <a:headEnd/>
            <a:tailEnd/>
          </a:ln>
        </p:spPr>
        <p:txBody>
          <a:bodyPr wrap="none">
            <a:spAutoFit/>
          </a:bodyPr>
          <a:lstStyle/>
          <a:p>
            <a:endParaRPr lang="en-US"/>
          </a:p>
        </p:txBody>
      </p:sp>
      <p:sp>
        <p:nvSpPr>
          <p:cNvPr id="108550" name="Text Box 5"/>
          <p:cNvSpPr txBox="1">
            <a:spLocks noChangeArrowheads="1"/>
          </p:cNvSpPr>
          <p:nvPr/>
        </p:nvSpPr>
        <p:spPr bwMode="auto">
          <a:xfrm>
            <a:off x="601663" y="898525"/>
            <a:ext cx="8039100" cy="4514850"/>
          </a:xfrm>
          <a:prstGeom prst="rect">
            <a:avLst/>
          </a:prstGeom>
          <a:noFill/>
          <a:ln w="9525">
            <a:noFill/>
            <a:miter lim="800000"/>
            <a:headEnd/>
            <a:tailEnd/>
          </a:ln>
        </p:spPr>
        <p:txBody>
          <a:bodyPr>
            <a:spAutoFit/>
          </a:bodyPr>
          <a:lstStyle/>
          <a:p>
            <a:pPr>
              <a:spcBef>
                <a:spcPct val="5000"/>
              </a:spcBef>
            </a:pPr>
            <a:r>
              <a:rPr lang="en-US"/>
              <a:t>The central limit theorem states that </a:t>
            </a:r>
            <a:r>
              <a:rPr lang="en-US" i="1"/>
              <a:t>a large sum of independent random </a:t>
            </a:r>
          </a:p>
          <a:p>
            <a:pPr>
              <a:spcBef>
                <a:spcPct val="5000"/>
              </a:spcBef>
            </a:pPr>
            <a:r>
              <a:rPr lang="en-US" i="1"/>
              <a:t>variables each with finite variance tends to behave like a normal random </a:t>
            </a:r>
          </a:p>
          <a:p>
            <a:pPr>
              <a:spcBef>
                <a:spcPct val="5000"/>
              </a:spcBef>
            </a:pPr>
            <a:r>
              <a:rPr lang="en-US" i="1"/>
              <a:t>variable. Thus the individual p.d.fs become unimportant to analyze the </a:t>
            </a:r>
          </a:p>
          <a:p>
            <a:pPr>
              <a:spcBef>
                <a:spcPct val="5000"/>
              </a:spcBef>
            </a:pPr>
            <a:r>
              <a:rPr lang="en-US" i="1"/>
              <a:t>collective sum behavior. If we model the noise phenomenon as the sum of </a:t>
            </a:r>
          </a:p>
          <a:p>
            <a:pPr>
              <a:spcBef>
                <a:spcPct val="5000"/>
              </a:spcBef>
            </a:pPr>
            <a:r>
              <a:rPr lang="en-US" i="1"/>
              <a:t>a large number of independent random variables (eg: electron motion in </a:t>
            </a:r>
          </a:p>
          <a:p>
            <a:pPr>
              <a:spcBef>
                <a:spcPct val="5000"/>
              </a:spcBef>
            </a:pPr>
            <a:r>
              <a:rPr lang="en-US" i="1"/>
              <a:t>resistor components), then this theorem allows us to conclude that noise </a:t>
            </a:r>
          </a:p>
          <a:p>
            <a:pPr>
              <a:spcBef>
                <a:spcPct val="5000"/>
              </a:spcBef>
            </a:pPr>
            <a:r>
              <a:rPr lang="en-US" i="1"/>
              <a:t>behaves like a Gaussian r.v.</a:t>
            </a:r>
          </a:p>
          <a:p>
            <a:endParaRPr lang="en-US" i="1"/>
          </a:p>
          <a:p>
            <a:r>
              <a:rPr lang="en-US" u="sng"/>
              <a:t>General:</a:t>
            </a:r>
            <a:r>
              <a:rPr lang="en-US"/>
              <a:t> Given </a:t>
            </a:r>
            <a:r>
              <a:rPr lang="en-US" i="1"/>
              <a:t>n</a:t>
            </a:r>
            <a:r>
              <a:rPr lang="en-US"/>
              <a:t> independent r.vs </a:t>
            </a:r>
            <a:r>
              <a:rPr lang="en-US" i="1"/>
              <a:t>X</a:t>
            </a:r>
            <a:r>
              <a:rPr lang="en-US" i="1" baseline="-25000"/>
              <a:t>i</a:t>
            </a:r>
            <a:r>
              <a:rPr lang="en-US"/>
              <a:t>, we form their sum: </a:t>
            </a:r>
            <a:r>
              <a:rPr lang="en-US" i="1"/>
              <a:t>X = X</a:t>
            </a:r>
            <a:r>
              <a:rPr lang="en-US" baseline="-25000"/>
              <a:t>1</a:t>
            </a:r>
            <a:r>
              <a:rPr lang="en-US" i="1"/>
              <a:t>+…+X</a:t>
            </a:r>
            <a:r>
              <a:rPr lang="en-US" i="1" baseline="-25000"/>
              <a:t>n</a:t>
            </a:r>
          </a:p>
          <a:p>
            <a:endParaRPr lang="en-US" sz="1200" i="1"/>
          </a:p>
          <a:p>
            <a:r>
              <a:rPr lang="en-US" i="1"/>
              <a:t>X</a:t>
            </a:r>
            <a:r>
              <a:rPr lang="en-US"/>
              <a:t> is a r.v with mean</a:t>
            </a:r>
            <a:r>
              <a:rPr lang="en-US" i="1"/>
              <a:t> </a:t>
            </a:r>
            <a:r>
              <a:rPr lang="en-US" i="1">
                <a:sym typeface="Symbol" pitchFamily="18" charset="2"/>
              </a:rPr>
              <a:t> = </a:t>
            </a:r>
            <a:r>
              <a:rPr lang="en-US" baseline="-25000">
                <a:sym typeface="Symbol" pitchFamily="18" charset="2"/>
              </a:rPr>
              <a:t>1</a:t>
            </a:r>
            <a:r>
              <a:rPr lang="en-US" i="1">
                <a:sym typeface="Symbol" pitchFamily="18" charset="2"/>
              </a:rPr>
              <a:t>+…+</a:t>
            </a:r>
            <a:r>
              <a:rPr lang="en-US" i="1" baseline="-25000">
                <a:sym typeface="Symbol" pitchFamily="18" charset="2"/>
              </a:rPr>
              <a:t>n</a:t>
            </a:r>
            <a:r>
              <a:rPr lang="en-US" i="1">
                <a:sym typeface="Symbol" pitchFamily="18" charset="2"/>
              </a:rPr>
              <a:t> </a:t>
            </a:r>
            <a:r>
              <a:rPr lang="en-US">
                <a:sym typeface="Symbol" pitchFamily="18" charset="2"/>
              </a:rPr>
              <a:t>and the variance</a:t>
            </a:r>
            <a:r>
              <a:rPr lang="en-US" i="1">
                <a:sym typeface="Symbol" pitchFamily="18" charset="2"/>
              </a:rPr>
              <a:t> </a:t>
            </a:r>
            <a:r>
              <a:rPr lang="en-US" baseline="30000">
                <a:sym typeface="Symbol" pitchFamily="18" charset="2"/>
              </a:rPr>
              <a:t>2</a:t>
            </a:r>
            <a:r>
              <a:rPr lang="en-US" i="1">
                <a:sym typeface="Symbol" pitchFamily="18" charset="2"/>
              </a:rPr>
              <a:t>= </a:t>
            </a:r>
            <a:r>
              <a:rPr lang="en-US" baseline="-25000">
                <a:sym typeface="Symbol" pitchFamily="18" charset="2"/>
              </a:rPr>
              <a:t>1</a:t>
            </a:r>
            <a:r>
              <a:rPr lang="en-US" baseline="30000">
                <a:sym typeface="Symbol" pitchFamily="18" charset="2"/>
              </a:rPr>
              <a:t>2</a:t>
            </a:r>
            <a:r>
              <a:rPr lang="en-US" i="1">
                <a:sym typeface="Symbol" pitchFamily="18" charset="2"/>
              </a:rPr>
              <a:t>+…+ </a:t>
            </a:r>
            <a:r>
              <a:rPr lang="en-US" i="1" baseline="-25000">
                <a:sym typeface="Symbol" pitchFamily="18" charset="2"/>
              </a:rPr>
              <a:t>n</a:t>
            </a:r>
            <a:r>
              <a:rPr lang="en-US" baseline="30000">
                <a:sym typeface="Symbol" pitchFamily="18" charset="2"/>
              </a:rPr>
              <a:t>2</a:t>
            </a:r>
          </a:p>
          <a:p>
            <a:r>
              <a:rPr lang="en-US">
                <a:sym typeface="Symbol" pitchFamily="18" charset="2"/>
              </a:rPr>
              <a:t>The</a:t>
            </a:r>
            <a:r>
              <a:rPr lang="en-US" i="1">
                <a:sym typeface="Symbol" pitchFamily="18" charset="2"/>
              </a:rPr>
              <a:t> </a:t>
            </a:r>
            <a:r>
              <a:rPr lang="en-US"/>
              <a:t>central limit theorem states that under certain general conditions, the </a:t>
            </a:r>
          </a:p>
          <a:p>
            <a:r>
              <a:rPr lang="en-US"/>
              <a:t>distribution of </a:t>
            </a:r>
            <a:r>
              <a:rPr lang="en-US" i="1"/>
              <a:t>X</a:t>
            </a:r>
            <a:r>
              <a:rPr lang="en-US"/>
              <a:t> approaches a </a:t>
            </a:r>
            <a:r>
              <a:rPr lang="en-US" b="1"/>
              <a:t>normal distribution</a:t>
            </a:r>
            <a:r>
              <a:rPr lang="en-US"/>
              <a:t> with mean </a:t>
            </a:r>
            <a:r>
              <a:rPr lang="en-US" i="1">
                <a:sym typeface="Symbol" pitchFamily="18" charset="2"/>
              </a:rPr>
              <a:t>  </a:t>
            </a:r>
            <a:r>
              <a:rPr lang="en-US">
                <a:sym typeface="Symbol" pitchFamily="18" charset="2"/>
              </a:rPr>
              <a:t>and </a:t>
            </a:r>
          </a:p>
          <a:p>
            <a:r>
              <a:rPr lang="en-US">
                <a:sym typeface="Symbol" pitchFamily="18" charset="2"/>
              </a:rPr>
              <a:t>variance</a:t>
            </a:r>
            <a:r>
              <a:rPr lang="en-US" i="1">
                <a:sym typeface="Symbol" pitchFamily="18" charset="2"/>
              </a:rPr>
              <a:t> </a:t>
            </a:r>
            <a:r>
              <a:rPr lang="en-US" baseline="30000">
                <a:sym typeface="Symbol" pitchFamily="18" charset="2"/>
              </a:rPr>
              <a:t>2</a:t>
            </a:r>
            <a:r>
              <a:rPr lang="en-US" i="1">
                <a:sym typeface="Symbol" pitchFamily="18" charset="2"/>
              </a:rPr>
              <a:t> </a:t>
            </a:r>
            <a:r>
              <a:rPr lang="en-US">
                <a:sym typeface="Symbol" pitchFamily="18" charset="2"/>
              </a:rPr>
              <a:t>as</a:t>
            </a:r>
            <a:r>
              <a:rPr lang="en-US" i="1">
                <a:sym typeface="Symbol" pitchFamily="18" charset="2"/>
              </a:rPr>
              <a:t> n </a:t>
            </a:r>
            <a:r>
              <a:rPr lang="en-US">
                <a:sym typeface="Symbol" pitchFamily="18" charset="2"/>
              </a:rPr>
              <a:t>increases</a:t>
            </a:r>
          </a:p>
          <a:p>
            <a:endParaRPr lang="en-US" sz="1200" i="1">
              <a:sym typeface="Symbol" pitchFamily="18" charset="2"/>
            </a:endParaRPr>
          </a:p>
        </p:txBody>
      </p:sp>
      <p:graphicFrame>
        <p:nvGraphicFramePr>
          <p:cNvPr id="108546" name="Object 6"/>
          <p:cNvGraphicFramePr>
            <a:graphicFrameLocks noChangeAspect="1"/>
          </p:cNvGraphicFramePr>
          <p:nvPr>
            <p:ph idx="1"/>
          </p:nvPr>
        </p:nvGraphicFramePr>
        <p:xfrm>
          <a:off x="3733800" y="5245100"/>
          <a:ext cx="1981200" cy="774700"/>
        </p:xfrm>
        <a:graphic>
          <a:graphicData uri="http://schemas.openxmlformats.org/presentationml/2006/ole">
            <p:oleObj spid="_x0000_s108546" name="Equation" r:id="rId3" imgW="1104840" imgH="431640" progId="">
              <p:embed/>
            </p:oleObj>
          </a:graphicData>
        </a:graphic>
      </p:graphicFrame>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Date Placeholder 4"/>
          <p:cNvSpPr>
            <a:spLocks noGrp="1"/>
          </p:cNvSpPr>
          <p:nvPr>
            <p:ph type="dt" sz="quarter" idx="10"/>
          </p:nvPr>
        </p:nvSpPr>
        <p:spPr/>
        <p:txBody>
          <a:bodyPr/>
          <a:lstStyle/>
          <a:p>
            <a:pPr>
              <a:defRPr/>
            </a:pPr>
            <a:r>
              <a:rPr lang="en-US"/>
              <a:t>		 </a:t>
            </a:r>
            <a:r>
              <a:rPr lang="en-US" sz="1200"/>
              <a:t> </a:t>
            </a:r>
            <a:fld id="{80DDD11F-1545-4B6E-BE3C-BB12F05A91EE}" type="slidenum">
              <a:rPr lang="en-US" sz="1200">
                <a:solidFill>
                  <a:srgbClr val="003399"/>
                </a:solidFill>
              </a:rPr>
              <a:pPr>
                <a:defRPr/>
              </a:pPr>
              <a:t>168</a:t>
            </a:fld>
            <a:endParaRPr lang="en-US" sz="1200">
              <a:solidFill>
                <a:srgbClr val="003399"/>
              </a:solidFill>
            </a:endParaRPr>
          </a:p>
        </p:txBody>
      </p:sp>
      <p:sp>
        <p:nvSpPr>
          <p:cNvPr id="109572" name="Rectangle 7"/>
          <p:cNvSpPr>
            <a:spLocks noGrp="1" noChangeArrowheads="1"/>
          </p:cNvSpPr>
          <p:nvPr>
            <p:ph type="title"/>
          </p:nvPr>
        </p:nvSpPr>
        <p:spPr/>
        <p:txBody>
          <a:bodyPr/>
          <a:lstStyle/>
          <a:p>
            <a:r>
              <a:rPr lang="en-US" smtClean="0"/>
              <a:t>2. </a:t>
            </a:r>
            <a:r>
              <a:rPr lang="en-GB" smtClean="0"/>
              <a:t>Review of Probability Theory: </a:t>
            </a:r>
            <a:r>
              <a:rPr lang="en-US" smtClean="0"/>
              <a:t>Joint Moments…</a:t>
            </a:r>
            <a:r>
              <a:rPr lang="en-GB" smtClean="0"/>
              <a:t> (11)</a:t>
            </a:r>
            <a:endParaRPr lang="en-US" smtClean="0"/>
          </a:p>
        </p:txBody>
      </p:sp>
      <p:sp>
        <p:nvSpPr>
          <p:cNvPr id="109573" name="Rectangle 3"/>
          <p:cNvSpPr>
            <a:spLocks noGrp="1" noChangeArrowheads="1"/>
          </p:cNvSpPr>
          <p:nvPr>
            <p:ph type="body" sz="half" idx="1"/>
          </p:nvPr>
        </p:nvSpPr>
        <p:spPr/>
        <p:txBody>
          <a:bodyPr/>
          <a:lstStyle/>
          <a:p>
            <a:pPr>
              <a:buFont typeface="Wingdings" pitchFamily="2" charset="2"/>
              <a:buNone/>
            </a:pPr>
            <a:endParaRPr lang="en-US" sz="1800" smtClean="0">
              <a:sym typeface="Symbol" pitchFamily="18" charset="2"/>
            </a:endParaRPr>
          </a:p>
          <a:p>
            <a:pPr>
              <a:buFont typeface="Wingdings" pitchFamily="2" charset="2"/>
              <a:buNone/>
            </a:pPr>
            <a:endParaRPr lang="en-US" sz="1800" smtClean="0">
              <a:sym typeface="Symbol" pitchFamily="18" charset="2"/>
            </a:endParaRPr>
          </a:p>
          <a:p>
            <a:pPr>
              <a:buFont typeface="Wingdings" pitchFamily="2" charset="2"/>
              <a:buNone/>
            </a:pPr>
            <a:endParaRPr lang="en-US" sz="1800" smtClean="0">
              <a:sym typeface="Symbol" pitchFamily="18" charset="2"/>
            </a:endParaRPr>
          </a:p>
          <a:p>
            <a:pPr>
              <a:buFont typeface="Wingdings" pitchFamily="2" charset="2"/>
              <a:buNone/>
            </a:pPr>
            <a:endParaRPr lang="en-US" sz="1800" smtClean="0">
              <a:sym typeface="Symbol" pitchFamily="18" charset="2"/>
            </a:endParaRPr>
          </a:p>
          <a:p>
            <a:pPr>
              <a:buFont typeface="Wingdings" pitchFamily="2" charset="2"/>
              <a:buNone/>
            </a:pPr>
            <a:endParaRPr lang="en-US" sz="1800" smtClean="0">
              <a:sym typeface="Symbol" pitchFamily="18" charset="2"/>
            </a:endParaRPr>
          </a:p>
          <a:p>
            <a:pPr>
              <a:buFont typeface="Wingdings" pitchFamily="2" charset="2"/>
              <a:buNone/>
            </a:pPr>
            <a:endParaRPr lang="en-US" sz="1800" smtClean="0">
              <a:sym typeface="Symbol" pitchFamily="18" charset="2"/>
            </a:endParaRPr>
          </a:p>
          <a:p>
            <a:pPr>
              <a:buFont typeface="Wingdings" pitchFamily="2" charset="2"/>
              <a:buNone/>
            </a:pPr>
            <a:endParaRPr lang="en-US" sz="1800" smtClean="0">
              <a:sym typeface="Symbol" pitchFamily="18" charset="2"/>
            </a:endParaRPr>
          </a:p>
        </p:txBody>
      </p:sp>
      <p:sp>
        <p:nvSpPr>
          <p:cNvPr id="109574" name="Text Box 4"/>
          <p:cNvSpPr txBox="1">
            <a:spLocks noChangeArrowheads="1"/>
          </p:cNvSpPr>
          <p:nvPr/>
        </p:nvSpPr>
        <p:spPr bwMode="auto">
          <a:xfrm>
            <a:off x="517525" y="2803525"/>
            <a:ext cx="7626350" cy="1616075"/>
          </a:xfrm>
          <a:prstGeom prst="rect">
            <a:avLst/>
          </a:prstGeom>
          <a:noFill/>
          <a:ln w="9525">
            <a:noFill/>
            <a:miter lim="800000"/>
            <a:headEnd/>
            <a:tailEnd/>
          </a:ln>
        </p:spPr>
        <p:txBody>
          <a:bodyPr wrap="none">
            <a:spAutoFit/>
          </a:bodyPr>
          <a:lstStyle/>
          <a:p>
            <a:r>
              <a:rPr lang="en-US" u="sng">
                <a:sym typeface="Symbol" pitchFamily="18" charset="2"/>
              </a:rPr>
              <a:t>Example</a:t>
            </a:r>
            <a:r>
              <a:rPr lang="en-US">
                <a:sym typeface="Symbol" pitchFamily="18" charset="2"/>
              </a:rPr>
              <a:t>: See example 8-15, p.215, [4] </a:t>
            </a:r>
          </a:p>
          <a:p>
            <a:r>
              <a:rPr lang="en-US">
                <a:sym typeface="Symbol" pitchFamily="18" charset="2"/>
              </a:rPr>
              <a:t>and </a:t>
            </a:r>
          </a:p>
          <a:p>
            <a:r>
              <a:rPr lang="en-US">
                <a:sym typeface="Symbol" pitchFamily="18" charset="2"/>
              </a:rPr>
              <a:t>http://en.wikipedia.org/wiki/Illustration_of_the_central_limit_theorem</a:t>
            </a:r>
          </a:p>
          <a:p>
            <a:endParaRPr lang="en-US"/>
          </a:p>
          <a:p>
            <a:endParaRPr lang="en-US"/>
          </a:p>
        </p:txBody>
      </p:sp>
      <p:sp>
        <p:nvSpPr>
          <p:cNvPr id="109575" name="Text Box 5"/>
          <p:cNvSpPr txBox="1">
            <a:spLocks noChangeArrowheads="1"/>
          </p:cNvSpPr>
          <p:nvPr/>
        </p:nvSpPr>
        <p:spPr bwMode="auto">
          <a:xfrm>
            <a:off x="517525" y="898525"/>
            <a:ext cx="6973888" cy="701675"/>
          </a:xfrm>
          <a:prstGeom prst="rect">
            <a:avLst/>
          </a:prstGeom>
          <a:noFill/>
          <a:ln w="9525">
            <a:noFill/>
            <a:miter lim="800000"/>
            <a:headEnd/>
            <a:tailEnd/>
          </a:ln>
        </p:spPr>
        <p:txBody>
          <a:bodyPr wrap="none">
            <a:spAutoFit/>
          </a:bodyPr>
          <a:lstStyle/>
          <a:p>
            <a:r>
              <a:rPr lang="en-US"/>
              <a:t>Furthermore, if the r.vs </a:t>
            </a:r>
            <a:r>
              <a:rPr lang="en-US" i="1"/>
              <a:t>X</a:t>
            </a:r>
            <a:r>
              <a:rPr lang="en-US" i="1" baseline="-25000"/>
              <a:t>i</a:t>
            </a:r>
            <a:r>
              <a:rPr lang="en-US"/>
              <a:t> are continuous type, the p.d.f </a:t>
            </a:r>
            <a:r>
              <a:rPr lang="en-US" i="1"/>
              <a:t>f</a:t>
            </a:r>
            <a:r>
              <a:rPr lang="en-US"/>
              <a:t>(</a:t>
            </a:r>
            <a:r>
              <a:rPr lang="en-US" i="1"/>
              <a:t>x</a:t>
            </a:r>
            <a:r>
              <a:rPr lang="en-US"/>
              <a:t>) of </a:t>
            </a:r>
            <a:r>
              <a:rPr lang="en-US" i="1"/>
              <a:t>X</a:t>
            </a:r>
          </a:p>
          <a:p>
            <a:r>
              <a:rPr lang="en-US"/>
              <a:t>approaches a </a:t>
            </a:r>
            <a:r>
              <a:rPr lang="en-US" b="1"/>
              <a:t>nomal density</a:t>
            </a:r>
            <a:r>
              <a:rPr lang="en-US"/>
              <a:t>:</a:t>
            </a:r>
          </a:p>
        </p:txBody>
      </p:sp>
      <p:graphicFrame>
        <p:nvGraphicFramePr>
          <p:cNvPr id="109570" name="Object 6"/>
          <p:cNvGraphicFramePr>
            <a:graphicFrameLocks noChangeAspect="1"/>
          </p:cNvGraphicFramePr>
          <p:nvPr>
            <p:ph sz="half" idx="2"/>
          </p:nvPr>
        </p:nvGraphicFramePr>
        <p:xfrm>
          <a:off x="3124200" y="1693863"/>
          <a:ext cx="3200400" cy="896937"/>
        </p:xfrm>
        <a:graphic>
          <a:graphicData uri="http://schemas.openxmlformats.org/presentationml/2006/ole">
            <p:oleObj spid="_x0000_s109570" name="Equation" r:id="rId3" imgW="1587240" imgH="444240" progId="">
              <p:embed/>
            </p:oleObj>
          </a:graphicData>
        </a:graphic>
      </p:graphicFrame>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3"/>
          <p:cNvSpPr>
            <a:spLocks noGrp="1"/>
          </p:cNvSpPr>
          <p:nvPr>
            <p:ph type="dt" sz="quarter" idx="10"/>
          </p:nvPr>
        </p:nvSpPr>
        <p:spPr/>
        <p:txBody>
          <a:bodyPr/>
          <a:lstStyle/>
          <a:p>
            <a:pPr>
              <a:defRPr/>
            </a:pPr>
            <a:r>
              <a:rPr lang="en-US"/>
              <a:t>		 </a:t>
            </a:r>
            <a:r>
              <a:rPr lang="en-US" sz="1200"/>
              <a:t> </a:t>
            </a:r>
            <a:fld id="{96383066-B56A-4A5A-854F-8DD895E939DF}" type="slidenum">
              <a:rPr lang="en-US" sz="1200">
                <a:solidFill>
                  <a:srgbClr val="003399"/>
                </a:solidFill>
              </a:rPr>
              <a:pPr>
                <a:defRPr/>
              </a:pPr>
              <a:t>169</a:t>
            </a:fld>
            <a:endParaRPr lang="en-US" sz="1200">
              <a:solidFill>
                <a:srgbClr val="003399"/>
              </a:solidFill>
            </a:endParaRPr>
          </a:p>
        </p:txBody>
      </p:sp>
      <p:sp>
        <p:nvSpPr>
          <p:cNvPr id="225283" name="Rectangle 2"/>
          <p:cNvSpPr>
            <a:spLocks noGrp="1" noChangeArrowheads="1"/>
          </p:cNvSpPr>
          <p:nvPr>
            <p:ph type="title"/>
          </p:nvPr>
        </p:nvSpPr>
        <p:spPr/>
        <p:txBody>
          <a:bodyPr/>
          <a:lstStyle/>
          <a:p>
            <a:r>
              <a:rPr lang="en-US" smtClean="0"/>
              <a:t>2. </a:t>
            </a:r>
            <a:r>
              <a:rPr lang="en-GB" smtClean="0"/>
              <a:t>Review of Probability Theory: </a:t>
            </a:r>
            <a:r>
              <a:rPr lang="en-US" smtClean="0"/>
              <a:t>Joint Moments…</a:t>
            </a:r>
            <a:r>
              <a:rPr lang="en-GB" smtClean="0"/>
              <a:t> (12)</a:t>
            </a:r>
            <a:endParaRPr lang="en-US" smtClean="0"/>
          </a:p>
        </p:txBody>
      </p:sp>
      <p:pic>
        <p:nvPicPr>
          <p:cNvPr id="225284" name="Picture 4" descr="CLT_gauss0-1"/>
          <p:cNvPicPr>
            <a:picLocks noChangeAspect="1" noChangeArrowheads="1"/>
          </p:cNvPicPr>
          <p:nvPr/>
        </p:nvPicPr>
        <p:blipFill>
          <a:blip r:embed="rId2" cstate="print"/>
          <a:srcRect/>
          <a:stretch>
            <a:fillRect/>
          </a:stretch>
        </p:blipFill>
        <p:spPr bwMode="auto">
          <a:xfrm>
            <a:off x="1447800" y="857250"/>
            <a:ext cx="6400800" cy="4800600"/>
          </a:xfrm>
          <a:prstGeom prst="rect">
            <a:avLst/>
          </a:prstGeom>
          <a:noFill/>
          <a:ln w="9525">
            <a:noFill/>
            <a:miter lim="800000"/>
            <a:headEnd/>
            <a:tailEnd/>
          </a:ln>
        </p:spPr>
      </p:pic>
      <p:sp>
        <p:nvSpPr>
          <p:cNvPr id="225285" name="Text Box 5"/>
          <p:cNvSpPr txBox="1">
            <a:spLocks noChangeArrowheads="1"/>
          </p:cNvSpPr>
          <p:nvPr/>
        </p:nvSpPr>
        <p:spPr bwMode="auto">
          <a:xfrm>
            <a:off x="3276600" y="5672138"/>
            <a:ext cx="2970213" cy="366712"/>
          </a:xfrm>
          <a:prstGeom prst="rect">
            <a:avLst/>
          </a:prstGeom>
          <a:noFill/>
          <a:ln w="9525">
            <a:noFill/>
            <a:miter lim="800000"/>
            <a:headEnd/>
            <a:tailEnd/>
          </a:ln>
        </p:spPr>
        <p:txBody>
          <a:bodyPr wrap="none">
            <a:spAutoFit/>
          </a:bodyPr>
          <a:lstStyle/>
          <a:p>
            <a:r>
              <a:rPr lang="en-US" sz="1800"/>
              <a:t>Normal distribution </a:t>
            </a:r>
            <a:r>
              <a:rPr lang="en-US" sz="1800">
                <a:sym typeface="Symbol" pitchFamily="18" charset="2"/>
              </a:rPr>
              <a:t></a:t>
            </a:r>
            <a:r>
              <a:rPr lang="en-US" sz="1800"/>
              <a:t>=0, </a:t>
            </a:r>
            <a:r>
              <a:rPr lang="en-US" sz="1800">
                <a:sym typeface="Symbol" pitchFamily="18" charset="2"/>
              </a:rPr>
              <a:t>=1</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Date Placeholder 3"/>
          <p:cNvSpPr>
            <a:spLocks noGrp="1"/>
          </p:cNvSpPr>
          <p:nvPr>
            <p:ph type="dt" sz="quarter" idx="10"/>
          </p:nvPr>
        </p:nvSpPr>
        <p:spPr/>
        <p:txBody>
          <a:bodyPr/>
          <a:lstStyle/>
          <a:p>
            <a:pPr>
              <a:defRPr/>
            </a:pPr>
            <a:r>
              <a:rPr lang="en-US"/>
              <a:t>		 </a:t>
            </a:r>
            <a:r>
              <a:rPr lang="en-US" sz="1200"/>
              <a:t> </a:t>
            </a:r>
            <a:fld id="{0E54CBDB-D0D3-434D-8294-6B31305FA278}" type="slidenum">
              <a:rPr lang="en-US" sz="1200">
                <a:solidFill>
                  <a:srgbClr val="003399"/>
                </a:solidFill>
              </a:rPr>
              <a:pPr>
                <a:defRPr/>
              </a:pPr>
              <a:t>17</a:t>
            </a:fld>
            <a:endParaRPr lang="en-US" sz="1200">
              <a:solidFill>
                <a:srgbClr val="003399"/>
              </a:solidFill>
            </a:endParaRPr>
          </a:p>
        </p:txBody>
      </p:sp>
      <p:sp>
        <p:nvSpPr>
          <p:cNvPr id="179203" name="Rectangle 2"/>
          <p:cNvSpPr>
            <a:spLocks noGrp="1" noChangeArrowheads="1"/>
          </p:cNvSpPr>
          <p:nvPr>
            <p:ph type="title"/>
          </p:nvPr>
        </p:nvSpPr>
        <p:spPr/>
        <p:txBody>
          <a:bodyPr/>
          <a:lstStyle/>
          <a:p>
            <a:r>
              <a:rPr lang="en-US" smtClean="0"/>
              <a:t>Optimum Receiver Design (11)</a:t>
            </a:r>
          </a:p>
        </p:txBody>
      </p:sp>
      <p:sp>
        <p:nvSpPr>
          <p:cNvPr id="179204" name="Rectangle 3"/>
          <p:cNvSpPr>
            <a:spLocks noGrp="1" noChangeArrowheads="1"/>
          </p:cNvSpPr>
          <p:nvPr>
            <p:ph type="body" idx="1"/>
          </p:nvPr>
        </p:nvSpPr>
        <p:spPr>
          <a:xfrm>
            <a:off x="609600" y="914400"/>
            <a:ext cx="7772400" cy="5181600"/>
          </a:xfrm>
        </p:spPr>
        <p:txBody>
          <a:bodyPr/>
          <a:lstStyle/>
          <a:p>
            <a:pPr>
              <a:buFont typeface="Wingdings" pitchFamily="2" charset="2"/>
              <a:buNone/>
            </a:pPr>
            <a:r>
              <a:rPr lang="en-US" b="1" smtClean="0"/>
              <a:t>	Frequency-selective channel</a:t>
            </a:r>
            <a:r>
              <a:rPr lang="en-US" smtClean="0"/>
              <a:t>: </a:t>
            </a:r>
            <a:r>
              <a:rPr lang="en-US" b="1" smtClean="0"/>
              <a:t>Mathematical model</a:t>
            </a:r>
          </a:p>
          <a:p>
            <a:pPr>
              <a:buFont typeface="Wingdings" pitchFamily="2" charset="2"/>
              <a:buNone/>
            </a:pPr>
            <a:r>
              <a:rPr lang="en-US" smtClean="0"/>
              <a:t>	If the channel is frequency-selective </a:t>
            </a:r>
            <a:r>
              <a:rPr lang="en-US" smtClean="0">
                <a:sym typeface="Symbol" pitchFamily="18" charset="2"/>
              </a:rPr>
              <a:t></a:t>
            </a:r>
            <a:r>
              <a:rPr lang="en-US" smtClean="0"/>
              <a:t> intersymbol interference (ISI), since multiple consequent transmitted symbols will overlap. Therefore, the received signal sample:</a:t>
            </a:r>
          </a:p>
          <a:p>
            <a:pPr>
              <a:buFont typeface="Wingdings" pitchFamily="2" charset="2"/>
              <a:buNone/>
            </a:pPr>
            <a:endParaRPr lang="en-US" smtClean="0"/>
          </a:p>
          <a:p>
            <a:pPr>
              <a:buFont typeface="Wingdings" pitchFamily="2" charset="2"/>
              <a:buNone/>
            </a:pPr>
            <a:endParaRPr lang="en-US" sz="2400" smtClean="0"/>
          </a:p>
          <a:p>
            <a:pPr>
              <a:buFont typeface="Wingdings" pitchFamily="2" charset="2"/>
              <a:buNone/>
            </a:pPr>
            <a:r>
              <a:rPr lang="en-US" smtClean="0"/>
              <a:t>	where </a:t>
            </a:r>
            <a:r>
              <a:rPr lang="en-US" i="1" smtClean="0"/>
              <a:t>L</a:t>
            </a:r>
            <a:r>
              <a:rPr lang="en-US" smtClean="0"/>
              <a:t> is the length of the channel impulse response and</a:t>
            </a:r>
          </a:p>
        </p:txBody>
      </p:sp>
      <p:pic>
        <p:nvPicPr>
          <p:cNvPr id="179205" name="Picture 5"/>
          <p:cNvPicPr>
            <a:picLocks noChangeAspect="1" noChangeArrowheads="1"/>
          </p:cNvPicPr>
          <p:nvPr/>
        </p:nvPicPr>
        <p:blipFill>
          <a:blip r:embed="rId2" cstate="print"/>
          <a:srcRect/>
          <a:stretch>
            <a:fillRect/>
          </a:stretch>
        </p:blipFill>
        <p:spPr bwMode="auto">
          <a:xfrm>
            <a:off x="1905000" y="2325688"/>
            <a:ext cx="5486400" cy="585787"/>
          </a:xfrm>
          <a:prstGeom prst="rect">
            <a:avLst/>
          </a:prstGeom>
          <a:noFill/>
          <a:ln w="9525">
            <a:noFill/>
            <a:miter lim="800000"/>
            <a:headEnd/>
            <a:tailEnd/>
          </a:ln>
        </p:spPr>
      </p:pic>
      <p:pic>
        <p:nvPicPr>
          <p:cNvPr id="179206" name="Picture 6"/>
          <p:cNvPicPr>
            <a:picLocks noChangeAspect="1" noChangeArrowheads="1"/>
          </p:cNvPicPr>
          <p:nvPr/>
        </p:nvPicPr>
        <p:blipFill>
          <a:blip r:embed="rId3" cstate="print"/>
          <a:srcRect/>
          <a:stretch>
            <a:fillRect/>
          </a:stretch>
        </p:blipFill>
        <p:spPr bwMode="auto">
          <a:xfrm>
            <a:off x="1600200" y="3521075"/>
            <a:ext cx="6019800" cy="365125"/>
          </a:xfrm>
          <a:prstGeom prst="rect">
            <a:avLst/>
          </a:prstGeom>
          <a:noFill/>
          <a:ln w="9525">
            <a:noFill/>
            <a:miter lim="800000"/>
            <a:headEnd/>
            <a:tailEnd/>
          </a:ln>
        </p:spPr>
      </p:pic>
      <p:pic>
        <p:nvPicPr>
          <p:cNvPr id="179207" name="Picture 7"/>
          <p:cNvPicPr>
            <a:picLocks noChangeAspect="1" noChangeArrowheads="1"/>
          </p:cNvPicPr>
          <p:nvPr/>
        </p:nvPicPr>
        <p:blipFill>
          <a:blip r:embed="rId4" cstate="print"/>
          <a:srcRect/>
          <a:stretch>
            <a:fillRect/>
          </a:stretch>
        </p:blipFill>
        <p:spPr bwMode="auto">
          <a:xfrm>
            <a:off x="1524000" y="4052888"/>
            <a:ext cx="6172200" cy="36671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3"/>
          <p:cNvSpPr>
            <a:spLocks noGrp="1"/>
          </p:cNvSpPr>
          <p:nvPr>
            <p:ph type="dt" sz="quarter" idx="10"/>
          </p:nvPr>
        </p:nvSpPr>
        <p:spPr/>
        <p:txBody>
          <a:bodyPr/>
          <a:lstStyle/>
          <a:p>
            <a:pPr>
              <a:defRPr/>
            </a:pPr>
            <a:r>
              <a:rPr lang="en-US"/>
              <a:t>		 </a:t>
            </a:r>
            <a:r>
              <a:rPr lang="en-US" sz="1200"/>
              <a:t> </a:t>
            </a:r>
            <a:fld id="{FA176174-5257-4CF7-8C09-632673301ADF}" type="slidenum">
              <a:rPr lang="en-US" sz="1200">
                <a:solidFill>
                  <a:srgbClr val="003399"/>
                </a:solidFill>
              </a:rPr>
              <a:pPr>
                <a:defRPr/>
              </a:pPr>
              <a:t>170</a:t>
            </a:fld>
            <a:endParaRPr lang="en-US" sz="1200">
              <a:solidFill>
                <a:srgbClr val="003399"/>
              </a:solidFill>
            </a:endParaRPr>
          </a:p>
        </p:txBody>
      </p:sp>
      <p:sp>
        <p:nvSpPr>
          <p:cNvPr id="226307" name="Rectangle 2"/>
          <p:cNvSpPr>
            <a:spLocks noGrp="1" noChangeArrowheads="1"/>
          </p:cNvSpPr>
          <p:nvPr>
            <p:ph type="title"/>
          </p:nvPr>
        </p:nvSpPr>
        <p:spPr/>
        <p:txBody>
          <a:bodyPr/>
          <a:lstStyle/>
          <a:p>
            <a:r>
              <a:rPr lang="en-US" smtClean="0"/>
              <a:t>2. </a:t>
            </a:r>
            <a:r>
              <a:rPr lang="en-GB" smtClean="0"/>
              <a:t>Review of Probability Theory: </a:t>
            </a:r>
            <a:r>
              <a:rPr lang="en-US" smtClean="0"/>
              <a:t>Joint Moments…</a:t>
            </a:r>
            <a:r>
              <a:rPr lang="en-GB" smtClean="0"/>
              <a:t> (13)</a:t>
            </a:r>
            <a:endParaRPr lang="en-US" smtClean="0"/>
          </a:p>
        </p:txBody>
      </p:sp>
      <p:pic>
        <p:nvPicPr>
          <p:cNvPr id="226308" name="Picture 4" descr="CLT_2_gauss0-1"/>
          <p:cNvPicPr>
            <a:picLocks noChangeAspect="1" noChangeArrowheads="1"/>
          </p:cNvPicPr>
          <p:nvPr/>
        </p:nvPicPr>
        <p:blipFill>
          <a:blip r:embed="rId2" cstate="print"/>
          <a:srcRect/>
          <a:stretch>
            <a:fillRect/>
          </a:stretch>
        </p:blipFill>
        <p:spPr bwMode="auto">
          <a:xfrm>
            <a:off x="1447800" y="838200"/>
            <a:ext cx="6400800" cy="4800600"/>
          </a:xfrm>
          <a:prstGeom prst="rect">
            <a:avLst/>
          </a:prstGeom>
          <a:noFill/>
          <a:ln w="9525">
            <a:noFill/>
            <a:miter lim="800000"/>
            <a:headEnd/>
            <a:tailEnd/>
          </a:ln>
        </p:spPr>
      </p:pic>
      <p:sp>
        <p:nvSpPr>
          <p:cNvPr id="226309" name="Text Box 5"/>
          <p:cNvSpPr txBox="1">
            <a:spLocks noChangeArrowheads="1"/>
          </p:cNvSpPr>
          <p:nvPr/>
        </p:nvSpPr>
        <p:spPr bwMode="auto">
          <a:xfrm>
            <a:off x="457200" y="5638800"/>
            <a:ext cx="8763000" cy="366713"/>
          </a:xfrm>
          <a:prstGeom prst="rect">
            <a:avLst/>
          </a:prstGeom>
          <a:noFill/>
          <a:ln w="9525">
            <a:noFill/>
            <a:miter lim="800000"/>
            <a:headEnd/>
            <a:tailEnd/>
          </a:ln>
        </p:spPr>
        <p:txBody>
          <a:bodyPr>
            <a:spAutoFit/>
          </a:bodyPr>
          <a:lstStyle/>
          <a:p>
            <a:r>
              <a:rPr lang="en-US" sz="1800"/>
              <a:t>Central limit theorem with sum of 2 identically distributed r.vs (normal dis. </a:t>
            </a:r>
            <a:r>
              <a:rPr lang="en-US" sz="1800">
                <a:sym typeface="Symbol" pitchFamily="18" charset="2"/>
              </a:rPr>
              <a:t></a:t>
            </a:r>
            <a:r>
              <a:rPr lang="en-US" sz="1800"/>
              <a:t>=0,</a:t>
            </a:r>
            <a:r>
              <a:rPr lang="en-US" sz="1800">
                <a:sym typeface="Symbol" pitchFamily="18" charset="2"/>
              </a:rPr>
              <a:t>=1</a:t>
            </a:r>
            <a:r>
              <a:rPr lang="en-US" sz="1800"/>
              <a:t>)</a:t>
            </a:r>
          </a:p>
        </p:txBody>
      </p:sp>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3"/>
          <p:cNvSpPr>
            <a:spLocks noGrp="1"/>
          </p:cNvSpPr>
          <p:nvPr>
            <p:ph type="dt" sz="quarter" idx="10"/>
          </p:nvPr>
        </p:nvSpPr>
        <p:spPr/>
        <p:txBody>
          <a:bodyPr/>
          <a:lstStyle/>
          <a:p>
            <a:pPr>
              <a:defRPr/>
            </a:pPr>
            <a:r>
              <a:rPr lang="en-US"/>
              <a:t>		 </a:t>
            </a:r>
            <a:r>
              <a:rPr lang="en-US" sz="1200"/>
              <a:t> </a:t>
            </a:r>
            <a:fld id="{7BFA7337-3AC7-463D-B769-D6AE6933A24D}" type="slidenum">
              <a:rPr lang="en-US" sz="1200">
                <a:solidFill>
                  <a:srgbClr val="003399"/>
                </a:solidFill>
              </a:rPr>
              <a:pPr>
                <a:defRPr/>
              </a:pPr>
              <a:t>171</a:t>
            </a:fld>
            <a:endParaRPr lang="en-US" sz="1200">
              <a:solidFill>
                <a:srgbClr val="003399"/>
              </a:solidFill>
            </a:endParaRPr>
          </a:p>
        </p:txBody>
      </p:sp>
      <p:sp>
        <p:nvSpPr>
          <p:cNvPr id="227331" name="Rectangle 2"/>
          <p:cNvSpPr>
            <a:spLocks noGrp="1" noChangeArrowheads="1"/>
          </p:cNvSpPr>
          <p:nvPr>
            <p:ph type="title"/>
          </p:nvPr>
        </p:nvSpPr>
        <p:spPr/>
        <p:txBody>
          <a:bodyPr/>
          <a:lstStyle/>
          <a:p>
            <a:r>
              <a:rPr lang="en-US" smtClean="0"/>
              <a:t>2. </a:t>
            </a:r>
            <a:r>
              <a:rPr lang="en-GB" smtClean="0"/>
              <a:t>Review of Probability Theory: </a:t>
            </a:r>
            <a:r>
              <a:rPr lang="en-US" smtClean="0"/>
              <a:t>Joint Moments…</a:t>
            </a:r>
            <a:r>
              <a:rPr lang="en-GB" smtClean="0"/>
              <a:t> (14)</a:t>
            </a:r>
            <a:endParaRPr lang="en-US" smtClean="0"/>
          </a:p>
        </p:txBody>
      </p:sp>
      <p:pic>
        <p:nvPicPr>
          <p:cNvPr id="227332" name="Picture 4" descr="CLT_1000_gauss0-1"/>
          <p:cNvPicPr>
            <a:picLocks noChangeAspect="1" noChangeArrowheads="1"/>
          </p:cNvPicPr>
          <p:nvPr/>
        </p:nvPicPr>
        <p:blipFill>
          <a:blip r:embed="rId2" cstate="print"/>
          <a:srcRect/>
          <a:stretch>
            <a:fillRect/>
          </a:stretch>
        </p:blipFill>
        <p:spPr bwMode="auto">
          <a:xfrm>
            <a:off x="1524000" y="895350"/>
            <a:ext cx="6324600" cy="4743450"/>
          </a:xfrm>
          <a:prstGeom prst="rect">
            <a:avLst/>
          </a:prstGeom>
          <a:noFill/>
          <a:ln w="9525">
            <a:noFill/>
            <a:miter lim="800000"/>
            <a:headEnd/>
            <a:tailEnd/>
          </a:ln>
        </p:spPr>
      </p:pic>
      <p:sp>
        <p:nvSpPr>
          <p:cNvPr id="227333" name="Text Box 5"/>
          <p:cNvSpPr txBox="1">
            <a:spLocks noChangeArrowheads="1"/>
          </p:cNvSpPr>
          <p:nvPr/>
        </p:nvSpPr>
        <p:spPr bwMode="auto">
          <a:xfrm>
            <a:off x="304800" y="5638800"/>
            <a:ext cx="8763000" cy="366713"/>
          </a:xfrm>
          <a:prstGeom prst="rect">
            <a:avLst/>
          </a:prstGeom>
          <a:noFill/>
          <a:ln w="9525">
            <a:noFill/>
            <a:miter lim="800000"/>
            <a:headEnd/>
            <a:tailEnd/>
          </a:ln>
        </p:spPr>
        <p:txBody>
          <a:bodyPr>
            <a:spAutoFit/>
          </a:bodyPr>
          <a:lstStyle/>
          <a:p>
            <a:r>
              <a:rPr lang="en-US" sz="1800"/>
              <a:t>Central limit theorem with sum of 1000 identically distributed r.vs (normal dis. </a:t>
            </a:r>
            <a:r>
              <a:rPr lang="en-US" sz="1800">
                <a:sym typeface="Symbol" pitchFamily="18" charset="2"/>
              </a:rPr>
              <a:t></a:t>
            </a:r>
            <a:r>
              <a:rPr lang="en-US" sz="1800"/>
              <a:t>=0,</a:t>
            </a:r>
            <a:r>
              <a:rPr lang="en-US" sz="1800">
                <a:sym typeface="Symbol" pitchFamily="18" charset="2"/>
              </a:rPr>
              <a:t>=1</a:t>
            </a:r>
            <a:r>
              <a:rPr lang="en-US" sz="1800"/>
              <a:t>)</a:t>
            </a:r>
          </a:p>
        </p:txBody>
      </p:sp>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3"/>
          <p:cNvSpPr>
            <a:spLocks noGrp="1"/>
          </p:cNvSpPr>
          <p:nvPr>
            <p:ph type="dt" sz="quarter" idx="10"/>
          </p:nvPr>
        </p:nvSpPr>
        <p:spPr/>
        <p:txBody>
          <a:bodyPr/>
          <a:lstStyle/>
          <a:p>
            <a:pPr>
              <a:defRPr/>
            </a:pPr>
            <a:r>
              <a:rPr lang="en-US"/>
              <a:t>		 </a:t>
            </a:r>
            <a:r>
              <a:rPr lang="en-US" sz="1200"/>
              <a:t> </a:t>
            </a:r>
            <a:fld id="{699A926A-E629-4D43-8275-9C64F78062E1}" type="slidenum">
              <a:rPr lang="en-US" sz="1200">
                <a:solidFill>
                  <a:srgbClr val="003399"/>
                </a:solidFill>
              </a:rPr>
              <a:pPr>
                <a:defRPr/>
              </a:pPr>
              <a:t>172</a:t>
            </a:fld>
            <a:endParaRPr lang="en-US" sz="1200">
              <a:solidFill>
                <a:srgbClr val="003399"/>
              </a:solidFill>
            </a:endParaRPr>
          </a:p>
        </p:txBody>
      </p:sp>
      <p:sp>
        <p:nvSpPr>
          <p:cNvPr id="228355" name="Rectangle 2"/>
          <p:cNvSpPr>
            <a:spLocks noGrp="1" noChangeArrowheads="1"/>
          </p:cNvSpPr>
          <p:nvPr>
            <p:ph type="title"/>
          </p:nvPr>
        </p:nvSpPr>
        <p:spPr/>
        <p:txBody>
          <a:bodyPr/>
          <a:lstStyle/>
          <a:p>
            <a:r>
              <a:rPr lang="en-US" smtClean="0"/>
              <a:t>2. </a:t>
            </a:r>
            <a:r>
              <a:rPr lang="en-GB" smtClean="0"/>
              <a:t>Review of Probability Theory: </a:t>
            </a:r>
            <a:r>
              <a:rPr lang="en-US" smtClean="0"/>
              <a:t>Joint Moments…</a:t>
            </a:r>
            <a:r>
              <a:rPr lang="en-GB" smtClean="0"/>
              <a:t> (15)</a:t>
            </a:r>
            <a:endParaRPr lang="en-US" smtClean="0"/>
          </a:p>
        </p:txBody>
      </p:sp>
      <p:pic>
        <p:nvPicPr>
          <p:cNvPr id="228356" name="Picture 4" descr="CLT_unif"/>
          <p:cNvPicPr>
            <a:picLocks noChangeAspect="1" noChangeArrowheads="1"/>
          </p:cNvPicPr>
          <p:nvPr/>
        </p:nvPicPr>
        <p:blipFill>
          <a:blip r:embed="rId2" cstate="print"/>
          <a:srcRect/>
          <a:stretch>
            <a:fillRect/>
          </a:stretch>
        </p:blipFill>
        <p:spPr bwMode="auto">
          <a:xfrm>
            <a:off x="1676400" y="1143000"/>
            <a:ext cx="5943600" cy="4457700"/>
          </a:xfrm>
          <a:prstGeom prst="rect">
            <a:avLst/>
          </a:prstGeom>
          <a:noFill/>
          <a:ln w="9525">
            <a:noFill/>
            <a:miter lim="800000"/>
            <a:headEnd/>
            <a:tailEnd/>
          </a:ln>
        </p:spPr>
      </p:pic>
      <p:sp>
        <p:nvSpPr>
          <p:cNvPr id="228357" name="Text Box 5"/>
          <p:cNvSpPr txBox="1">
            <a:spLocks noChangeArrowheads="1"/>
          </p:cNvSpPr>
          <p:nvPr/>
        </p:nvSpPr>
        <p:spPr bwMode="auto">
          <a:xfrm>
            <a:off x="3276600" y="5672138"/>
            <a:ext cx="2682875" cy="366712"/>
          </a:xfrm>
          <a:prstGeom prst="rect">
            <a:avLst/>
          </a:prstGeom>
          <a:noFill/>
          <a:ln w="9525">
            <a:noFill/>
            <a:miter lim="800000"/>
            <a:headEnd/>
            <a:tailEnd/>
          </a:ln>
        </p:spPr>
        <p:txBody>
          <a:bodyPr wrap="none">
            <a:spAutoFit/>
          </a:bodyPr>
          <a:lstStyle/>
          <a:p>
            <a:r>
              <a:rPr lang="en-US" sz="1800"/>
              <a:t>Uniform distribution [0, 2]</a:t>
            </a:r>
          </a:p>
        </p:txBody>
      </p:sp>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3"/>
          <p:cNvSpPr>
            <a:spLocks noGrp="1"/>
          </p:cNvSpPr>
          <p:nvPr>
            <p:ph type="dt" sz="quarter" idx="10"/>
          </p:nvPr>
        </p:nvSpPr>
        <p:spPr/>
        <p:txBody>
          <a:bodyPr/>
          <a:lstStyle/>
          <a:p>
            <a:pPr>
              <a:defRPr/>
            </a:pPr>
            <a:r>
              <a:rPr lang="en-US"/>
              <a:t>		 </a:t>
            </a:r>
            <a:r>
              <a:rPr lang="en-US" sz="1200"/>
              <a:t> </a:t>
            </a:r>
            <a:fld id="{5B60239A-B7A1-41BD-82CB-A466E64AED14}" type="slidenum">
              <a:rPr lang="en-US" sz="1200">
                <a:solidFill>
                  <a:srgbClr val="003399"/>
                </a:solidFill>
              </a:rPr>
              <a:pPr>
                <a:defRPr/>
              </a:pPr>
              <a:t>173</a:t>
            </a:fld>
            <a:endParaRPr lang="en-US" sz="1200">
              <a:solidFill>
                <a:srgbClr val="003399"/>
              </a:solidFill>
            </a:endParaRPr>
          </a:p>
        </p:txBody>
      </p:sp>
      <p:sp>
        <p:nvSpPr>
          <p:cNvPr id="229379" name="Rectangle 2"/>
          <p:cNvSpPr>
            <a:spLocks noGrp="1" noChangeArrowheads="1"/>
          </p:cNvSpPr>
          <p:nvPr>
            <p:ph type="title"/>
          </p:nvPr>
        </p:nvSpPr>
        <p:spPr/>
        <p:txBody>
          <a:bodyPr/>
          <a:lstStyle/>
          <a:p>
            <a:r>
              <a:rPr lang="en-US" smtClean="0"/>
              <a:t>2. </a:t>
            </a:r>
            <a:r>
              <a:rPr lang="en-GB" smtClean="0"/>
              <a:t>Review of Probability Theory: </a:t>
            </a:r>
            <a:r>
              <a:rPr lang="en-US" smtClean="0"/>
              <a:t>Joint Moments…</a:t>
            </a:r>
            <a:r>
              <a:rPr lang="en-GB" smtClean="0"/>
              <a:t> (16)</a:t>
            </a:r>
            <a:endParaRPr lang="en-US" smtClean="0"/>
          </a:p>
        </p:txBody>
      </p:sp>
      <p:pic>
        <p:nvPicPr>
          <p:cNvPr id="229380" name="Picture 4" descr="CLT_2"/>
          <p:cNvPicPr>
            <a:picLocks noChangeAspect="1" noChangeArrowheads="1"/>
          </p:cNvPicPr>
          <p:nvPr/>
        </p:nvPicPr>
        <p:blipFill>
          <a:blip r:embed="rId2" cstate="print"/>
          <a:srcRect/>
          <a:stretch>
            <a:fillRect/>
          </a:stretch>
        </p:blipFill>
        <p:spPr bwMode="auto">
          <a:xfrm>
            <a:off x="1600200" y="952500"/>
            <a:ext cx="6248400" cy="4686300"/>
          </a:xfrm>
          <a:prstGeom prst="rect">
            <a:avLst/>
          </a:prstGeom>
          <a:noFill/>
          <a:ln w="9525">
            <a:noFill/>
            <a:miter lim="800000"/>
            <a:headEnd/>
            <a:tailEnd/>
          </a:ln>
        </p:spPr>
      </p:pic>
      <p:sp>
        <p:nvSpPr>
          <p:cNvPr id="229381" name="Text Box 5"/>
          <p:cNvSpPr txBox="1">
            <a:spLocks noChangeArrowheads="1"/>
          </p:cNvSpPr>
          <p:nvPr/>
        </p:nvSpPr>
        <p:spPr bwMode="auto">
          <a:xfrm>
            <a:off x="533400" y="5638800"/>
            <a:ext cx="7966075" cy="366713"/>
          </a:xfrm>
          <a:prstGeom prst="rect">
            <a:avLst/>
          </a:prstGeom>
          <a:noFill/>
          <a:ln w="9525">
            <a:noFill/>
            <a:miter lim="800000"/>
            <a:headEnd/>
            <a:tailEnd/>
          </a:ln>
        </p:spPr>
        <p:txBody>
          <a:bodyPr wrap="none">
            <a:spAutoFit/>
          </a:bodyPr>
          <a:lstStyle/>
          <a:p>
            <a:r>
              <a:rPr lang="en-US" sz="1800"/>
              <a:t>Central limit theorem with sum of 2 identically distributed r.vs (uniform dis. [0,2])</a:t>
            </a:r>
          </a:p>
        </p:txBody>
      </p:sp>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3"/>
          <p:cNvSpPr>
            <a:spLocks noGrp="1"/>
          </p:cNvSpPr>
          <p:nvPr>
            <p:ph type="dt" sz="quarter" idx="10"/>
          </p:nvPr>
        </p:nvSpPr>
        <p:spPr/>
        <p:txBody>
          <a:bodyPr/>
          <a:lstStyle/>
          <a:p>
            <a:pPr>
              <a:defRPr/>
            </a:pPr>
            <a:r>
              <a:rPr lang="en-US"/>
              <a:t>		 </a:t>
            </a:r>
            <a:r>
              <a:rPr lang="en-US" sz="1200"/>
              <a:t> </a:t>
            </a:r>
            <a:fld id="{35D595BE-D307-4804-AC63-129890C9CD9C}" type="slidenum">
              <a:rPr lang="en-US" sz="1200">
                <a:solidFill>
                  <a:srgbClr val="003399"/>
                </a:solidFill>
              </a:rPr>
              <a:pPr>
                <a:defRPr/>
              </a:pPr>
              <a:t>174</a:t>
            </a:fld>
            <a:endParaRPr lang="en-US" sz="1200">
              <a:solidFill>
                <a:srgbClr val="003399"/>
              </a:solidFill>
            </a:endParaRPr>
          </a:p>
        </p:txBody>
      </p:sp>
      <p:sp>
        <p:nvSpPr>
          <p:cNvPr id="230403" name="Rectangle 2"/>
          <p:cNvSpPr>
            <a:spLocks noGrp="1" noChangeArrowheads="1"/>
          </p:cNvSpPr>
          <p:nvPr>
            <p:ph type="title"/>
          </p:nvPr>
        </p:nvSpPr>
        <p:spPr/>
        <p:txBody>
          <a:bodyPr/>
          <a:lstStyle/>
          <a:p>
            <a:r>
              <a:rPr lang="en-US" smtClean="0"/>
              <a:t>2. </a:t>
            </a:r>
            <a:r>
              <a:rPr lang="en-GB" smtClean="0"/>
              <a:t>Review of Probability Theory: </a:t>
            </a:r>
            <a:r>
              <a:rPr lang="en-US" smtClean="0"/>
              <a:t>Joint Moments…</a:t>
            </a:r>
            <a:r>
              <a:rPr lang="en-GB" smtClean="0"/>
              <a:t> (17)</a:t>
            </a:r>
            <a:endParaRPr lang="en-US" smtClean="0"/>
          </a:p>
        </p:txBody>
      </p:sp>
      <p:pic>
        <p:nvPicPr>
          <p:cNvPr id="230404" name="Picture 5" descr="CLT_1000"/>
          <p:cNvPicPr>
            <a:picLocks noChangeAspect="1" noChangeArrowheads="1"/>
          </p:cNvPicPr>
          <p:nvPr/>
        </p:nvPicPr>
        <p:blipFill>
          <a:blip r:embed="rId2" cstate="print"/>
          <a:srcRect/>
          <a:stretch>
            <a:fillRect/>
          </a:stretch>
        </p:blipFill>
        <p:spPr bwMode="auto">
          <a:xfrm>
            <a:off x="1600200" y="914400"/>
            <a:ext cx="6172200" cy="4629150"/>
          </a:xfrm>
          <a:prstGeom prst="rect">
            <a:avLst/>
          </a:prstGeom>
          <a:noFill/>
          <a:ln w="9525">
            <a:noFill/>
            <a:miter lim="800000"/>
            <a:headEnd/>
            <a:tailEnd/>
          </a:ln>
        </p:spPr>
      </p:pic>
      <p:sp>
        <p:nvSpPr>
          <p:cNvPr id="230405" name="Text Box 6"/>
          <p:cNvSpPr txBox="1">
            <a:spLocks noChangeArrowheads="1"/>
          </p:cNvSpPr>
          <p:nvPr/>
        </p:nvSpPr>
        <p:spPr bwMode="auto">
          <a:xfrm>
            <a:off x="457200" y="5638800"/>
            <a:ext cx="8313738" cy="366713"/>
          </a:xfrm>
          <a:prstGeom prst="rect">
            <a:avLst/>
          </a:prstGeom>
          <a:noFill/>
          <a:ln w="9525">
            <a:noFill/>
            <a:miter lim="800000"/>
            <a:headEnd/>
            <a:tailEnd/>
          </a:ln>
        </p:spPr>
        <p:txBody>
          <a:bodyPr wrap="none">
            <a:spAutoFit/>
          </a:bodyPr>
          <a:lstStyle/>
          <a:p>
            <a:r>
              <a:rPr lang="en-US" sz="1800"/>
              <a:t>Central limit theorem with sum of 1000 identically distributed r.vs (uniform dis. [0,2])</a:t>
            </a:r>
          </a:p>
        </p:txBody>
      </p:sp>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3"/>
          <p:cNvSpPr>
            <a:spLocks noGrp="1"/>
          </p:cNvSpPr>
          <p:nvPr>
            <p:ph type="dt" sz="quarter" idx="10"/>
          </p:nvPr>
        </p:nvSpPr>
        <p:spPr/>
        <p:txBody>
          <a:bodyPr/>
          <a:lstStyle/>
          <a:p>
            <a:pPr>
              <a:defRPr/>
            </a:pPr>
            <a:r>
              <a:rPr lang="en-US"/>
              <a:t>		 </a:t>
            </a:r>
            <a:r>
              <a:rPr lang="en-US" sz="1200"/>
              <a:t> </a:t>
            </a:r>
            <a:fld id="{A36B43D6-A111-445C-A911-785BAF4B3F5D}" type="slidenum">
              <a:rPr lang="en-US" sz="1200">
                <a:solidFill>
                  <a:srgbClr val="003399"/>
                </a:solidFill>
              </a:rPr>
              <a:pPr>
                <a:defRPr/>
              </a:pPr>
              <a:t>175</a:t>
            </a:fld>
            <a:endParaRPr lang="en-US" sz="1200">
              <a:solidFill>
                <a:srgbClr val="003399"/>
              </a:solidFill>
            </a:endParaRPr>
          </a:p>
        </p:txBody>
      </p:sp>
      <p:sp>
        <p:nvSpPr>
          <p:cNvPr id="231427" name="Rectangle 2"/>
          <p:cNvSpPr>
            <a:spLocks noGrp="1" noChangeArrowheads="1"/>
          </p:cNvSpPr>
          <p:nvPr>
            <p:ph type="title"/>
          </p:nvPr>
        </p:nvSpPr>
        <p:spPr/>
        <p:txBody>
          <a:bodyPr/>
          <a:lstStyle/>
          <a:p>
            <a:r>
              <a:rPr lang="en-US" smtClean="0"/>
              <a:t>2. </a:t>
            </a:r>
            <a:r>
              <a:rPr lang="en-GB" smtClean="0"/>
              <a:t>Review of Probability Theory: </a:t>
            </a:r>
            <a:r>
              <a:rPr lang="en-US" smtClean="0"/>
              <a:t>Joint Moments…</a:t>
            </a:r>
            <a:r>
              <a:rPr lang="en-GB" smtClean="0"/>
              <a:t> (18)</a:t>
            </a:r>
            <a:endParaRPr lang="en-US" smtClean="0"/>
          </a:p>
        </p:txBody>
      </p:sp>
      <p:pic>
        <p:nvPicPr>
          <p:cNvPr id="231428" name="Picture 4" descr="CLT_rayl-1"/>
          <p:cNvPicPr>
            <a:picLocks noChangeAspect="1" noChangeArrowheads="1"/>
          </p:cNvPicPr>
          <p:nvPr/>
        </p:nvPicPr>
        <p:blipFill>
          <a:blip r:embed="rId2" cstate="print"/>
          <a:srcRect/>
          <a:stretch>
            <a:fillRect/>
          </a:stretch>
        </p:blipFill>
        <p:spPr bwMode="auto">
          <a:xfrm>
            <a:off x="1676400" y="990600"/>
            <a:ext cx="6096000" cy="4572000"/>
          </a:xfrm>
          <a:prstGeom prst="rect">
            <a:avLst/>
          </a:prstGeom>
          <a:noFill/>
          <a:ln w="9525">
            <a:noFill/>
            <a:miter lim="800000"/>
            <a:headEnd/>
            <a:tailEnd/>
          </a:ln>
        </p:spPr>
      </p:pic>
      <p:sp>
        <p:nvSpPr>
          <p:cNvPr id="231429" name="Text Box 5"/>
          <p:cNvSpPr txBox="1">
            <a:spLocks noChangeArrowheads="1"/>
          </p:cNvSpPr>
          <p:nvPr/>
        </p:nvSpPr>
        <p:spPr bwMode="auto">
          <a:xfrm>
            <a:off x="3276600" y="5646738"/>
            <a:ext cx="2776538" cy="396875"/>
          </a:xfrm>
          <a:prstGeom prst="rect">
            <a:avLst/>
          </a:prstGeom>
          <a:noFill/>
          <a:ln w="9525">
            <a:noFill/>
            <a:miter lim="800000"/>
            <a:headEnd/>
            <a:tailEnd/>
          </a:ln>
        </p:spPr>
        <p:txBody>
          <a:bodyPr wrap="none">
            <a:spAutoFit/>
          </a:bodyPr>
          <a:lstStyle/>
          <a:p>
            <a:r>
              <a:rPr lang="en-US" sz="1800"/>
              <a:t>Rayleigh distribution, </a:t>
            </a:r>
            <a:r>
              <a:rPr lang="en-US">
                <a:sym typeface="Symbol" pitchFamily="18" charset="2"/>
              </a:rPr>
              <a:t>=1</a:t>
            </a:r>
            <a:r>
              <a:rPr lang="en-US" sz="1800"/>
              <a:t> </a:t>
            </a:r>
          </a:p>
        </p:txBody>
      </p:sp>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3"/>
          <p:cNvSpPr>
            <a:spLocks noGrp="1"/>
          </p:cNvSpPr>
          <p:nvPr>
            <p:ph type="dt" sz="quarter" idx="10"/>
          </p:nvPr>
        </p:nvSpPr>
        <p:spPr/>
        <p:txBody>
          <a:bodyPr/>
          <a:lstStyle/>
          <a:p>
            <a:pPr>
              <a:defRPr/>
            </a:pPr>
            <a:r>
              <a:rPr lang="en-US"/>
              <a:t>		 </a:t>
            </a:r>
            <a:r>
              <a:rPr lang="en-US" sz="1200"/>
              <a:t> </a:t>
            </a:r>
            <a:fld id="{3D2B1A0E-9329-42B6-A7D3-23738EA1C024}" type="slidenum">
              <a:rPr lang="en-US" sz="1200">
                <a:solidFill>
                  <a:srgbClr val="003399"/>
                </a:solidFill>
              </a:rPr>
              <a:pPr>
                <a:defRPr/>
              </a:pPr>
              <a:t>176</a:t>
            </a:fld>
            <a:endParaRPr lang="en-US" sz="1200">
              <a:solidFill>
                <a:srgbClr val="003399"/>
              </a:solidFill>
            </a:endParaRPr>
          </a:p>
        </p:txBody>
      </p:sp>
      <p:sp>
        <p:nvSpPr>
          <p:cNvPr id="232451" name="Rectangle 2"/>
          <p:cNvSpPr>
            <a:spLocks noGrp="1" noChangeArrowheads="1"/>
          </p:cNvSpPr>
          <p:nvPr>
            <p:ph type="title"/>
          </p:nvPr>
        </p:nvSpPr>
        <p:spPr/>
        <p:txBody>
          <a:bodyPr/>
          <a:lstStyle/>
          <a:p>
            <a:r>
              <a:rPr lang="en-US" smtClean="0"/>
              <a:t>2. </a:t>
            </a:r>
            <a:r>
              <a:rPr lang="en-GB" smtClean="0"/>
              <a:t>Review of Probability Theory: </a:t>
            </a:r>
            <a:r>
              <a:rPr lang="en-US" smtClean="0"/>
              <a:t>Joint Moments…</a:t>
            </a:r>
            <a:r>
              <a:rPr lang="en-GB" smtClean="0"/>
              <a:t> (19)</a:t>
            </a:r>
            <a:endParaRPr lang="en-US" smtClean="0"/>
          </a:p>
        </p:txBody>
      </p:sp>
      <p:pic>
        <p:nvPicPr>
          <p:cNvPr id="232452" name="Picture 4" descr="CLT_2_rayl-1"/>
          <p:cNvPicPr>
            <a:picLocks noChangeAspect="1" noChangeArrowheads="1"/>
          </p:cNvPicPr>
          <p:nvPr/>
        </p:nvPicPr>
        <p:blipFill>
          <a:blip r:embed="rId2" cstate="print"/>
          <a:srcRect/>
          <a:stretch>
            <a:fillRect/>
          </a:stretch>
        </p:blipFill>
        <p:spPr bwMode="auto">
          <a:xfrm>
            <a:off x="1524000" y="838200"/>
            <a:ext cx="6400800" cy="4800600"/>
          </a:xfrm>
          <a:prstGeom prst="rect">
            <a:avLst/>
          </a:prstGeom>
          <a:noFill/>
          <a:ln w="9525">
            <a:noFill/>
            <a:miter lim="800000"/>
            <a:headEnd/>
            <a:tailEnd/>
          </a:ln>
        </p:spPr>
      </p:pic>
      <p:sp>
        <p:nvSpPr>
          <p:cNvPr id="232453" name="Rectangle 5"/>
          <p:cNvSpPr>
            <a:spLocks noChangeArrowheads="1"/>
          </p:cNvSpPr>
          <p:nvPr/>
        </p:nvSpPr>
        <p:spPr bwMode="auto">
          <a:xfrm>
            <a:off x="544513" y="5648325"/>
            <a:ext cx="8066087" cy="366713"/>
          </a:xfrm>
          <a:prstGeom prst="rect">
            <a:avLst/>
          </a:prstGeom>
          <a:noFill/>
          <a:ln w="9525">
            <a:noFill/>
            <a:miter lim="800000"/>
            <a:headEnd/>
            <a:tailEnd/>
          </a:ln>
        </p:spPr>
        <p:txBody>
          <a:bodyPr wrap="none">
            <a:spAutoFit/>
          </a:bodyPr>
          <a:lstStyle/>
          <a:p>
            <a:r>
              <a:rPr lang="en-US" sz="1800"/>
              <a:t>Central limit theorem with sum of 2 identically distributed r.vs (Rayleigh dis. ,</a:t>
            </a:r>
            <a:r>
              <a:rPr lang="en-US" sz="1800">
                <a:sym typeface="Symbol" pitchFamily="18" charset="2"/>
              </a:rPr>
              <a:t>=1</a:t>
            </a:r>
            <a:r>
              <a:rPr lang="en-US" sz="1800"/>
              <a:t>)</a:t>
            </a:r>
          </a:p>
        </p:txBody>
      </p:sp>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3"/>
          <p:cNvSpPr>
            <a:spLocks noGrp="1"/>
          </p:cNvSpPr>
          <p:nvPr>
            <p:ph type="dt" sz="quarter" idx="10"/>
          </p:nvPr>
        </p:nvSpPr>
        <p:spPr/>
        <p:txBody>
          <a:bodyPr/>
          <a:lstStyle/>
          <a:p>
            <a:pPr>
              <a:defRPr/>
            </a:pPr>
            <a:r>
              <a:rPr lang="en-US"/>
              <a:t>		 </a:t>
            </a:r>
            <a:r>
              <a:rPr lang="en-US" sz="1200"/>
              <a:t> </a:t>
            </a:r>
            <a:fld id="{4F4E817E-A4ED-4241-AB99-335AE34D65E4}" type="slidenum">
              <a:rPr lang="en-US" sz="1200">
                <a:solidFill>
                  <a:srgbClr val="003399"/>
                </a:solidFill>
              </a:rPr>
              <a:pPr>
                <a:defRPr/>
              </a:pPr>
              <a:t>177</a:t>
            </a:fld>
            <a:endParaRPr lang="en-US" sz="1200">
              <a:solidFill>
                <a:srgbClr val="003399"/>
              </a:solidFill>
            </a:endParaRPr>
          </a:p>
        </p:txBody>
      </p:sp>
      <p:sp>
        <p:nvSpPr>
          <p:cNvPr id="233475" name="Rectangle 2"/>
          <p:cNvSpPr>
            <a:spLocks noGrp="1" noChangeArrowheads="1"/>
          </p:cNvSpPr>
          <p:nvPr>
            <p:ph type="title"/>
          </p:nvPr>
        </p:nvSpPr>
        <p:spPr/>
        <p:txBody>
          <a:bodyPr/>
          <a:lstStyle/>
          <a:p>
            <a:r>
              <a:rPr lang="en-US" smtClean="0"/>
              <a:t>2. </a:t>
            </a:r>
            <a:r>
              <a:rPr lang="en-GB" smtClean="0"/>
              <a:t>Review of Probability Theory: </a:t>
            </a:r>
            <a:r>
              <a:rPr lang="en-US" smtClean="0"/>
              <a:t>Joint Moments…</a:t>
            </a:r>
            <a:r>
              <a:rPr lang="en-GB" smtClean="0"/>
              <a:t> (20)</a:t>
            </a:r>
            <a:endParaRPr lang="en-US" smtClean="0"/>
          </a:p>
        </p:txBody>
      </p:sp>
      <p:pic>
        <p:nvPicPr>
          <p:cNvPr id="233476" name="Picture 4" descr="CLT_1000_rayl-1"/>
          <p:cNvPicPr>
            <a:picLocks noChangeAspect="1" noChangeArrowheads="1"/>
          </p:cNvPicPr>
          <p:nvPr/>
        </p:nvPicPr>
        <p:blipFill>
          <a:blip r:embed="rId2" cstate="print"/>
          <a:srcRect/>
          <a:stretch>
            <a:fillRect/>
          </a:stretch>
        </p:blipFill>
        <p:spPr bwMode="auto">
          <a:xfrm>
            <a:off x="1524000" y="838200"/>
            <a:ext cx="6400800" cy="4800600"/>
          </a:xfrm>
          <a:prstGeom prst="rect">
            <a:avLst/>
          </a:prstGeom>
          <a:noFill/>
          <a:ln w="9525">
            <a:noFill/>
            <a:miter lim="800000"/>
            <a:headEnd/>
            <a:tailEnd/>
          </a:ln>
        </p:spPr>
      </p:pic>
      <p:sp>
        <p:nvSpPr>
          <p:cNvPr id="233477" name="Rectangle 5"/>
          <p:cNvSpPr>
            <a:spLocks noChangeArrowheads="1"/>
          </p:cNvSpPr>
          <p:nvPr/>
        </p:nvSpPr>
        <p:spPr bwMode="auto">
          <a:xfrm>
            <a:off x="381000" y="5648325"/>
            <a:ext cx="8413750" cy="366713"/>
          </a:xfrm>
          <a:prstGeom prst="rect">
            <a:avLst/>
          </a:prstGeom>
          <a:noFill/>
          <a:ln w="9525">
            <a:noFill/>
            <a:miter lim="800000"/>
            <a:headEnd/>
            <a:tailEnd/>
          </a:ln>
        </p:spPr>
        <p:txBody>
          <a:bodyPr wrap="none">
            <a:spAutoFit/>
          </a:bodyPr>
          <a:lstStyle/>
          <a:p>
            <a:r>
              <a:rPr lang="en-US" sz="1800"/>
              <a:t>Central limit theorem with sum of 1000 identically distributed r.vs (Rayleigh dis. ,</a:t>
            </a:r>
            <a:r>
              <a:rPr lang="en-US" sz="1800">
                <a:sym typeface="Symbol" pitchFamily="18" charset="2"/>
              </a:rPr>
              <a:t>=1</a:t>
            </a:r>
            <a:r>
              <a:rPr lang="en-US" sz="1800"/>
              <a:t>)</a:t>
            </a:r>
          </a:p>
        </p:txBody>
      </p:sp>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quarter" idx="10"/>
          </p:nvPr>
        </p:nvSpPr>
        <p:spPr/>
        <p:txBody>
          <a:bodyPr/>
          <a:lstStyle/>
          <a:p>
            <a:pPr>
              <a:defRPr/>
            </a:pPr>
            <a:r>
              <a:rPr lang="en-US"/>
              <a:t>		 </a:t>
            </a:r>
            <a:r>
              <a:rPr lang="en-US" sz="1200"/>
              <a:t> </a:t>
            </a:r>
            <a:fld id="{D513F473-57FA-44A4-B97B-8F5EE09C908C}" type="slidenum">
              <a:rPr lang="en-US" sz="1200">
                <a:solidFill>
                  <a:srgbClr val="003399"/>
                </a:solidFill>
              </a:rPr>
              <a:pPr>
                <a:defRPr/>
              </a:pPr>
              <a:t>178</a:t>
            </a:fld>
            <a:endParaRPr lang="en-US" sz="1200">
              <a:solidFill>
                <a:srgbClr val="003399"/>
              </a:solidFill>
            </a:endParaRPr>
          </a:p>
        </p:txBody>
      </p:sp>
      <p:sp>
        <p:nvSpPr>
          <p:cNvPr id="234499" name="Rectangle 2"/>
          <p:cNvSpPr>
            <a:spLocks noGrp="1" noChangeArrowheads="1"/>
          </p:cNvSpPr>
          <p:nvPr>
            <p:ph type="title"/>
          </p:nvPr>
        </p:nvSpPr>
        <p:spPr/>
        <p:txBody>
          <a:bodyPr/>
          <a:lstStyle/>
          <a:p>
            <a:r>
              <a:rPr lang="en-US" smtClean="0"/>
              <a:t>2. </a:t>
            </a:r>
            <a:r>
              <a:rPr lang="en-GB" smtClean="0"/>
              <a:t>Review of Stochastic Processes and Models</a:t>
            </a:r>
            <a:endParaRPr lang="en-US" smtClean="0"/>
          </a:p>
        </p:txBody>
      </p:sp>
      <p:sp>
        <p:nvSpPr>
          <p:cNvPr id="234500" name="Rectangle 4"/>
          <p:cNvSpPr>
            <a:spLocks noGrp="1" noChangeArrowheads="1"/>
          </p:cNvSpPr>
          <p:nvPr>
            <p:ph type="body" idx="1"/>
          </p:nvPr>
        </p:nvSpPr>
        <p:spPr>
          <a:xfrm>
            <a:off x="685800" y="1143000"/>
            <a:ext cx="7772400" cy="3581400"/>
          </a:xfrm>
          <a:noFill/>
        </p:spPr>
        <p:txBody>
          <a:bodyPr/>
          <a:lstStyle/>
          <a:p>
            <a:pPr indent="63500"/>
            <a:r>
              <a:rPr lang="en-US" smtClean="0"/>
              <a:t> Mean, Autocorrelation.</a:t>
            </a:r>
          </a:p>
          <a:p>
            <a:pPr indent="63500"/>
            <a:endParaRPr lang="en-US" smtClean="0"/>
          </a:p>
          <a:p>
            <a:pPr indent="63500"/>
            <a:r>
              <a:rPr lang="en-US" smtClean="0"/>
              <a:t> Stationarity.</a:t>
            </a:r>
          </a:p>
          <a:p>
            <a:pPr indent="63500"/>
            <a:endParaRPr lang="en-US" smtClean="0"/>
          </a:p>
          <a:p>
            <a:pPr indent="63500"/>
            <a:r>
              <a:rPr lang="en-US" smtClean="0"/>
              <a:t> Deterministic Systems. </a:t>
            </a:r>
          </a:p>
          <a:p>
            <a:pPr indent="63500"/>
            <a:endParaRPr lang="en-US" smtClean="0"/>
          </a:p>
          <a:p>
            <a:pPr indent="63500"/>
            <a:r>
              <a:rPr lang="en-US" smtClean="0"/>
              <a:t> Discrete Time Stochastic Process.</a:t>
            </a:r>
          </a:p>
          <a:p>
            <a:pPr indent="63500"/>
            <a:endParaRPr lang="en-US" smtClean="0"/>
          </a:p>
          <a:p>
            <a:pPr indent="63500"/>
            <a:r>
              <a:rPr lang="en-US" smtClean="0"/>
              <a:t> Stochastic Models.</a:t>
            </a:r>
          </a:p>
          <a:p>
            <a:pPr indent="63500">
              <a:buFont typeface="Wingdings" pitchFamily="2" charset="2"/>
              <a:buNone/>
            </a:pPr>
            <a:endParaRPr lang="en-US" smtClean="0"/>
          </a:p>
        </p:txBody>
      </p:sp>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Date Placeholder 3"/>
          <p:cNvSpPr>
            <a:spLocks noGrp="1"/>
          </p:cNvSpPr>
          <p:nvPr>
            <p:ph type="dt" sz="quarter" idx="10"/>
          </p:nvPr>
        </p:nvSpPr>
        <p:spPr/>
        <p:txBody>
          <a:bodyPr/>
          <a:lstStyle/>
          <a:p>
            <a:pPr>
              <a:defRPr/>
            </a:pPr>
            <a:r>
              <a:rPr lang="en-US"/>
              <a:t>		 </a:t>
            </a:r>
            <a:r>
              <a:rPr lang="en-US" sz="1200"/>
              <a:t> </a:t>
            </a:r>
            <a:fld id="{28D8545F-2479-4685-92C0-8615FEE580FB}" type="slidenum">
              <a:rPr lang="en-US" sz="1200">
                <a:solidFill>
                  <a:srgbClr val="003399"/>
                </a:solidFill>
              </a:rPr>
              <a:pPr>
                <a:defRPr/>
              </a:pPr>
              <a:t>179</a:t>
            </a:fld>
            <a:endParaRPr lang="en-US" sz="1200">
              <a:solidFill>
                <a:srgbClr val="003399"/>
              </a:solidFill>
            </a:endParaRPr>
          </a:p>
        </p:txBody>
      </p:sp>
      <p:sp>
        <p:nvSpPr>
          <p:cNvPr id="110607" name="Rectangle 2"/>
          <p:cNvSpPr>
            <a:spLocks noGrp="1" noChangeArrowheads="1"/>
          </p:cNvSpPr>
          <p:nvPr>
            <p:ph type="title"/>
          </p:nvPr>
        </p:nvSpPr>
        <p:spPr/>
        <p:txBody>
          <a:bodyPr/>
          <a:lstStyle/>
          <a:p>
            <a:r>
              <a:rPr lang="en-US" smtClean="0"/>
              <a:t>2. </a:t>
            </a:r>
            <a:r>
              <a:rPr lang="en-GB" smtClean="0"/>
              <a:t>Review of Stochastic Processes: </a:t>
            </a:r>
            <a:r>
              <a:rPr lang="en-US" smtClean="0"/>
              <a:t>Introduction</a:t>
            </a:r>
            <a:r>
              <a:rPr lang="en-GB" smtClean="0"/>
              <a:t> (1)</a:t>
            </a:r>
            <a:endParaRPr lang="en-US" smtClean="0"/>
          </a:p>
        </p:txBody>
      </p:sp>
      <p:sp>
        <p:nvSpPr>
          <p:cNvPr id="110608" name="Text Box 4"/>
          <p:cNvSpPr txBox="1">
            <a:spLocks noChangeArrowheads="1"/>
          </p:cNvSpPr>
          <p:nvPr/>
        </p:nvSpPr>
        <p:spPr bwMode="auto">
          <a:xfrm>
            <a:off x="517525" y="898525"/>
            <a:ext cx="8245475" cy="5975350"/>
          </a:xfrm>
          <a:prstGeom prst="rect">
            <a:avLst/>
          </a:prstGeom>
          <a:noFill/>
          <a:ln w="9525">
            <a:noFill/>
            <a:miter lim="800000"/>
            <a:headEnd/>
            <a:tailEnd/>
          </a:ln>
        </p:spPr>
        <p:txBody>
          <a:bodyPr>
            <a:spAutoFit/>
          </a:bodyPr>
          <a:lstStyle/>
          <a:p>
            <a:pPr>
              <a:buFont typeface="Wingdings" pitchFamily="2" charset="2"/>
              <a:buChar char="q"/>
            </a:pPr>
            <a:r>
              <a:rPr lang="en-US"/>
              <a:t> Let  </a:t>
            </a:r>
            <a:r>
              <a:rPr lang="en-US" i="1">
                <a:sym typeface="Symbol" pitchFamily="18" charset="2"/>
              </a:rPr>
              <a:t></a:t>
            </a:r>
            <a:r>
              <a:rPr lang="en-US" i="1"/>
              <a:t> </a:t>
            </a:r>
            <a:r>
              <a:rPr lang="en-US"/>
              <a:t> denote the random outcome of an experiment. To every such </a:t>
            </a:r>
          </a:p>
          <a:p>
            <a:r>
              <a:rPr lang="en-US"/>
              <a:t>outcome suppose a waveform </a:t>
            </a:r>
            <a:r>
              <a:rPr lang="en-US" i="1"/>
              <a:t>X</a:t>
            </a:r>
            <a:r>
              <a:rPr lang="en-US"/>
              <a:t>(</a:t>
            </a:r>
            <a:r>
              <a:rPr lang="en-US" i="1"/>
              <a:t>t</a:t>
            </a:r>
            <a:r>
              <a:rPr lang="en-US"/>
              <a:t>, </a:t>
            </a:r>
            <a:r>
              <a:rPr lang="en-US" i="1">
                <a:sym typeface="Symbol" pitchFamily="18" charset="2"/>
              </a:rPr>
              <a:t></a:t>
            </a:r>
            <a:r>
              <a:rPr lang="en-US">
                <a:sym typeface="Symbol" pitchFamily="18" charset="2"/>
              </a:rPr>
              <a:t>)</a:t>
            </a:r>
            <a:r>
              <a:rPr lang="en-US"/>
              <a:t> is assigned. The collection of such waveforms form a stochastic process. The set of {</a:t>
            </a:r>
            <a:r>
              <a:rPr lang="en-US" i="1">
                <a:sym typeface="Symbol" pitchFamily="18" charset="2"/>
              </a:rPr>
              <a:t></a:t>
            </a:r>
            <a:r>
              <a:rPr lang="en-US" i="1" baseline="-25000">
                <a:sym typeface="Symbol" pitchFamily="18" charset="2"/>
              </a:rPr>
              <a:t>k</a:t>
            </a:r>
            <a:r>
              <a:rPr lang="en-US"/>
              <a:t>} and the time index </a:t>
            </a:r>
            <a:r>
              <a:rPr lang="en-US" i="1"/>
              <a:t>t</a:t>
            </a:r>
            <a:r>
              <a:rPr lang="en-US"/>
              <a:t> can be continuous or discrete (countably infinite or finite) as well. For fixed </a:t>
            </a:r>
            <a:r>
              <a:rPr lang="en-US" i="1">
                <a:sym typeface="Symbol" pitchFamily="18" charset="2"/>
              </a:rPr>
              <a:t></a:t>
            </a:r>
            <a:r>
              <a:rPr lang="en-US" i="1" baseline="-25000">
                <a:sym typeface="Symbol" pitchFamily="18" charset="2"/>
              </a:rPr>
              <a:t>i</a:t>
            </a:r>
            <a:r>
              <a:rPr lang="en-US" baseline="-25000"/>
              <a:t>  </a:t>
            </a:r>
            <a:r>
              <a:rPr lang="en-US">
                <a:sym typeface="Symbol" pitchFamily="18" charset="2"/>
              </a:rPr>
              <a:t> </a:t>
            </a:r>
            <a:r>
              <a:rPr lang="en-US" i="1">
                <a:sym typeface="Symbol" pitchFamily="18" charset="2"/>
              </a:rPr>
              <a:t>S </a:t>
            </a:r>
            <a:r>
              <a:rPr lang="en-US"/>
              <a:t>(the set of all experimental outcomes), </a:t>
            </a:r>
            <a:r>
              <a:rPr lang="en-US" i="1"/>
              <a:t>X</a:t>
            </a:r>
            <a:r>
              <a:rPr lang="en-US"/>
              <a:t>(</a:t>
            </a:r>
            <a:r>
              <a:rPr lang="en-US" i="1"/>
              <a:t>t</a:t>
            </a:r>
            <a:r>
              <a:rPr lang="en-US"/>
              <a:t>, </a:t>
            </a:r>
            <a:r>
              <a:rPr lang="en-US" i="1">
                <a:sym typeface="Symbol" pitchFamily="18" charset="2"/>
              </a:rPr>
              <a:t></a:t>
            </a:r>
            <a:r>
              <a:rPr lang="en-US">
                <a:sym typeface="Symbol" pitchFamily="18" charset="2"/>
              </a:rPr>
              <a:t>) </a:t>
            </a:r>
            <a:r>
              <a:rPr lang="en-US"/>
              <a:t> is a specific time function. For fixed </a:t>
            </a:r>
            <a:r>
              <a:rPr lang="en-US" i="1"/>
              <a:t>t</a:t>
            </a:r>
            <a:r>
              <a:rPr lang="en-US"/>
              <a:t>, </a:t>
            </a:r>
            <a:r>
              <a:rPr lang="en-US" i="1"/>
              <a:t>X</a:t>
            </a:r>
            <a:r>
              <a:rPr lang="en-US" baseline="-25000"/>
              <a:t>1</a:t>
            </a:r>
            <a:r>
              <a:rPr lang="en-US"/>
              <a:t> = </a:t>
            </a:r>
            <a:r>
              <a:rPr lang="en-US" i="1"/>
              <a:t>X</a:t>
            </a:r>
            <a:r>
              <a:rPr lang="en-US"/>
              <a:t>(</a:t>
            </a:r>
            <a:r>
              <a:rPr lang="en-US" i="1"/>
              <a:t>t</a:t>
            </a:r>
            <a:r>
              <a:rPr lang="en-US" baseline="-25000"/>
              <a:t>1</a:t>
            </a:r>
            <a:r>
              <a:rPr lang="en-US"/>
              <a:t>, </a:t>
            </a:r>
            <a:r>
              <a:rPr lang="en-US" i="1">
                <a:sym typeface="Symbol" pitchFamily="18" charset="2"/>
              </a:rPr>
              <a:t></a:t>
            </a:r>
            <a:r>
              <a:rPr lang="en-US" i="1" baseline="-25000">
                <a:sym typeface="Symbol" pitchFamily="18" charset="2"/>
              </a:rPr>
              <a:t>i</a:t>
            </a:r>
            <a:r>
              <a:rPr lang="en-US">
                <a:sym typeface="Symbol" pitchFamily="18" charset="2"/>
              </a:rPr>
              <a:t>)</a:t>
            </a:r>
            <a:r>
              <a:rPr lang="en-US"/>
              <a:t> is a random variable. The ensemble of </a:t>
            </a:r>
          </a:p>
          <a:p>
            <a:r>
              <a:rPr lang="en-US"/>
              <a:t>all such realizations </a:t>
            </a:r>
            <a:r>
              <a:rPr lang="en-US" i="1"/>
              <a:t>X</a:t>
            </a:r>
            <a:r>
              <a:rPr lang="en-US"/>
              <a:t>(</a:t>
            </a:r>
            <a:r>
              <a:rPr lang="en-US" i="1"/>
              <a:t>t</a:t>
            </a:r>
            <a:r>
              <a:rPr lang="en-US"/>
              <a:t>, </a:t>
            </a:r>
            <a:r>
              <a:rPr lang="en-US" i="1">
                <a:sym typeface="Symbol" pitchFamily="18" charset="2"/>
              </a:rPr>
              <a:t></a:t>
            </a:r>
            <a:r>
              <a:rPr lang="en-US">
                <a:sym typeface="Symbol" pitchFamily="18" charset="2"/>
              </a:rPr>
              <a:t>)</a:t>
            </a:r>
            <a:r>
              <a:rPr lang="en-US"/>
              <a:t> over </a:t>
            </a:r>
          </a:p>
          <a:p>
            <a:r>
              <a:rPr lang="en-US"/>
              <a:t>time represents the </a:t>
            </a:r>
            <a:r>
              <a:rPr lang="en-US" b="1"/>
              <a:t>stochastic </a:t>
            </a:r>
          </a:p>
          <a:p>
            <a:r>
              <a:rPr lang="en-US" b="1"/>
              <a:t>process</a:t>
            </a:r>
            <a:r>
              <a:rPr lang="en-US"/>
              <a:t> (or </a:t>
            </a:r>
            <a:r>
              <a:rPr lang="en-US" b="1"/>
              <a:t>random process</a:t>
            </a:r>
            <a:r>
              <a:rPr lang="en-US"/>
              <a:t>) </a:t>
            </a:r>
          </a:p>
          <a:p>
            <a:r>
              <a:rPr lang="en-US" i="1"/>
              <a:t>X</a:t>
            </a:r>
            <a:r>
              <a:rPr lang="en-US"/>
              <a:t>(</a:t>
            </a:r>
            <a:r>
              <a:rPr lang="en-US" i="1"/>
              <a:t>t</a:t>
            </a:r>
            <a:r>
              <a:rPr lang="en-US"/>
              <a:t>) (see the figure). </a:t>
            </a:r>
          </a:p>
          <a:p>
            <a:endParaRPr lang="en-US" sz="1000"/>
          </a:p>
          <a:p>
            <a:r>
              <a:rPr lang="en-US"/>
              <a:t>For example: </a:t>
            </a:r>
          </a:p>
          <a:p>
            <a:endParaRPr lang="en-US" sz="800"/>
          </a:p>
          <a:p>
            <a:r>
              <a:rPr lang="en-US"/>
              <a:t>	</a:t>
            </a:r>
            <a:r>
              <a:rPr lang="en-US" i="1"/>
              <a:t>X</a:t>
            </a:r>
            <a:r>
              <a:rPr lang="en-US"/>
              <a:t>(</a:t>
            </a:r>
            <a:r>
              <a:rPr lang="en-US" i="1"/>
              <a:t>t</a:t>
            </a:r>
            <a:r>
              <a:rPr lang="en-US"/>
              <a:t>) = </a:t>
            </a:r>
            <a:r>
              <a:rPr lang="en-US" i="1"/>
              <a:t>a</a:t>
            </a:r>
            <a:r>
              <a:rPr lang="en-US"/>
              <a:t>cos(</a:t>
            </a:r>
            <a:r>
              <a:rPr lang="en-US" i="1">
                <a:sym typeface="Symbol" pitchFamily="18" charset="2"/>
              </a:rPr>
              <a:t></a:t>
            </a:r>
            <a:r>
              <a:rPr lang="en-US" baseline="-25000">
                <a:sym typeface="Symbol" pitchFamily="18" charset="2"/>
              </a:rPr>
              <a:t>0</a:t>
            </a:r>
            <a:r>
              <a:rPr lang="en-US"/>
              <a:t>t +</a:t>
            </a:r>
            <a:r>
              <a:rPr lang="en-US" i="1">
                <a:sym typeface="Symbol" pitchFamily="18" charset="2"/>
              </a:rPr>
              <a:t></a:t>
            </a:r>
            <a:r>
              <a:rPr lang="en-US"/>
              <a:t>)</a:t>
            </a:r>
          </a:p>
          <a:p>
            <a:endParaRPr lang="en-US" sz="800"/>
          </a:p>
          <a:p>
            <a:r>
              <a:rPr lang="en-US"/>
              <a:t>where </a:t>
            </a:r>
            <a:r>
              <a:rPr lang="en-US" i="1">
                <a:sym typeface="Symbol" pitchFamily="18" charset="2"/>
              </a:rPr>
              <a:t></a:t>
            </a:r>
            <a:r>
              <a:rPr lang="en-US"/>
              <a:t> is a uniformly distributed </a:t>
            </a:r>
          </a:p>
          <a:p>
            <a:r>
              <a:rPr lang="en-US"/>
              <a:t>random variable in (0, 2</a:t>
            </a:r>
            <a:r>
              <a:rPr lang="en-US" i="1">
                <a:sym typeface="Symbol" pitchFamily="18" charset="2"/>
              </a:rPr>
              <a:t></a:t>
            </a:r>
            <a:r>
              <a:rPr lang="en-US"/>
              <a:t>), </a:t>
            </a:r>
          </a:p>
          <a:p>
            <a:r>
              <a:rPr lang="en-US"/>
              <a:t>represents a stochastic process. </a:t>
            </a:r>
          </a:p>
          <a:p>
            <a:endParaRPr lang="en-US"/>
          </a:p>
          <a:p>
            <a:pPr eaLnBrk="1" hangingPunct="1"/>
            <a:endParaRPr lang="en-US"/>
          </a:p>
          <a:p>
            <a:endParaRPr lang="en-US"/>
          </a:p>
        </p:txBody>
      </p:sp>
      <p:sp>
        <p:nvSpPr>
          <p:cNvPr id="110609" name="Line 6"/>
          <p:cNvSpPr>
            <a:spLocks noChangeShapeType="1"/>
          </p:cNvSpPr>
          <p:nvPr/>
        </p:nvSpPr>
        <p:spPr bwMode="auto">
          <a:xfrm>
            <a:off x="4927600" y="5727700"/>
            <a:ext cx="3657600" cy="0"/>
          </a:xfrm>
          <a:prstGeom prst="line">
            <a:avLst/>
          </a:prstGeom>
          <a:noFill/>
          <a:ln w="9525">
            <a:solidFill>
              <a:schemeClr val="tx1"/>
            </a:solidFill>
            <a:round/>
            <a:headEnd/>
            <a:tailEnd type="triangle" w="med" len="med"/>
          </a:ln>
        </p:spPr>
        <p:txBody>
          <a:bodyPr/>
          <a:lstStyle/>
          <a:p>
            <a:endParaRPr lang="en-US"/>
          </a:p>
        </p:txBody>
      </p:sp>
      <p:sp>
        <p:nvSpPr>
          <p:cNvPr id="110610" name="Line 7"/>
          <p:cNvSpPr>
            <a:spLocks noChangeShapeType="1"/>
          </p:cNvSpPr>
          <p:nvPr/>
        </p:nvSpPr>
        <p:spPr bwMode="auto">
          <a:xfrm flipV="1">
            <a:off x="5461000" y="3136900"/>
            <a:ext cx="0" cy="2819400"/>
          </a:xfrm>
          <a:prstGeom prst="line">
            <a:avLst/>
          </a:prstGeom>
          <a:noFill/>
          <a:ln w="9525">
            <a:solidFill>
              <a:schemeClr val="tx1"/>
            </a:solidFill>
            <a:round/>
            <a:headEnd/>
            <a:tailEnd type="triangle" w="med" len="med"/>
          </a:ln>
        </p:spPr>
        <p:txBody>
          <a:bodyPr/>
          <a:lstStyle/>
          <a:p>
            <a:endParaRPr lang="en-US"/>
          </a:p>
        </p:txBody>
      </p:sp>
      <p:sp>
        <p:nvSpPr>
          <p:cNvPr id="110611" name="Freeform 8"/>
          <p:cNvSpPr>
            <a:spLocks/>
          </p:cNvSpPr>
          <p:nvPr/>
        </p:nvSpPr>
        <p:spPr bwMode="auto">
          <a:xfrm>
            <a:off x="5003800" y="5232400"/>
            <a:ext cx="3429000" cy="342900"/>
          </a:xfrm>
          <a:custGeom>
            <a:avLst/>
            <a:gdLst>
              <a:gd name="T0" fmla="*/ 0 w 1104"/>
              <a:gd name="T1" fmla="*/ 2147483647 h 192"/>
              <a:gd name="T2" fmla="*/ 2147483647 w 1104"/>
              <a:gd name="T3" fmla="*/ 2147483647 h 192"/>
              <a:gd name="T4" fmla="*/ 2147483647 w 1104"/>
              <a:gd name="T5" fmla="*/ 2147483647 h 192"/>
              <a:gd name="T6" fmla="*/ 2147483647 w 1104"/>
              <a:gd name="T7" fmla="*/ 2147483647 h 192"/>
              <a:gd name="T8" fmla="*/ 2147483647 w 1104"/>
              <a:gd name="T9" fmla="*/ 2147483647 h 192"/>
              <a:gd name="T10" fmla="*/ 2147483647 w 1104"/>
              <a:gd name="T11" fmla="*/ 2147483647 h 192"/>
              <a:gd name="T12" fmla="*/ 2147483647 w 1104"/>
              <a:gd name="T13" fmla="*/ 2147483647 h 192"/>
              <a:gd name="T14" fmla="*/ 0 60000 65536"/>
              <a:gd name="T15" fmla="*/ 0 60000 65536"/>
              <a:gd name="T16" fmla="*/ 0 60000 65536"/>
              <a:gd name="T17" fmla="*/ 0 60000 65536"/>
              <a:gd name="T18" fmla="*/ 0 60000 65536"/>
              <a:gd name="T19" fmla="*/ 0 60000 65536"/>
              <a:gd name="T20" fmla="*/ 0 60000 65536"/>
              <a:gd name="T21" fmla="*/ 0 w 1104"/>
              <a:gd name="T22" fmla="*/ 0 h 192"/>
              <a:gd name="T23" fmla="*/ 1104 w 1104"/>
              <a:gd name="T24" fmla="*/ 192 h 19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104" h="192">
                <a:moveTo>
                  <a:pt x="0" y="168"/>
                </a:moveTo>
                <a:cubicBezTo>
                  <a:pt x="56" y="108"/>
                  <a:pt x="112" y="48"/>
                  <a:pt x="144" y="24"/>
                </a:cubicBezTo>
                <a:cubicBezTo>
                  <a:pt x="176" y="0"/>
                  <a:pt x="152" y="0"/>
                  <a:pt x="192" y="24"/>
                </a:cubicBezTo>
                <a:cubicBezTo>
                  <a:pt x="232" y="48"/>
                  <a:pt x="304" y="144"/>
                  <a:pt x="384" y="168"/>
                </a:cubicBezTo>
                <a:cubicBezTo>
                  <a:pt x="464" y="192"/>
                  <a:pt x="600" y="184"/>
                  <a:pt x="672" y="168"/>
                </a:cubicBezTo>
                <a:cubicBezTo>
                  <a:pt x="744" y="152"/>
                  <a:pt x="744" y="80"/>
                  <a:pt x="816" y="72"/>
                </a:cubicBezTo>
                <a:cubicBezTo>
                  <a:pt x="888" y="64"/>
                  <a:pt x="996" y="92"/>
                  <a:pt x="1104" y="120"/>
                </a:cubicBezTo>
              </a:path>
            </a:pathLst>
          </a:custGeom>
          <a:noFill/>
          <a:ln w="9525">
            <a:solidFill>
              <a:schemeClr val="tx1"/>
            </a:solidFill>
            <a:round/>
            <a:headEnd/>
            <a:tailEnd/>
          </a:ln>
        </p:spPr>
        <p:txBody>
          <a:bodyPr/>
          <a:lstStyle/>
          <a:p>
            <a:endParaRPr lang="en-US"/>
          </a:p>
        </p:txBody>
      </p:sp>
      <p:sp>
        <p:nvSpPr>
          <p:cNvPr id="110612" name="Freeform 9"/>
          <p:cNvSpPr>
            <a:spLocks/>
          </p:cNvSpPr>
          <p:nvPr/>
        </p:nvSpPr>
        <p:spPr bwMode="auto">
          <a:xfrm>
            <a:off x="5003800" y="3746500"/>
            <a:ext cx="3505200" cy="342900"/>
          </a:xfrm>
          <a:custGeom>
            <a:avLst/>
            <a:gdLst>
              <a:gd name="T0" fmla="*/ 0 w 2208"/>
              <a:gd name="T1" fmla="*/ 2147483647 h 216"/>
              <a:gd name="T2" fmla="*/ 2147483647 w 2208"/>
              <a:gd name="T3" fmla="*/ 2147483647 h 216"/>
              <a:gd name="T4" fmla="*/ 2147483647 w 2208"/>
              <a:gd name="T5" fmla="*/ 2147483647 h 216"/>
              <a:gd name="T6" fmla="*/ 2147483647 w 2208"/>
              <a:gd name="T7" fmla="*/ 2147483647 h 216"/>
              <a:gd name="T8" fmla="*/ 2147483647 w 2208"/>
              <a:gd name="T9" fmla="*/ 0 h 216"/>
              <a:gd name="T10" fmla="*/ 2147483647 w 2208"/>
              <a:gd name="T11" fmla="*/ 2147483647 h 216"/>
              <a:gd name="T12" fmla="*/ 2147483647 w 2208"/>
              <a:gd name="T13" fmla="*/ 0 h 216"/>
              <a:gd name="T14" fmla="*/ 2147483647 w 2208"/>
              <a:gd name="T15" fmla="*/ 2147483647 h 216"/>
              <a:gd name="T16" fmla="*/ 2147483647 w 2208"/>
              <a:gd name="T17" fmla="*/ 2147483647 h 21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208"/>
              <a:gd name="T28" fmla="*/ 0 h 216"/>
              <a:gd name="T29" fmla="*/ 2208 w 2208"/>
              <a:gd name="T30" fmla="*/ 216 h 21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208" h="216">
                <a:moveTo>
                  <a:pt x="0" y="192"/>
                </a:moveTo>
                <a:cubicBezTo>
                  <a:pt x="28" y="124"/>
                  <a:pt x="56" y="56"/>
                  <a:pt x="96" y="48"/>
                </a:cubicBezTo>
                <a:cubicBezTo>
                  <a:pt x="136" y="40"/>
                  <a:pt x="176" y="120"/>
                  <a:pt x="240" y="144"/>
                </a:cubicBezTo>
                <a:cubicBezTo>
                  <a:pt x="304" y="168"/>
                  <a:pt x="400" y="216"/>
                  <a:pt x="480" y="192"/>
                </a:cubicBezTo>
                <a:cubicBezTo>
                  <a:pt x="560" y="168"/>
                  <a:pt x="632" y="0"/>
                  <a:pt x="720" y="0"/>
                </a:cubicBezTo>
                <a:cubicBezTo>
                  <a:pt x="808" y="0"/>
                  <a:pt x="904" y="192"/>
                  <a:pt x="1008" y="192"/>
                </a:cubicBezTo>
                <a:cubicBezTo>
                  <a:pt x="1112" y="192"/>
                  <a:pt x="1208" y="0"/>
                  <a:pt x="1344" y="0"/>
                </a:cubicBezTo>
                <a:cubicBezTo>
                  <a:pt x="1480" y="0"/>
                  <a:pt x="1680" y="168"/>
                  <a:pt x="1824" y="192"/>
                </a:cubicBezTo>
                <a:cubicBezTo>
                  <a:pt x="1968" y="216"/>
                  <a:pt x="2088" y="180"/>
                  <a:pt x="2208" y="144"/>
                </a:cubicBezTo>
              </a:path>
            </a:pathLst>
          </a:custGeom>
          <a:noFill/>
          <a:ln w="9525">
            <a:solidFill>
              <a:schemeClr val="tx1"/>
            </a:solidFill>
            <a:round/>
            <a:headEnd/>
            <a:tailEnd/>
          </a:ln>
        </p:spPr>
        <p:txBody>
          <a:bodyPr/>
          <a:lstStyle/>
          <a:p>
            <a:endParaRPr lang="en-US"/>
          </a:p>
        </p:txBody>
      </p:sp>
      <p:sp>
        <p:nvSpPr>
          <p:cNvPr id="110613" name="Freeform 10"/>
          <p:cNvSpPr>
            <a:spLocks/>
          </p:cNvSpPr>
          <p:nvPr/>
        </p:nvSpPr>
        <p:spPr bwMode="auto">
          <a:xfrm>
            <a:off x="5003800" y="4521200"/>
            <a:ext cx="3429000" cy="800100"/>
          </a:xfrm>
          <a:custGeom>
            <a:avLst/>
            <a:gdLst>
              <a:gd name="T0" fmla="*/ 0 w 2160"/>
              <a:gd name="T1" fmla="*/ 2147483647 h 504"/>
              <a:gd name="T2" fmla="*/ 2147483647 w 2160"/>
              <a:gd name="T3" fmla="*/ 2147483647 h 504"/>
              <a:gd name="T4" fmla="*/ 2147483647 w 2160"/>
              <a:gd name="T5" fmla="*/ 2147483647 h 504"/>
              <a:gd name="T6" fmla="*/ 2147483647 w 2160"/>
              <a:gd name="T7" fmla="*/ 2147483647 h 504"/>
              <a:gd name="T8" fmla="*/ 2147483647 w 2160"/>
              <a:gd name="T9" fmla="*/ 2147483647 h 504"/>
              <a:gd name="T10" fmla="*/ 2147483647 w 2160"/>
              <a:gd name="T11" fmla="*/ 2147483647 h 504"/>
              <a:gd name="T12" fmla="*/ 2147483647 w 2160"/>
              <a:gd name="T13" fmla="*/ 2147483647 h 504"/>
              <a:gd name="T14" fmla="*/ 2147483647 w 2160"/>
              <a:gd name="T15" fmla="*/ 2147483647 h 504"/>
              <a:gd name="T16" fmla="*/ 2147483647 w 2160"/>
              <a:gd name="T17" fmla="*/ 2147483647 h 504"/>
              <a:gd name="T18" fmla="*/ 2147483647 w 2160"/>
              <a:gd name="T19" fmla="*/ 2147483647 h 50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160"/>
              <a:gd name="T31" fmla="*/ 0 h 504"/>
              <a:gd name="T32" fmla="*/ 2160 w 2160"/>
              <a:gd name="T33" fmla="*/ 504 h 50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160" h="504">
                <a:moveTo>
                  <a:pt x="0" y="232"/>
                </a:moveTo>
                <a:cubicBezTo>
                  <a:pt x="20" y="116"/>
                  <a:pt x="40" y="0"/>
                  <a:pt x="144" y="40"/>
                </a:cubicBezTo>
                <a:cubicBezTo>
                  <a:pt x="248" y="80"/>
                  <a:pt x="496" y="440"/>
                  <a:pt x="624" y="472"/>
                </a:cubicBezTo>
                <a:cubicBezTo>
                  <a:pt x="752" y="504"/>
                  <a:pt x="840" y="256"/>
                  <a:pt x="912" y="232"/>
                </a:cubicBezTo>
                <a:cubicBezTo>
                  <a:pt x="984" y="208"/>
                  <a:pt x="1008" y="320"/>
                  <a:pt x="1056" y="328"/>
                </a:cubicBezTo>
                <a:cubicBezTo>
                  <a:pt x="1104" y="336"/>
                  <a:pt x="1152" y="264"/>
                  <a:pt x="1200" y="280"/>
                </a:cubicBezTo>
                <a:cubicBezTo>
                  <a:pt x="1248" y="296"/>
                  <a:pt x="1288" y="408"/>
                  <a:pt x="1344" y="424"/>
                </a:cubicBezTo>
                <a:cubicBezTo>
                  <a:pt x="1400" y="440"/>
                  <a:pt x="1464" y="368"/>
                  <a:pt x="1536" y="376"/>
                </a:cubicBezTo>
                <a:cubicBezTo>
                  <a:pt x="1608" y="384"/>
                  <a:pt x="1672" y="464"/>
                  <a:pt x="1776" y="472"/>
                </a:cubicBezTo>
                <a:cubicBezTo>
                  <a:pt x="1880" y="480"/>
                  <a:pt x="2020" y="452"/>
                  <a:pt x="2160" y="424"/>
                </a:cubicBezTo>
              </a:path>
            </a:pathLst>
          </a:custGeom>
          <a:noFill/>
          <a:ln w="9525">
            <a:solidFill>
              <a:schemeClr val="tx1"/>
            </a:solidFill>
            <a:round/>
            <a:headEnd/>
            <a:tailEnd/>
          </a:ln>
        </p:spPr>
        <p:txBody>
          <a:bodyPr/>
          <a:lstStyle/>
          <a:p>
            <a:endParaRPr lang="en-US"/>
          </a:p>
        </p:txBody>
      </p:sp>
      <p:sp>
        <p:nvSpPr>
          <p:cNvPr id="110614" name="Freeform 11"/>
          <p:cNvSpPr>
            <a:spLocks/>
          </p:cNvSpPr>
          <p:nvPr/>
        </p:nvSpPr>
        <p:spPr bwMode="auto">
          <a:xfrm>
            <a:off x="5003800" y="4178300"/>
            <a:ext cx="3505200" cy="406400"/>
          </a:xfrm>
          <a:custGeom>
            <a:avLst/>
            <a:gdLst>
              <a:gd name="T0" fmla="*/ 0 w 1296"/>
              <a:gd name="T1" fmla="*/ 2147483647 h 256"/>
              <a:gd name="T2" fmla="*/ 2147483647 w 1296"/>
              <a:gd name="T3" fmla="*/ 2147483647 h 256"/>
              <a:gd name="T4" fmla="*/ 2147483647 w 1296"/>
              <a:gd name="T5" fmla="*/ 2147483647 h 256"/>
              <a:gd name="T6" fmla="*/ 2147483647 w 1296"/>
              <a:gd name="T7" fmla="*/ 2147483647 h 256"/>
              <a:gd name="T8" fmla="*/ 2147483647 w 1296"/>
              <a:gd name="T9" fmla="*/ 2147483647 h 256"/>
              <a:gd name="T10" fmla="*/ 2147483647 w 1296"/>
              <a:gd name="T11" fmla="*/ 2147483647 h 256"/>
              <a:gd name="T12" fmla="*/ 2147483647 w 1296"/>
              <a:gd name="T13" fmla="*/ 2147483647 h 256"/>
              <a:gd name="T14" fmla="*/ 0 60000 65536"/>
              <a:gd name="T15" fmla="*/ 0 60000 65536"/>
              <a:gd name="T16" fmla="*/ 0 60000 65536"/>
              <a:gd name="T17" fmla="*/ 0 60000 65536"/>
              <a:gd name="T18" fmla="*/ 0 60000 65536"/>
              <a:gd name="T19" fmla="*/ 0 60000 65536"/>
              <a:gd name="T20" fmla="*/ 0 60000 65536"/>
              <a:gd name="T21" fmla="*/ 0 w 1296"/>
              <a:gd name="T22" fmla="*/ 0 h 256"/>
              <a:gd name="T23" fmla="*/ 1296 w 1296"/>
              <a:gd name="T24" fmla="*/ 256 h 25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96" h="256">
                <a:moveTo>
                  <a:pt x="0" y="112"/>
                </a:moveTo>
                <a:cubicBezTo>
                  <a:pt x="36" y="76"/>
                  <a:pt x="72" y="40"/>
                  <a:pt x="144" y="64"/>
                </a:cubicBezTo>
                <a:cubicBezTo>
                  <a:pt x="216" y="88"/>
                  <a:pt x="352" y="256"/>
                  <a:pt x="432" y="256"/>
                </a:cubicBezTo>
                <a:cubicBezTo>
                  <a:pt x="512" y="256"/>
                  <a:pt x="560" y="104"/>
                  <a:pt x="624" y="64"/>
                </a:cubicBezTo>
                <a:cubicBezTo>
                  <a:pt x="688" y="24"/>
                  <a:pt x="768" y="0"/>
                  <a:pt x="816" y="16"/>
                </a:cubicBezTo>
                <a:cubicBezTo>
                  <a:pt x="864" y="32"/>
                  <a:pt x="832" y="152"/>
                  <a:pt x="912" y="160"/>
                </a:cubicBezTo>
                <a:cubicBezTo>
                  <a:pt x="992" y="168"/>
                  <a:pt x="1144" y="116"/>
                  <a:pt x="1296" y="64"/>
                </a:cubicBezTo>
              </a:path>
            </a:pathLst>
          </a:custGeom>
          <a:noFill/>
          <a:ln w="9525">
            <a:solidFill>
              <a:schemeClr val="tx1"/>
            </a:solidFill>
            <a:round/>
            <a:headEnd/>
            <a:tailEnd/>
          </a:ln>
        </p:spPr>
        <p:txBody>
          <a:bodyPr/>
          <a:lstStyle/>
          <a:p>
            <a:endParaRPr lang="en-US"/>
          </a:p>
        </p:txBody>
      </p:sp>
      <p:sp>
        <p:nvSpPr>
          <p:cNvPr id="110615" name="Line 12"/>
          <p:cNvSpPr>
            <a:spLocks noChangeShapeType="1"/>
          </p:cNvSpPr>
          <p:nvPr/>
        </p:nvSpPr>
        <p:spPr bwMode="auto">
          <a:xfrm flipV="1">
            <a:off x="6375400" y="3517900"/>
            <a:ext cx="0" cy="2209800"/>
          </a:xfrm>
          <a:prstGeom prst="line">
            <a:avLst/>
          </a:prstGeom>
          <a:noFill/>
          <a:ln w="9525">
            <a:solidFill>
              <a:schemeClr val="tx1"/>
            </a:solidFill>
            <a:round/>
            <a:headEnd/>
            <a:tailEnd/>
          </a:ln>
        </p:spPr>
        <p:txBody>
          <a:bodyPr/>
          <a:lstStyle/>
          <a:p>
            <a:endParaRPr lang="en-US"/>
          </a:p>
        </p:txBody>
      </p:sp>
      <p:sp>
        <p:nvSpPr>
          <p:cNvPr id="110616" name="Line 13"/>
          <p:cNvSpPr>
            <a:spLocks noChangeShapeType="1"/>
          </p:cNvSpPr>
          <p:nvPr/>
        </p:nvSpPr>
        <p:spPr bwMode="auto">
          <a:xfrm flipV="1">
            <a:off x="7366000" y="3517900"/>
            <a:ext cx="0" cy="2209800"/>
          </a:xfrm>
          <a:prstGeom prst="line">
            <a:avLst/>
          </a:prstGeom>
          <a:noFill/>
          <a:ln w="9525">
            <a:solidFill>
              <a:schemeClr val="tx1"/>
            </a:solidFill>
            <a:round/>
            <a:headEnd/>
            <a:tailEnd/>
          </a:ln>
        </p:spPr>
        <p:txBody>
          <a:bodyPr/>
          <a:lstStyle/>
          <a:p>
            <a:endParaRPr lang="en-US"/>
          </a:p>
        </p:txBody>
      </p:sp>
      <p:graphicFrame>
        <p:nvGraphicFramePr>
          <p:cNvPr id="110594" name="Object 14"/>
          <p:cNvGraphicFramePr>
            <a:graphicFrameLocks noChangeAspect="1"/>
          </p:cNvGraphicFramePr>
          <p:nvPr/>
        </p:nvGraphicFramePr>
        <p:xfrm>
          <a:off x="8585200" y="5651500"/>
          <a:ext cx="101600" cy="165100"/>
        </p:xfrm>
        <a:graphic>
          <a:graphicData uri="http://schemas.openxmlformats.org/presentationml/2006/ole">
            <p:oleObj spid="_x0000_s110594" name="Equation" r:id="rId3" imgW="101520" imgH="164880" progId="">
              <p:embed/>
            </p:oleObj>
          </a:graphicData>
        </a:graphic>
      </p:graphicFrame>
      <p:graphicFrame>
        <p:nvGraphicFramePr>
          <p:cNvPr id="110595" name="Object 15"/>
          <p:cNvGraphicFramePr>
            <a:graphicFrameLocks noChangeAspect="1"/>
          </p:cNvGraphicFramePr>
          <p:nvPr/>
        </p:nvGraphicFramePr>
        <p:xfrm>
          <a:off x="6305550" y="5651500"/>
          <a:ext cx="139700" cy="368300"/>
        </p:xfrm>
        <a:graphic>
          <a:graphicData uri="http://schemas.openxmlformats.org/presentationml/2006/ole">
            <p:oleObj spid="_x0000_s110595" name="Equation" r:id="rId4" imgW="139680" imgH="368280" progId="">
              <p:embed/>
            </p:oleObj>
          </a:graphicData>
        </a:graphic>
      </p:graphicFrame>
      <p:graphicFrame>
        <p:nvGraphicFramePr>
          <p:cNvPr id="110596" name="Object 16"/>
          <p:cNvGraphicFramePr>
            <a:graphicFrameLocks noChangeAspect="1"/>
          </p:cNvGraphicFramePr>
          <p:nvPr/>
        </p:nvGraphicFramePr>
        <p:xfrm>
          <a:off x="7366000" y="5651500"/>
          <a:ext cx="165100" cy="368300"/>
        </p:xfrm>
        <a:graphic>
          <a:graphicData uri="http://schemas.openxmlformats.org/presentationml/2006/ole">
            <p:oleObj spid="_x0000_s110596" name="Equation" r:id="rId5" imgW="164880" imgH="368280" progId="">
              <p:embed/>
            </p:oleObj>
          </a:graphicData>
        </a:graphic>
      </p:graphicFrame>
      <p:graphicFrame>
        <p:nvGraphicFramePr>
          <p:cNvPr id="110597" name="Object 17"/>
          <p:cNvGraphicFramePr>
            <a:graphicFrameLocks noChangeAspect="1"/>
          </p:cNvGraphicFramePr>
          <p:nvPr/>
        </p:nvGraphicFramePr>
        <p:xfrm>
          <a:off x="4286250" y="3746500"/>
          <a:ext cx="685800" cy="381000"/>
        </p:xfrm>
        <a:graphic>
          <a:graphicData uri="http://schemas.openxmlformats.org/presentationml/2006/ole">
            <p:oleObj spid="_x0000_s110597" name="Equation" r:id="rId6" imgW="685800" imgH="380880" progId="">
              <p:embed/>
            </p:oleObj>
          </a:graphicData>
        </a:graphic>
      </p:graphicFrame>
      <p:graphicFrame>
        <p:nvGraphicFramePr>
          <p:cNvPr id="110598" name="Object 18"/>
          <p:cNvGraphicFramePr>
            <a:graphicFrameLocks noChangeAspect="1"/>
          </p:cNvGraphicFramePr>
          <p:nvPr/>
        </p:nvGraphicFramePr>
        <p:xfrm>
          <a:off x="4286250" y="4127500"/>
          <a:ext cx="685800" cy="381000"/>
        </p:xfrm>
        <a:graphic>
          <a:graphicData uri="http://schemas.openxmlformats.org/presentationml/2006/ole">
            <p:oleObj spid="_x0000_s110598" name="Equation" r:id="rId7" imgW="685800" imgH="380880" progId="">
              <p:embed/>
            </p:oleObj>
          </a:graphicData>
        </a:graphic>
      </p:graphicFrame>
      <p:graphicFrame>
        <p:nvGraphicFramePr>
          <p:cNvPr id="110599" name="Object 19"/>
          <p:cNvGraphicFramePr>
            <a:graphicFrameLocks noChangeAspect="1"/>
          </p:cNvGraphicFramePr>
          <p:nvPr/>
        </p:nvGraphicFramePr>
        <p:xfrm>
          <a:off x="4286250" y="4743450"/>
          <a:ext cx="685800" cy="368300"/>
        </p:xfrm>
        <a:graphic>
          <a:graphicData uri="http://schemas.openxmlformats.org/presentationml/2006/ole">
            <p:oleObj spid="_x0000_s110599" name="Equation" r:id="rId8" imgW="685800" imgH="368280" progId="">
              <p:embed/>
            </p:oleObj>
          </a:graphicData>
        </a:graphic>
      </p:graphicFrame>
      <p:graphicFrame>
        <p:nvGraphicFramePr>
          <p:cNvPr id="110600" name="Object 20"/>
          <p:cNvGraphicFramePr>
            <a:graphicFrameLocks noChangeAspect="1"/>
          </p:cNvGraphicFramePr>
          <p:nvPr/>
        </p:nvGraphicFramePr>
        <p:xfrm>
          <a:off x="4292600" y="5276850"/>
          <a:ext cx="673100" cy="368300"/>
        </p:xfrm>
        <a:graphic>
          <a:graphicData uri="http://schemas.openxmlformats.org/presentationml/2006/ole">
            <p:oleObj spid="_x0000_s110600" name="Equation" r:id="rId9" imgW="672840" imgH="368280" progId="">
              <p:embed/>
            </p:oleObj>
          </a:graphicData>
        </a:graphic>
      </p:graphicFrame>
      <p:graphicFrame>
        <p:nvGraphicFramePr>
          <p:cNvPr id="110601" name="Object 21"/>
          <p:cNvGraphicFramePr>
            <a:graphicFrameLocks noChangeAspect="1"/>
          </p:cNvGraphicFramePr>
          <p:nvPr/>
        </p:nvGraphicFramePr>
        <p:xfrm>
          <a:off x="5918200" y="4737100"/>
          <a:ext cx="88900" cy="304800"/>
        </p:xfrm>
        <a:graphic>
          <a:graphicData uri="http://schemas.openxmlformats.org/presentationml/2006/ole">
            <p:oleObj spid="_x0000_s110601" name="Equation" r:id="rId10" imgW="88560" imgH="304560" progId="">
              <p:embed/>
            </p:oleObj>
          </a:graphicData>
        </a:graphic>
      </p:graphicFrame>
      <p:graphicFrame>
        <p:nvGraphicFramePr>
          <p:cNvPr id="110602" name="Object 22"/>
          <p:cNvGraphicFramePr>
            <a:graphicFrameLocks noChangeAspect="1"/>
          </p:cNvGraphicFramePr>
          <p:nvPr/>
        </p:nvGraphicFramePr>
        <p:xfrm>
          <a:off x="5918200" y="4051300"/>
          <a:ext cx="88900" cy="304800"/>
        </p:xfrm>
        <a:graphic>
          <a:graphicData uri="http://schemas.openxmlformats.org/presentationml/2006/ole">
            <p:oleObj spid="_x0000_s110602" name="Equation" r:id="rId11" imgW="88560" imgH="304560" progId="">
              <p:embed/>
            </p:oleObj>
          </a:graphicData>
        </a:graphic>
      </p:graphicFrame>
      <p:graphicFrame>
        <p:nvGraphicFramePr>
          <p:cNvPr id="110603" name="Object 23"/>
          <p:cNvGraphicFramePr>
            <a:graphicFrameLocks noChangeAspect="1"/>
          </p:cNvGraphicFramePr>
          <p:nvPr/>
        </p:nvGraphicFramePr>
        <p:xfrm>
          <a:off x="5918200" y="3441700"/>
          <a:ext cx="88900" cy="304800"/>
        </p:xfrm>
        <a:graphic>
          <a:graphicData uri="http://schemas.openxmlformats.org/presentationml/2006/ole">
            <p:oleObj spid="_x0000_s110603" name="Equation" r:id="rId12" imgW="88560" imgH="304560" progId="">
              <p:embed/>
            </p:oleObj>
          </a:graphicData>
        </a:graphic>
      </p:graphicFrame>
      <p:graphicFrame>
        <p:nvGraphicFramePr>
          <p:cNvPr id="110604" name="Object 25"/>
          <p:cNvGraphicFramePr>
            <a:graphicFrameLocks noChangeAspect="1"/>
          </p:cNvGraphicFramePr>
          <p:nvPr/>
        </p:nvGraphicFramePr>
        <p:xfrm>
          <a:off x="5537200" y="3136900"/>
          <a:ext cx="609600" cy="215900"/>
        </p:xfrm>
        <a:graphic>
          <a:graphicData uri="http://schemas.openxmlformats.org/presentationml/2006/ole">
            <p:oleObj spid="_x0000_s110604" name="Equation" r:id="rId13" imgW="609480" imgH="215640" progId="">
              <p:embed/>
            </p:oleObj>
          </a:graphicData>
        </a:graphic>
      </p:graphicFrame>
      <p:graphicFrame>
        <p:nvGraphicFramePr>
          <p:cNvPr id="110605" name="Object 26"/>
          <p:cNvGraphicFramePr>
            <a:graphicFrameLocks noChangeAspect="1"/>
          </p:cNvGraphicFramePr>
          <p:nvPr/>
        </p:nvGraphicFramePr>
        <p:xfrm>
          <a:off x="5461000" y="5727700"/>
          <a:ext cx="127000" cy="190500"/>
        </p:xfrm>
        <a:graphic>
          <a:graphicData uri="http://schemas.openxmlformats.org/presentationml/2006/ole">
            <p:oleObj spid="_x0000_s110605" name="Equation" r:id="rId14" imgW="126720" imgH="190440" progId="">
              <p:embed/>
            </p:oleObj>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Date Placeholder 3"/>
          <p:cNvSpPr>
            <a:spLocks noGrp="1"/>
          </p:cNvSpPr>
          <p:nvPr>
            <p:ph type="dt" sz="quarter" idx="10"/>
          </p:nvPr>
        </p:nvSpPr>
        <p:spPr/>
        <p:txBody>
          <a:bodyPr/>
          <a:lstStyle/>
          <a:p>
            <a:pPr>
              <a:defRPr/>
            </a:pPr>
            <a:r>
              <a:rPr lang="en-US"/>
              <a:t>		 </a:t>
            </a:r>
            <a:r>
              <a:rPr lang="en-US" sz="1200"/>
              <a:t> </a:t>
            </a:r>
            <a:fld id="{A4AFFA84-256E-4ED4-9FE9-930CC06FC671}" type="slidenum">
              <a:rPr lang="en-US" sz="1200">
                <a:solidFill>
                  <a:srgbClr val="003399"/>
                </a:solidFill>
              </a:rPr>
              <a:pPr>
                <a:defRPr/>
              </a:pPr>
              <a:t>18</a:t>
            </a:fld>
            <a:endParaRPr lang="en-US" sz="1200">
              <a:solidFill>
                <a:srgbClr val="003399"/>
              </a:solidFill>
            </a:endParaRPr>
          </a:p>
        </p:txBody>
      </p:sp>
      <p:sp>
        <p:nvSpPr>
          <p:cNvPr id="180227" name="Rectangle 2"/>
          <p:cNvSpPr>
            <a:spLocks noGrp="1" noChangeArrowheads="1"/>
          </p:cNvSpPr>
          <p:nvPr>
            <p:ph type="title"/>
          </p:nvPr>
        </p:nvSpPr>
        <p:spPr/>
        <p:txBody>
          <a:bodyPr/>
          <a:lstStyle/>
          <a:p>
            <a:r>
              <a:rPr lang="en-US" smtClean="0"/>
              <a:t>Optimum Receiver Design (12)</a:t>
            </a:r>
          </a:p>
        </p:txBody>
      </p:sp>
      <p:sp>
        <p:nvSpPr>
          <p:cNvPr id="180228" name="Rectangle 3"/>
          <p:cNvSpPr>
            <a:spLocks noGrp="1" noChangeArrowheads="1"/>
          </p:cNvSpPr>
          <p:nvPr>
            <p:ph type="body" idx="1"/>
          </p:nvPr>
        </p:nvSpPr>
        <p:spPr>
          <a:xfrm>
            <a:off x="609600" y="914400"/>
            <a:ext cx="7772400" cy="5181600"/>
          </a:xfrm>
        </p:spPr>
        <p:txBody>
          <a:bodyPr/>
          <a:lstStyle/>
          <a:p>
            <a:pPr>
              <a:buFont typeface="Wingdings" pitchFamily="2" charset="2"/>
              <a:buNone/>
            </a:pPr>
            <a:r>
              <a:rPr lang="en-US" b="1" smtClean="0"/>
              <a:t>	Frequency-selective channel: Block model</a:t>
            </a:r>
          </a:p>
          <a:p>
            <a:pPr>
              <a:buFont typeface="Wingdings" pitchFamily="2" charset="2"/>
              <a:buNone/>
            </a:pPr>
            <a:r>
              <a:rPr lang="en-US" smtClean="0"/>
              <a:t>	Processing a block of </a:t>
            </a:r>
            <a:r>
              <a:rPr lang="en-US" i="1" smtClean="0">
                <a:latin typeface="Tahoma" pitchFamily="34" charset="0"/>
              </a:rPr>
              <a:t>N</a:t>
            </a:r>
            <a:r>
              <a:rPr lang="en-US" baseline="-25000" smtClean="0">
                <a:latin typeface="Tahoma" pitchFamily="34" charset="0"/>
              </a:rPr>
              <a:t>B</a:t>
            </a:r>
            <a:r>
              <a:rPr lang="en-US" smtClean="0"/>
              <a:t>  consequent symbols, then the received signal sample vector is</a:t>
            </a:r>
          </a:p>
          <a:p>
            <a:pPr>
              <a:buFont typeface="Wingdings" pitchFamily="2" charset="2"/>
              <a:buNone/>
            </a:pPr>
            <a:endParaRPr lang="en-US" smtClean="0"/>
          </a:p>
          <a:p>
            <a:pPr>
              <a:buFont typeface="Wingdings" pitchFamily="2" charset="2"/>
              <a:buNone/>
            </a:pPr>
            <a:endParaRPr lang="en-US" sz="1000" smtClean="0"/>
          </a:p>
          <a:p>
            <a:pPr>
              <a:lnSpc>
                <a:spcPct val="105000"/>
              </a:lnSpc>
              <a:buFont typeface="Wingdings" pitchFamily="2" charset="2"/>
              <a:buNone/>
            </a:pPr>
            <a:r>
              <a:rPr lang="en-US" smtClean="0"/>
              <a:t>	where					is the vector of transmitted symbols, and the vector of received symbol-spaced samples is</a:t>
            </a:r>
          </a:p>
          <a:p>
            <a:pPr>
              <a:lnSpc>
                <a:spcPct val="105000"/>
              </a:lnSpc>
              <a:buFont typeface="Wingdings" pitchFamily="2" charset="2"/>
              <a:buNone/>
            </a:pPr>
            <a:endParaRPr lang="en-US" smtClean="0"/>
          </a:p>
          <a:p>
            <a:pPr>
              <a:lnSpc>
                <a:spcPct val="105000"/>
              </a:lnSpc>
              <a:buFont typeface="Wingdings" pitchFamily="2" charset="2"/>
              <a:buNone/>
            </a:pPr>
            <a:endParaRPr lang="en-US" smtClean="0"/>
          </a:p>
          <a:p>
            <a:pPr>
              <a:lnSpc>
                <a:spcPct val="105000"/>
              </a:lnSpc>
              <a:buFont typeface="Wingdings" pitchFamily="2" charset="2"/>
              <a:buNone/>
            </a:pPr>
            <a:r>
              <a:rPr lang="en-US" smtClean="0"/>
              <a:t>	The channel matrix </a:t>
            </a:r>
            <a:r>
              <a:rPr lang="en-US" b="1" smtClean="0">
                <a:latin typeface="Tahoma" pitchFamily="34" charset="0"/>
              </a:rPr>
              <a:t>H</a:t>
            </a:r>
            <a:r>
              <a:rPr lang="en-US" smtClean="0"/>
              <a:t> can be decomposed as</a:t>
            </a:r>
          </a:p>
        </p:txBody>
      </p:sp>
      <p:sp>
        <p:nvSpPr>
          <p:cNvPr id="180229" name="Rectangle 4"/>
          <p:cNvSpPr>
            <a:spLocks noChangeArrowheads="1"/>
          </p:cNvSpPr>
          <p:nvPr/>
        </p:nvSpPr>
        <p:spPr bwMode="auto">
          <a:xfrm>
            <a:off x="3810000" y="1905000"/>
            <a:ext cx="1622425" cy="396875"/>
          </a:xfrm>
          <a:prstGeom prst="rect">
            <a:avLst/>
          </a:prstGeom>
          <a:noFill/>
          <a:ln w="9525">
            <a:noFill/>
            <a:miter lim="800000"/>
            <a:headEnd/>
            <a:tailEnd/>
          </a:ln>
        </p:spPr>
        <p:txBody>
          <a:bodyPr wrap="none">
            <a:spAutoFit/>
          </a:bodyPr>
          <a:lstStyle/>
          <a:p>
            <a:r>
              <a:rPr lang="en-US" b="1">
                <a:latin typeface="Tahoma" pitchFamily="34" charset="0"/>
              </a:rPr>
              <a:t>y</a:t>
            </a:r>
            <a:r>
              <a:rPr lang="en-US">
                <a:latin typeface="Tahoma" pitchFamily="34" charset="0"/>
              </a:rPr>
              <a:t> = </a:t>
            </a:r>
            <a:r>
              <a:rPr lang="en-US" b="1">
                <a:latin typeface="Tahoma" pitchFamily="34" charset="0"/>
              </a:rPr>
              <a:t>H</a:t>
            </a:r>
            <a:r>
              <a:rPr lang="en-US" baseline="30000">
                <a:latin typeface="Tahoma" pitchFamily="34" charset="0"/>
              </a:rPr>
              <a:t>T</a:t>
            </a:r>
            <a:r>
              <a:rPr lang="en-US" b="1">
                <a:latin typeface="Tahoma" pitchFamily="34" charset="0"/>
              </a:rPr>
              <a:t>x</a:t>
            </a:r>
            <a:r>
              <a:rPr lang="en-US">
                <a:latin typeface="Tahoma" pitchFamily="34" charset="0"/>
              </a:rPr>
              <a:t> + </a:t>
            </a:r>
            <a:r>
              <a:rPr lang="en-US" b="1">
                <a:latin typeface="Tahoma" pitchFamily="34" charset="0"/>
              </a:rPr>
              <a:t>η</a:t>
            </a:r>
          </a:p>
        </p:txBody>
      </p:sp>
      <p:pic>
        <p:nvPicPr>
          <p:cNvPr id="180230" name="Picture 5"/>
          <p:cNvPicPr>
            <a:picLocks noChangeAspect="1" noChangeArrowheads="1"/>
          </p:cNvPicPr>
          <p:nvPr/>
        </p:nvPicPr>
        <p:blipFill>
          <a:blip r:embed="rId2" cstate="print"/>
          <a:srcRect/>
          <a:stretch>
            <a:fillRect/>
          </a:stretch>
        </p:blipFill>
        <p:spPr bwMode="auto">
          <a:xfrm>
            <a:off x="1752600" y="2525713"/>
            <a:ext cx="4267200" cy="363537"/>
          </a:xfrm>
          <a:prstGeom prst="rect">
            <a:avLst/>
          </a:prstGeom>
          <a:noFill/>
          <a:ln w="9525">
            <a:noFill/>
            <a:miter lim="800000"/>
            <a:headEnd/>
            <a:tailEnd/>
          </a:ln>
        </p:spPr>
      </p:pic>
      <p:pic>
        <p:nvPicPr>
          <p:cNvPr id="180231" name="Picture 7"/>
          <p:cNvPicPr>
            <a:picLocks noChangeAspect="1" noChangeArrowheads="1"/>
          </p:cNvPicPr>
          <p:nvPr/>
        </p:nvPicPr>
        <p:blipFill>
          <a:blip r:embed="rId3" cstate="print"/>
          <a:srcRect/>
          <a:stretch>
            <a:fillRect/>
          </a:stretch>
        </p:blipFill>
        <p:spPr bwMode="auto">
          <a:xfrm>
            <a:off x="1066800" y="3581400"/>
            <a:ext cx="7162800" cy="434975"/>
          </a:xfrm>
          <a:prstGeom prst="rect">
            <a:avLst/>
          </a:prstGeom>
          <a:noFill/>
          <a:ln w="9525">
            <a:noFill/>
            <a:miter lim="800000"/>
            <a:headEnd/>
            <a:tailEnd/>
          </a:ln>
        </p:spPr>
      </p:pic>
      <p:sp>
        <p:nvSpPr>
          <p:cNvPr id="180232" name="Rectangle 8"/>
          <p:cNvSpPr>
            <a:spLocks noChangeArrowheads="1"/>
          </p:cNvSpPr>
          <p:nvPr/>
        </p:nvSpPr>
        <p:spPr bwMode="auto">
          <a:xfrm>
            <a:off x="2209800" y="4724400"/>
            <a:ext cx="5029200" cy="1096963"/>
          </a:xfrm>
          <a:prstGeom prst="rect">
            <a:avLst/>
          </a:prstGeom>
          <a:noFill/>
          <a:ln w="9525">
            <a:noFill/>
            <a:miter lim="800000"/>
            <a:headEnd/>
            <a:tailEnd/>
          </a:ln>
        </p:spPr>
        <p:txBody>
          <a:bodyPr>
            <a:spAutoFit/>
          </a:bodyPr>
          <a:lstStyle/>
          <a:p>
            <a:pPr>
              <a:lnSpc>
                <a:spcPct val="110000"/>
              </a:lnSpc>
            </a:pPr>
            <a:r>
              <a:rPr lang="en-US" b="1">
                <a:latin typeface="Tahoma" pitchFamily="34" charset="0"/>
              </a:rPr>
              <a:t>H</a:t>
            </a:r>
            <a:r>
              <a:rPr lang="en-US"/>
              <a:t> = [</a:t>
            </a:r>
            <a:r>
              <a:rPr lang="en-US" b="1">
                <a:latin typeface="Tahoma" pitchFamily="34" charset="0"/>
              </a:rPr>
              <a:t>H</a:t>
            </a:r>
            <a:r>
              <a:rPr lang="en-US" baseline="-25000">
                <a:latin typeface="Tahoma" pitchFamily="34" charset="0"/>
              </a:rPr>
              <a:t>PRE</a:t>
            </a:r>
            <a:r>
              <a:rPr lang="en-US"/>
              <a:t> </a:t>
            </a:r>
            <a:r>
              <a:rPr lang="en-US" b="1">
                <a:latin typeface="Tahoma" pitchFamily="34" charset="0"/>
              </a:rPr>
              <a:t>H</a:t>
            </a:r>
            <a:r>
              <a:rPr lang="en-US" baseline="-25000">
                <a:latin typeface="Tahoma" pitchFamily="34" charset="0"/>
              </a:rPr>
              <a:t>SS</a:t>
            </a:r>
            <a:r>
              <a:rPr lang="en-US">
                <a:latin typeface="Tahoma" pitchFamily="34" charset="0"/>
              </a:rPr>
              <a:t> </a:t>
            </a:r>
            <a:r>
              <a:rPr lang="en-US" b="1">
                <a:latin typeface="Tahoma" pitchFamily="34" charset="0"/>
              </a:rPr>
              <a:t>H</a:t>
            </a:r>
            <a:r>
              <a:rPr lang="en-US" baseline="-25000">
                <a:latin typeface="Tahoma" pitchFamily="34" charset="0"/>
              </a:rPr>
              <a:t>POST</a:t>
            </a:r>
            <a:r>
              <a:rPr lang="en-US"/>
              <a:t>], where</a:t>
            </a:r>
          </a:p>
          <a:p>
            <a:pPr>
              <a:lnSpc>
                <a:spcPct val="110000"/>
              </a:lnSpc>
            </a:pPr>
            <a:r>
              <a:rPr lang="en-US" b="1">
                <a:latin typeface="Tahoma" pitchFamily="34" charset="0"/>
              </a:rPr>
              <a:t>H</a:t>
            </a:r>
            <a:r>
              <a:rPr lang="en-US" baseline="-25000">
                <a:latin typeface="Tahoma" pitchFamily="34" charset="0"/>
              </a:rPr>
              <a:t>PRE</a:t>
            </a:r>
            <a:r>
              <a:rPr lang="en-US">
                <a:latin typeface="Tahoma" pitchFamily="34" charset="0"/>
              </a:rPr>
              <a:t>, </a:t>
            </a:r>
            <a:r>
              <a:rPr lang="en-US" b="1">
                <a:latin typeface="Tahoma" pitchFamily="34" charset="0"/>
              </a:rPr>
              <a:t>H</a:t>
            </a:r>
            <a:r>
              <a:rPr lang="en-US" baseline="-25000">
                <a:latin typeface="Tahoma" pitchFamily="34" charset="0"/>
              </a:rPr>
              <a:t>POST</a:t>
            </a:r>
            <a:r>
              <a:rPr lang="en-US"/>
              <a:t> denote the transient parts and</a:t>
            </a:r>
          </a:p>
          <a:p>
            <a:pPr>
              <a:lnSpc>
                <a:spcPct val="110000"/>
              </a:lnSpc>
            </a:pPr>
            <a:r>
              <a:rPr lang="en-US" b="1">
                <a:latin typeface="Tahoma" pitchFamily="34" charset="0"/>
              </a:rPr>
              <a:t>H</a:t>
            </a:r>
            <a:r>
              <a:rPr lang="en-US" baseline="-25000">
                <a:latin typeface="Tahoma" pitchFamily="34" charset="0"/>
              </a:rPr>
              <a:t>SS</a:t>
            </a:r>
            <a:r>
              <a:rPr lang="en-US"/>
              <a:t> denotes the steady-state part.</a:t>
            </a:r>
          </a:p>
        </p:txBody>
      </p:sp>
    </p:spTree>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Date Placeholder 4"/>
          <p:cNvSpPr>
            <a:spLocks noGrp="1"/>
          </p:cNvSpPr>
          <p:nvPr>
            <p:ph type="dt" sz="quarter" idx="10"/>
          </p:nvPr>
        </p:nvSpPr>
        <p:spPr/>
        <p:txBody>
          <a:bodyPr/>
          <a:lstStyle/>
          <a:p>
            <a:pPr>
              <a:defRPr/>
            </a:pPr>
            <a:r>
              <a:rPr lang="en-US"/>
              <a:t>		 </a:t>
            </a:r>
            <a:r>
              <a:rPr lang="en-US" sz="1200"/>
              <a:t> </a:t>
            </a:r>
            <a:fld id="{9477A8A4-4A84-49F3-8510-3AE230C108A1}" type="slidenum">
              <a:rPr lang="en-US" sz="1200">
                <a:solidFill>
                  <a:srgbClr val="003399"/>
                </a:solidFill>
              </a:rPr>
              <a:pPr>
                <a:defRPr/>
              </a:pPr>
              <a:t>180</a:t>
            </a:fld>
            <a:endParaRPr lang="en-US" sz="1200">
              <a:solidFill>
                <a:srgbClr val="003399"/>
              </a:solidFill>
            </a:endParaRPr>
          </a:p>
        </p:txBody>
      </p:sp>
      <p:sp>
        <p:nvSpPr>
          <p:cNvPr id="111625" name="Rectangle 25"/>
          <p:cNvSpPr>
            <a:spLocks noGrp="1" noChangeArrowheads="1"/>
          </p:cNvSpPr>
          <p:nvPr>
            <p:ph type="title"/>
          </p:nvPr>
        </p:nvSpPr>
        <p:spPr/>
        <p:txBody>
          <a:bodyPr/>
          <a:lstStyle/>
          <a:p>
            <a:r>
              <a:rPr lang="en-US" smtClean="0"/>
              <a:t>2. </a:t>
            </a:r>
            <a:r>
              <a:rPr lang="en-GB" smtClean="0"/>
              <a:t>Review of Stochastic Processes: </a:t>
            </a:r>
            <a:r>
              <a:rPr lang="en-US" smtClean="0"/>
              <a:t>Introduction</a:t>
            </a:r>
            <a:r>
              <a:rPr lang="en-GB" smtClean="0"/>
              <a:t> (2)</a:t>
            </a:r>
            <a:endParaRPr lang="en-US" smtClean="0"/>
          </a:p>
        </p:txBody>
      </p:sp>
      <p:graphicFrame>
        <p:nvGraphicFramePr>
          <p:cNvPr id="111618" name="Object 5"/>
          <p:cNvGraphicFramePr>
            <a:graphicFrameLocks noChangeAspect="1"/>
          </p:cNvGraphicFramePr>
          <p:nvPr>
            <p:ph sz="half" idx="1"/>
          </p:nvPr>
        </p:nvGraphicFramePr>
        <p:xfrm>
          <a:off x="3429000" y="1662113"/>
          <a:ext cx="2362200" cy="319087"/>
        </p:xfrm>
        <a:graphic>
          <a:graphicData uri="http://schemas.openxmlformats.org/presentationml/2006/ole">
            <p:oleObj spid="_x0000_s111618" name="Equation" r:id="rId3" imgW="2730240" imgH="368280" progId="">
              <p:embed/>
            </p:oleObj>
          </a:graphicData>
        </a:graphic>
      </p:graphicFrame>
      <p:sp>
        <p:nvSpPr>
          <p:cNvPr id="111626" name="Text Box 4"/>
          <p:cNvSpPr txBox="1">
            <a:spLocks noChangeArrowheads="1"/>
          </p:cNvSpPr>
          <p:nvPr/>
        </p:nvSpPr>
        <p:spPr bwMode="auto">
          <a:xfrm>
            <a:off x="457200" y="914400"/>
            <a:ext cx="8169275" cy="5791200"/>
          </a:xfrm>
          <a:prstGeom prst="rect">
            <a:avLst/>
          </a:prstGeom>
          <a:noFill/>
          <a:ln w="9525">
            <a:noFill/>
            <a:miter lim="800000"/>
            <a:headEnd/>
            <a:tailEnd/>
          </a:ln>
        </p:spPr>
        <p:txBody>
          <a:bodyPr>
            <a:spAutoFit/>
          </a:bodyPr>
          <a:lstStyle/>
          <a:p>
            <a:r>
              <a:rPr lang="en-US"/>
              <a:t>If </a:t>
            </a:r>
            <a:r>
              <a:rPr lang="en-US" i="1"/>
              <a:t>X</a:t>
            </a:r>
            <a:r>
              <a:rPr lang="en-US"/>
              <a:t>(</a:t>
            </a:r>
            <a:r>
              <a:rPr lang="en-US" i="1"/>
              <a:t>t</a:t>
            </a:r>
            <a:r>
              <a:rPr lang="en-US"/>
              <a:t>) is a stochastic process, then for fixed </a:t>
            </a:r>
            <a:r>
              <a:rPr lang="en-US" i="1"/>
              <a:t>t</a:t>
            </a:r>
            <a:r>
              <a:rPr lang="en-US"/>
              <a:t>, </a:t>
            </a:r>
            <a:r>
              <a:rPr lang="en-US" i="1"/>
              <a:t>X</a:t>
            </a:r>
            <a:r>
              <a:rPr lang="en-US"/>
              <a:t>(</a:t>
            </a:r>
            <a:r>
              <a:rPr lang="en-US" i="1"/>
              <a:t>t</a:t>
            </a:r>
            <a:r>
              <a:rPr lang="en-US"/>
              <a:t>) represents a random variable. Its distribution function is given by</a:t>
            </a:r>
          </a:p>
          <a:p>
            <a:endParaRPr lang="en-US"/>
          </a:p>
          <a:p>
            <a:endParaRPr lang="en-US" sz="1400"/>
          </a:p>
          <a:p>
            <a:r>
              <a:rPr lang="en-US"/>
              <a:t>Notice that </a:t>
            </a:r>
            <a:r>
              <a:rPr lang="en-US" i="1"/>
              <a:t>F</a:t>
            </a:r>
            <a:r>
              <a:rPr lang="en-US" i="1" baseline="-25000"/>
              <a:t>X</a:t>
            </a:r>
            <a:r>
              <a:rPr lang="en-US"/>
              <a:t>(</a:t>
            </a:r>
            <a:r>
              <a:rPr lang="en-US" i="1"/>
              <a:t>x</a:t>
            </a:r>
            <a:r>
              <a:rPr lang="en-US"/>
              <a:t>, </a:t>
            </a:r>
            <a:r>
              <a:rPr lang="en-US" i="1"/>
              <a:t>t</a:t>
            </a:r>
            <a:r>
              <a:rPr lang="en-US"/>
              <a:t>) depends on </a:t>
            </a:r>
            <a:r>
              <a:rPr lang="en-US" i="1"/>
              <a:t>t</a:t>
            </a:r>
            <a:r>
              <a:rPr lang="en-US"/>
              <a:t>, since for a different </a:t>
            </a:r>
            <a:r>
              <a:rPr lang="en-US" i="1"/>
              <a:t>t</a:t>
            </a:r>
            <a:r>
              <a:rPr lang="en-US"/>
              <a:t>, we obtain a different random variable. Further </a:t>
            </a:r>
          </a:p>
          <a:p>
            <a:endParaRPr lang="en-US"/>
          </a:p>
          <a:p>
            <a:endParaRPr lang="en-US"/>
          </a:p>
          <a:p>
            <a:r>
              <a:rPr lang="en-US"/>
              <a:t>represents the first-order probability density function of the process </a:t>
            </a:r>
            <a:r>
              <a:rPr lang="en-US" i="1"/>
              <a:t>X</a:t>
            </a:r>
            <a:r>
              <a:rPr lang="en-US"/>
              <a:t>(</a:t>
            </a:r>
            <a:r>
              <a:rPr lang="en-US" i="1"/>
              <a:t>t</a:t>
            </a:r>
            <a:r>
              <a:rPr lang="en-US"/>
              <a:t>).</a:t>
            </a:r>
          </a:p>
          <a:p>
            <a:endParaRPr lang="en-US" sz="1400"/>
          </a:p>
          <a:p>
            <a:r>
              <a:rPr lang="en-US"/>
              <a:t>For </a:t>
            </a:r>
            <a:r>
              <a:rPr lang="en-US" i="1"/>
              <a:t>t</a:t>
            </a:r>
            <a:r>
              <a:rPr lang="en-US"/>
              <a:t> = </a:t>
            </a:r>
            <a:r>
              <a:rPr lang="en-US" i="1"/>
              <a:t>t</a:t>
            </a:r>
            <a:r>
              <a:rPr lang="en-US" baseline="-25000"/>
              <a:t>1</a:t>
            </a:r>
            <a:r>
              <a:rPr lang="en-US"/>
              <a:t> and </a:t>
            </a:r>
            <a:r>
              <a:rPr lang="en-US" i="1"/>
              <a:t>t</a:t>
            </a:r>
            <a:r>
              <a:rPr lang="en-US"/>
              <a:t> = </a:t>
            </a:r>
            <a:r>
              <a:rPr lang="en-US" i="1"/>
              <a:t>t</a:t>
            </a:r>
            <a:r>
              <a:rPr lang="en-US" baseline="-25000"/>
              <a:t>2</a:t>
            </a:r>
            <a:r>
              <a:rPr lang="en-US"/>
              <a:t>,  </a:t>
            </a:r>
            <a:r>
              <a:rPr lang="en-US" i="1"/>
              <a:t>X</a:t>
            </a:r>
            <a:r>
              <a:rPr lang="en-US"/>
              <a:t>(</a:t>
            </a:r>
            <a:r>
              <a:rPr lang="en-US" i="1"/>
              <a:t>t</a:t>
            </a:r>
            <a:r>
              <a:rPr lang="en-US"/>
              <a:t>) represents two different random variables</a:t>
            </a:r>
          </a:p>
          <a:p>
            <a:r>
              <a:rPr lang="en-US" i="1"/>
              <a:t>X</a:t>
            </a:r>
            <a:r>
              <a:rPr lang="en-US" baseline="-25000"/>
              <a:t>1</a:t>
            </a:r>
            <a:r>
              <a:rPr lang="en-US"/>
              <a:t> = </a:t>
            </a:r>
            <a:r>
              <a:rPr lang="en-US" i="1"/>
              <a:t>X</a:t>
            </a:r>
            <a:r>
              <a:rPr lang="en-US"/>
              <a:t>(</a:t>
            </a:r>
            <a:r>
              <a:rPr lang="en-US" i="1"/>
              <a:t>t</a:t>
            </a:r>
            <a:r>
              <a:rPr lang="en-US" baseline="-25000"/>
              <a:t>1</a:t>
            </a:r>
            <a:r>
              <a:rPr lang="en-US"/>
              <a:t>) and </a:t>
            </a:r>
            <a:r>
              <a:rPr lang="en-US" i="1"/>
              <a:t>X</a:t>
            </a:r>
            <a:r>
              <a:rPr lang="en-US" baseline="-25000"/>
              <a:t>2</a:t>
            </a:r>
            <a:r>
              <a:rPr lang="en-US"/>
              <a:t> = </a:t>
            </a:r>
            <a:r>
              <a:rPr lang="en-US" i="1"/>
              <a:t>X</a:t>
            </a:r>
            <a:r>
              <a:rPr lang="en-US"/>
              <a:t>(</a:t>
            </a:r>
            <a:r>
              <a:rPr lang="en-US" i="1"/>
              <a:t>t</a:t>
            </a:r>
            <a:r>
              <a:rPr lang="en-US" baseline="-25000"/>
              <a:t>2</a:t>
            </a:r>
            <a:r>
              <a:rPr lang="en-US"/>
              <a:t>), respectively. Their joint distribution is given by </a:t>
            </a:r>
          </a:p>
          <a:p>
            <a:endParaRPr lang="en-US"/>
          </a:p>
          <a:p>
            <a:endParaRPr lang="en-US" sz="1000"/>
          </a:p>
          <a:p>
            <a:r>
              <a:rPr lang="en-US"/>
              <a:t>and</a:t>
            </a:r>
          </a:p>
          <a:p>
            <a:endParaRPr lang="en-US"/>
          </a:p>
          <a:p>
            <a:endParaRPr lang="en-US" sz="1600"/>
          </a:p>
          <a:p>
            <a:r>
              <a:rPr lang="en-US"/>
              <a:t>represents the second-order density function of the process </a:t>
            </a:r>
            <a:r>
              <a:rPr lang="en-US" i="1"/>
              <a:t>X</a:t>
            </a:r>
            <a:r>
              <a:rPr lang="en-US"/>
              <a:t>(</a:t>
            </a:r>
            <a:r>
              <a:rPr lang="en-US" i="1"/>
              <a:t>t</a:t>
            </a:r>
            <a:r>
              <a:rPr lang="en-US"/>
              <a:t>).</a:t>
            </a:r>
          </a:p>
          <a:p>
            <a:endParaRPr lang="en-US"/>
          </a:p>
          <a:p>
            <a:endParaRPr lang="en-US"/>
          </a:p>
        </p:txBody>
      </p:sp>
      <p:grpSp>
        <p:nvGrpSpPr>
          <p:cNvPr id="111627" name="Group 21"/>
          <p:cNvGrpSpPr>
            <a:grpSpLocks/>
          </p:cNvGrpSpPr>
          <p:nvPr/>
        </p:nvGrpSpPr>
        <p:grpSpPr bwMode="auto">
          <a:xfrm>
            <a:off x="3505200" y="2667000"/>
            <a:ext cx="2133600" cy="609600"/>
            <a:chOff x="1776" y="3240"/>
            <a:chExt cx="1448" cy="456"/>
          </a:xfrm>
        </p:grpSpPr>
        <p:graphicFrame>
          <p:nvGraphicFramePr>
            <p:cNvPr id="111622" name="Object 22"/>
            <p:cNvGraphicFramePr>
              <a:graphicFrameLocks noChangeAspect="1"/>
            </p:cNvGraphicFramePr>
            <p:nvPr/>
          </p:nvGraphicFramePr>
          <p:xfrm>
            <a:off x="1776" y="3240"/>
            <a:ext cx="1448" cy="456"/>
          </p:xfrm>
          <a:graphic>
            <a:graphicData uri="http://schemas.openxmlformats.org/presentationml/2006/ole">
              <p:oleObj spid="_x0000_s111622" name="Equation" r:id="rId4" imgW="2298600" imgH="723600" progId="">
                <p:embed/>
              </p:oleObj>
            </a:graphicData>
          </a:graphic>
        </p:graphicFrame>
        <p:graphicFrame>
          <p:nvGraphicFramePr>
            <p:cNvPr id="111623" name="Object 23"/>
            <p:cNvGraphicFramePr>
              <a:graphicFrameLocks noChangeAspect="1"/>
            </p:cNvGraphicFramePr>
            <p:nvPr/>
          </p:nvGraphicFramePr>
          <p:xfrm>
            <a:off x="2392" y="3344"/>
            <a:ext cx="104" cy="112"/>
          </p:xfrm>
          <a:graphic>
            <a:graphicData uri="http://schemas.openxmlformats.org/presentationml/2006/ole">
              <p:oleObj spid="_x0000_s111623" name="Equation" r:id="rId5" imgW="164880" imgH="177480" progId="">
                <p:embed/>
              </p:oleObj>
            </a:graphicData>
          </a:graphic>
        </p:graphicFrame>
      </p:grpSp>
      <p:graphicFrame>
        <p:nvGraphicFramePr>
          <p:cNvPr id="111619" name="Object 24"/>
          <p:cNvGraphicFramePr>
            <a:graphicFrameLocks noChangeAspect="1"/>
          </p:cNvGraphicFramePr>
          <p:nvPr>
            <p:ph sz="half" idx="2"/>
          </p:nvPr>
        </p:nvGraphicFramePr>
        <p:xfrm>
          <a:off x="2590800" y="4572000"/>
          <a:ext cx="4343400" cy="311150"/>
        </p:xfrm>
        <a:graphic>
          <a:graphicData uri="http://schemas.openxmlformats.org/presentationml/2006/ole">
            <p:oleObj spid="_x0000_s111619" name="Equation" r:id="rId6" imgW="5181480" imgH="368280" progId="">
              <p:embed/>
            </p:oleObj>
          </a:graphicData>
        </a:graphic>
      </p:graphicFrame>
      <p:grpSp>
        <p:nvGrpSpPr>
          <p:cNvPr id="111628" name="Group 27"/>
          <p:cNvGrpSpPr>
            <a:grpSpLocks/>
          </p:cNvGrpSpPr>
          <p:nvPr/>
        </p:nvGrpSpPr>
        <p:grpSpPr bwMode="auto">
          <a:xfrm>
            <a:off x="2743200" y="4953000"/>
            <a:ext cx="3962400" cy="762000"/>
            <a:chOff x="1272" y="1960"/>
            <a:chExt cx="2672" cy="544"/>
          </a:xfrm>
        </p:grpSpPr>
        <p:graphicFrame>
          <p:nvGraphicFramePr>
            <p:cNvPr id="111620" name="Object 28"/>
            <p:cNvGraphicFramePr>
              <a:graphicFrameLocks noChangeAspect="1"/>
            </p:cNvGraphicFramePr>
            <p:nvPr/>
          </p:nvGraphicFramePr>
          <p:xfrm>
            <a:off x="1272" y="1960"/>
            <a:ext cx="2672" cy="544"/>
          </p:xfrm>
          <a:graphic>
            <a:graphicData uri="http://schemas.openxmlformats.org/presentationml/2006/ole">
              <p:oleObj spid="_x0000_s111620" name="Equation" r:id="rId7" imgW="4241520" imgH="863280" progId="">
                <p:embed/>
              </p:oleObj>
            </a:graphicData>
          </a:graphic>
        </p:graphicFrame>
        <p:graphicFrame>
          <p:nvGraphicFramePr>
            <p:cNvPr id="111621" name="Object 29"/>
            <p:cNvGraphicFramePr>
              <a:graphicFrameLocks noChangeAspect="1"/>
            </p:cNvGraphicFramePr>
            <p:nvPr/>
          </p:nvGraphicFramePr>
          <p:xfrm>
            <a:off x="2448" y="2096"/>
            <a:ext cx="104" cy="112"/>
          </p:xfrm>
          <a:graphic>
            <a:graphicData uri="http://schemas.openxmlformats.org/presentationml/2006/ole">
              <p:oleObj spid="_x0000_s111621" name="Equation" r:id="rId8" imgW="164880" imgH="177480" progId="">
                <p:embed/>
              </p:oleObj>
            </a:graphicData>
          </a:graphic>
        </p:graphicFrame>
      </p:grpSp>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Date Placeholder 3"/>
          <p:cNvSpPr>
            <a:spLocks noGrp="1"/>
          </p:cNvSpPr>
          <p:nvPr>
            <p:ph type="dt" sz="quarter" idx="10"/>
          </p:nvPr>
        </p:nvSpPr>
        <p:spPr/>
        <p:txBody>
          <a:bodyPr/>
          <a:lstStyle/>
          <a:p>
            <a:pPr>
              <a:defRPr/>
            </a:pPr>
            <a:r>
              <a:rPr lang="en-US"/>
              <a:t>		 </a:t>
            </a:r>
            <a:r>
              <a:rPr lang="en-US" sz="1200"/>
              <a:t> </a:t>
            </a:r>
            <a:fld id="{00050CC6-4310-4B41-A9F3-89FA0CDD72C3}" type="slidenum">
              <a:rPr lang="en-US" sz="1200">
                <a:solidFill>
                  <a:srgbClr val="003399"/>
                </a:solidFill>
              </a:rPr>
              <a:pPr>
                <a:defRPr/>
              </a:pPr>
              <a:t>181</a:t>
            </a:fld>
            <a:endParaRPr lang="en-US" sz="1200">
              <a:solidFill>
                <a:srgbClr val="003399"/>
              </a:solidFill>
            </a:endParaRPr>
          </a:p>
        </p:txBody>
      </p:sp>
      <p:sp>
        <p:nvSpPr>
          <p:cNvPr id="112647" name="Rectangle 2"/>
          <p:cNvSpPr>
            <a:spLocks noGrp="1" noChangeArrowheads="1"/>
          </p:cNvSpPr>
          <p:nvPr>
            <p:ph type="title"/>
          </p:nvPr>
        </p:nvSpPr>
        <p:spPr/>
        <p:txBody>
          <a:bodyPr/>
          <a:lstStyle/>
          <a:p>
            <a:r>
              <a:rPr lang="en-US" smtClean="0"/>
              <a:t>2. </a:t>
            </a:r>
            <a:r>
              <a:rPr lang="en-GB" smtClean="0"/>
              <a:t>Review of Stochastic Processes: </a:t>
            </a:r>
            <a:r>
              <a:rPr lang="en-US" smtClean="0"/>
              <a:t>Introduction</a:t>
            </a:r>
            <a:r>
              <a:rPr lang="en-GB" smtClean="0"/>
              <a:t> (3)</a:t>
            </a:r>
            <a:endParaRPr lang="en-US" smtClean="0"/>
          </a:p>
        </p:txBody>
      </p:sp>
      <p:sp>
        <p:nvSpPr>
          <p:cNvPr id="112648" name="Text Box 4"/>
          <p:cNvSpPr txBox="1">
            <a:spLocks noChangeArrowheads="1"/>
          </p:cNvSpPr>
          <p:nvPr/>
        </p:nvSpPr>
        <p:spPr bwMode="auto">
          <a:xfrm>
            <a:off x="441325" y="898525"/>
            <a:ext cx="8093075" cy="5091113"/>
          </a:xfrm>
          <a:prstGeom prst="rect">
            <a:avLst/>
          </a:prstGeom>
          <a:noFill/>
          <a:ln w="9525">
            <a:noFill/>
            <a:miter lim="800000"/>
            <a:headEnd/>
            <a:tailEnd/>
          </a:ln>
        </p:spPr>
        <p:txBody>
          <a:bodyPr>
            <a:spAutoFit/>
          </a:bodyPr>
          <a:lstStyle/>
          <a:p>
            <a:r>
              <a:rPr lang="en-US"/>
              <a:t>Similarly, </a:t>
            </a:r>
            <a:r>
              <a:rPr lang="en-US" i="1"/>
              <a:t>f</a:t>
            </a:r>
            <a:r>
              <a:rPr lang="en-US" i="1" baseline="-25000"/>
              <a:t>X</a:t>
            </a:r>
            <a:r>
              <a:rPr lang="en-US"/>
              <a:t>(</a:t>
            </a:r>
            <a:r>
              <a:rPr lang="en-US" i="1"/>
              <a:t>x</a:t>
            </a:r>
            <a:r>
              <a:rPr lang="en-US" baseline="-25000"/>
              <a:t>1</a:t>
            </a:r>
            <a:r>
              <a:rPr lang="en-US"/>
              <a:t>, </a:t>
            </a:r>
            <a:r>
              <a:rPr lang="en-US" i="1"/>
              <a:t>x</a:t>
            </a:r>
            <a:r>
              <a:rPr lang="en-US" baseline="-25000"/>
              <a:t>2</a:t>
            </a:r>
            <a:r>
              <a:rPr lang="en-US"/>
              <a:t>,… </a:t>
            </a:r>
            <a:r>
              <a:rPr lang="en-US" i="1"/>
              <a:t>x</a:t>
            </a:r>
            <a:r>
              <a:rPr lang="en-US" i="1" baseline="-25000"/>
              <a:t>n</a:t>
            </a:r>
            <a:r>
              <a:rPr lang="en-US"/>
              <a:t>, </a:t>
            </a:r>
            <a:r>
              <a:rPr lang="en-US" i="1"/>
              <a:t>t</a:t>
            </a:r>
            <a:r>
              <a:rPr lang="en-US" baseline="-25000"/>
              <a:t>1</a:t>
            </a:r>
            <a:r>
              <a:rPr lang="en-US"/>
              <a:t>, </a:t>
            </a:r>
            <a:r>
              <a:rPr lang="en-US" i="1"/>
              <a:t>t</a:t>
            </a:r>
            <a:r>
              <a:rPr lang="en-US" baseline="-25000"/>
              <a:t>2</a:t>
            </a:r>
            <a:r>
              <a:rPr lang="en-US"/>
              <a:t>,… </a:t>
            </a:r>
            <a:r>
              <a:rPr lang="en-US" i="1"/>
              <a:t>t</a:t>
            </a:r>
            <a:r>
              <a:rPr lang="en-US" i="1" baseline="-25000"/>
              <a:t>n</a:t>
            </a:r>
            <a:r>
              <a:rPr lang="en-US"/>
              <a:t>) represents the </a:t>
            </a:r>
            <a:r>
              <a:rPr lang="en-US" i="1"/>
              <a:t>n</a:t>
            </a:r>
            <a:r>
              <a:rPr lang="en-US"/>
              <a:t>th order density function of the process  </a:t>
            </a:r>
            <a:r>
              <a:rPr lang="en-US" i="1"/>
              <a:t>X</a:t>
            </a:r>
            <a:r>
              <a:rPr lang="en-US"/>
              <a:t>(</a:t>
            </a:r>
            <a:r>
              <a:rPr lang="en-US" i="1"/>
              <a:t>t</a:t>
            </a:r>
            <a:r>
              <a:rPr lang="en-US"/>
              <a:t>). Complete specification of the stochastic process </a:t>
            </a:r>
            <a:r>
              <a:rPr lang="en-US" i="1"/>
              <a:t>X</a:t>
            </a:r>
            <a:r>
              <a:rPr lang="en-US"/>
              <a:t>(</a:t>
            </a:r>
            <a:r>
              <a:rPr lang="en-US" i="1"/>
              <a:t>t</a:t>
            </a:r>
            <a:r>
              <a:rPr lang="en-US"/>
              <a:t>) requires the knowledge of </a:t>
            </a:r>
            <a:r>
              <a:rPr lang="en-US" i="1"/>
              <a:t>f</a:t>
            </a:r>
            <a:r>
              <a:rPr lang="en-US" i="1" baseline="-25000"/>
              <a:t>X</a:t>
            </a:r>
            <a:r>
              <a:rPr lang="en-US"/>
              <a:t>(</a:t>
            </a:r>
            <a:r>
              <a:rPr lang="en-US" i="1"/>
              <a:t>x</a:t>
            </a:r>
            <a:r>
              <a:rPr lang="en-US" baseline="-25000"/>
              <a:t>1</a:t>
            </a:r>
            <a:r>
              <a:rPr lang="en-US"/>
              <a:t>, </a:t>
            </a:r>
            <a:r>
              <a:rPr lang="en-US" i="1"/>
              <a:t>x</a:t>
            </a:r>
            <a:r>
              <a:rPr lang="en-US" baseline="-25000"/>
              <a:t>2</a:t>
            </a:r>
            <a:r>
              <a:rPr lang="en-US"/>
              <a:t>,… </a:t>
            </a:r>
            <a:r>
              <a:rPr lang="en-US" i="1"/>
              <a:t>x</a:t>
            </a:r>
            <a:r>
              <a:rPr lang="en-US" i="1" baseline="-25000"/>
              <a:t>n</a:t>
            </a:r>
            <a:r>
              <a:rPr lang="en-US"/>
              <a:t>, </a:t>
            </a:r>
            <a:r>
              <a:rPr lang="en-US" i="1"/>
              <a:t>t</a:t>
            </a:r>
            <a:r>
              <a:rPr lang="en-US" baseline="-25000"/>
              <a:t>1</a:t>
            </a:r>
            <a:r>
              <a:rPr lang="en-US"/>
              <a:t>, </a:t>
            </a:r>
            <a:r>
              <a:rPr lang="en-US" i="1"/>
              <a:t>t</a:t>
            </a:r>
            <a:r>
              <a:rPr lang="en-US" baseline="-25000"/>
              <a:t>2</a:t>
            </a:r>
            <a:r>
              <a:rPr lang="en-US"/>
              <a:t>,… </a:t>
            </a:r>
            <a:r>
              <a:rPr lang="en-US" i="1"/>
              <a:t>t</a:t>
            </a:r>
            <a:r>
              <a:rPr lang="en-US" i="1" baseline="-25000"/>
              <a:t>n</a:t>
            </a:r>
            <a:r>
              <a:rPr lang="en-US"/>
              <a:t>) for all </a:t>
            </a:r>
            <a:r>
              <a:rPr lang="en-US" i="1"/>
              <a:t>t</a:t>
            </a:r>
            <a:r>
              <a:rPr lang="en-US" i="1" baseline="-25000"/>
              <a:t>i</a:t>
            </a:r>
            <a:r>
              <a:rPr lang="en-US"/>
              <a:t> , </a:t>
            </a:r>
            <a:r>
              <a:rPr lang="en-US" i="1"/>
              <a:t>i</a:t>
            </a:r>
            <a:r>
              <a:rPr lang="en-US"/>
              <a:t> = 1, 2…, </a:t>
            </a:r>
            <a:r>
              <a:rPr lang="en-US" i="1"/>
              <a:t>n</a:t>
            </a:r>
            <a:r>
              <a:rPr lang="en-US"/>
              <a:t>  and for all </a:t>
            </a:r>
            <a:r>
              <a:rPr lang="en-US" i="1"/>
              <a:t>n</a:t>
            </a:r>
            <a:r>
              <a:rPr lang="en-US"/>
              <a:t>. (an almost impossible task in reality!).</a:t>
            </a:r>
          </a:p>
          <a:p>
            <a:endParaRPr lang="en-US"/>
          </a:p>
          <a:p>
            <a:pPr>
              <a:buFont typeface="Wingdings" pitchFamily="2" charset="2"/>
              <a:buChar char="q"/>
            </a:pPr>
            <a:r>
              <a:rPr lang="en-US" b="1"/>
              <a:t> Mean of a stochastic process:</a:t>
            </a:r>
          </a:p>
          <a:p>
            <a:pPr>
              <a:buFont typeface="Wingdings" pitchFamily="2" charset="2"/>
              <a:buChar char="q"/>
            </a:pPr>
            <a:endParaRPr lang="en-US" b="1"/>
          </a:p>
          <a:p>
            <a:pPr>
              <a:buFont typeface="Wingdings" pitchFamily="2" charset="2"/>
              <a:buChar char="q"/>
            </a:pPr>
            <a:endParaRPr lang="en-US" b="1"/>
          </a:p>
          <a:p>
            <a:r>
              <a:rPr lang="en-US"/>
              <a:t>represents the mean value of a process </a:t>
            </a:r>
            <a:r>
              <a:rPr lang="en-US" i="1"/>
              <a:t>X</a:t>
            </a:r>
            <a:r>
              <a:rPr lang="en-US"/>
              <a:t>(</a:t>
            </a:r>
            <a:r>
              <a:rPr lang="en-US" i="1"/>
              <a:t>t</a:t>
            </a:r>
            <a:r>
              <a:rPr lang="en-US"/>
              <a:t>). In general, the mean of </a:t>
            </a:r>
          </a:p>
          <a:p>
            <a:r>
              <a:rPr lang="en-US"/>
              <a:t>a process can depend on the time index </a:t>
            </a:r>
            <a:r>
              <a:rPr lang="en-US" i="1"/>
              <a:t>t</a:t>
            </a:r>
            <a:r>
              <a:rPr lang="en-US"/>
              <a:t>.</a:t>
            </a:r>
          </a:p>
          <a:p>
            <a:pPr>
              <a:buFont typeface="Wingdings" pitchFamily="2" charset="2"/>
              <a:buChar char="q"/>
            </a:pPr>
            <a:endParaRPr lang="en-US"/>
          </a:p>
          <a:p>
            <a:pPr>
              <a:buFont typeface="Wingdings" pitchFamily="2" charset="2"/>
              <a:buChar char="q"/>
            </a:pPr>
            <a:r>
              <a:rPr lang="en-US" b="1"/>
              <a:t> Autocorrelation</a:t>
            </a:r>
            <a:r>
              <a:rPr lang="en-US"/>
              <a:t> function of a process </a:t>
            </a:r>
            <a:r>
              <a:rPr lang="en-US" i="1"/>
              <a:t>X</a:t>
            </a:r>
            <a:r>
              <a:rPr lang="en-US"/>
              <a:t>(</a:t>
            </a:r>
            <a:r>
              <a:rPr lang="en-US" i="1"/>
              <a:t>t</a:t>
            </a:r>
            <a:r>
              <a:rPr lang="en-US"/>
              <a:t>) is defined as </a:t>
            </a:r>
          </a:p>
          <a:p>
            <a:endParaRPr lang="en-US"/>
          </a:p>
          <a:p>
            <a:pPr>
              <a:buFont typeface="Wingdings" pitchFamily="2" charset="2"/>
              <a:buChar char="q"/>
            </a:pPr>
            <a:endParaRPr lang="en-US" sz="2800"/>
          </a:p>
          <a:p>
            <a:r>
              <a:rPr lang="en-US"/>
              <a:t>and it represents the interrelationship between the random variables</a:t>
            </a:r>
          </a:p>
          <a:p>
            <a:r>
              <a:rPr lang="en-US" i="1"/>
              <a:t>X</a:t>
            </a:r>
            <a:r>
              <a:rPr lang="en-US" baseline="-25000"/>
              <a:t>1</a:t>
            </a:r>
            <a:r>
              <a:rPr lang="en-US"/>
              <a:t> = </a:t>
            </a:r>
            <a:r>
              <a:rPr lang="en-US" i="1"/>
              <a:t>X</a:t>
            </a:r>
            <a:r>
              <a:rPr lang="en-US"/>
              <a:t>(</a:t>
            </a:r>
            <a:r>
              <a:rPr lang="en-US" i="1"/>
              <a:t>t</a:t>
            </a:r>
            <a:r>
              <a:rPr lang="en-US" baseline="-25000"/>
              <a:t>1</a:t>
            </a:r>
            <a:r>
              <a:rPr lang="en-US"/>
              <a:t>) and </a:t>
            </a:r>
            <a:r>
              <a:rPr lang="en-US" i="1"/>
              <a:t>X</a:t>
            </a:r>
            <a:r>
              <a:rPr lang="en-US" baseline="-25000"/>
              <a:t>2</a:t>
            </a:r>
            <a:r>
              <a:rPr lang="en-US"/>
              <a:t> = </a:t>
            </a:r>
            <a:r>
              <a:rPr lang="en-US" i="1"/>
              <a:t>X</a:t>
            </a:r>
            <a:r>
              <a:rPr lang="en-US"/>
              <a:t>(</a:t>
            </a:r>
            <a:r>
              <a:rPr lang="en-US" i="1"/>
              <a:t>t</a:t>
            </a:r>
            <a:r>
              <a:rPr lang="en-US" baseline="-25000"/>
              <a:t>2</a:t>
            </a:r>
            <a:r>
              <a:rPr lang="en-US"/>
              <a:t>) generated from the process </a:t>
            </a:r>
            <a:r>
              <a:rPr lang="en-US" i="1"/>
              <a:t>X</a:t>
            </a:r>
            <a:r>
              <a:rPr lang="en-US"/>
              <a:t>(</a:t>
            </a:r>
            <a:r>
              <a:rPr lang="en-US" i="1"/>
              <a:t>t</a:t>
            </a:r>
            <a:r>
              <a:rPr lang="en-US"/>
              <a:t>).</a:t>
            </a:r>
          </a:p>
        </p:txBody>
      </p:sp>
      <p:grpSp>
        <p:nvGrpSpPr>
          <p:cNvPr id="112649" name="Group 5"/>
          <p:cNvGrpSpPr>
            <a:grpSpLocks/>
          </p:cNvGrpSpPr>
          <p:nvPr/>
        </p:nvGrpSpPr>
        <p:grpSpPr bwMode="auto">
          <a:xfrm>
            <a:off x="2667000" y="2819400"/>
            <a:ext cx="3886200" cy="457200"/>
            <a:chOff x="1204" y="480"/>
            <a:chExt cx="2576" cy="344"/>
          </a:xfrm>
        </p:grpSpPr>
        <p:graphicFrame>
          <p:nvGraphicFramePr>
            <p:cNvPr id="112644" name="Object 6"/>
            <p:cNvGraphicFramePr>
              <a:graphicFrameLocks noChangeAspect="1"/>
            </p:cNvGraphicFramePr>
            <p:nvPr/>
          </p:nvGraphicFramePr>
          <p:xfrm>
            <a:off x="1204" y="480"/>
            <a:ext cx="2576" cy="344"/>
          </p:xfrm>
          <a:graphic>
            <a:graphicData uri="http://schemas.openxmlformats.org/presentationml/2006/ole">
              <p:oleObj spid="_x0000_s112644" name="Equation" r:id="rId3" imgW="4089240" imgH="545760" progId="">
                <p:embed/>
              </p:oleObj>
            </a:graphicData>
          </a:graphic>
        </p:graphicFrame>
        <p:graphicFrame>
          <p:nvGraphicFramePr>
            <p:cNvPr id="112645" name="Object 7"/>
            <p:cNvGraphicFramePr>
              <a:graphicFrameLocks noChangeAspect="1"/>
            </p:cNvGraphicFramePr>
            <p:nvPr/>
          </p:nvGraphicFramePr>
          <p:xfrm>
            <a:off x="1584" y="528"/>
            <a:ext cx="104" cy="112"/>
          </p:xfrm>
          <a:graphic>
            <a:graphicData uri="http://schemas.openxmlformats.org/presentationml/2006/ole">
              <p:oleObj spid="_x0000_s112645" name="Equation" r:id="rId4" imgW="164880" imgH="177480" progId="">
                <p:embed/>
              </p:oleObj>
            </a:graphicData>
          </a:graphic>
        </p:graphicFrame>
      </p:grpSp>
      <p:grpSp>
        <p:nvGrpSpPr>
          <p:cNvPr id="112650" name="Group 8"/>
          <p:cNvGrpSpPr>
            <a:grpSpLocks/>
          </p:cNvGrpSpPr>
          <p:nvPr/>
        </p:nvGrpSpPr>
        <p:grpSpPr bwMode="auto">
          <a:xfrm>
            <a:off x="1600200" y="4724400"/>
            <a:ext cx="6248400" cy="457200"/>
            <a:chOff x="448" y="1872"/>
            <a:chExt cx="4528" cy="304"/>
          </a:xfrm>
        </p:grpSpPr>
        <p:graphicFrame>
          <p:nvGraphicFramePr>
            <p:cNvPr id="112642" name="Object 9"/>
            <p:cNvGraphicFramePr>
              <a:graphicFrameLocks noChangeAspect="1"/>
            </p:cNvGraphicFramePr>
            <p:nvPr/>
          </p:nvGraphicFramePr>
          <p:xfrm>
            <a:off x="448" y="1872"/>
            <a:ext cx="4528" cy="304"/>
          </p:xfrm>
          <a:graphic>
            <a:graphicData uri="http://schemas.openxmlformats.org/presentationml/2006/ole">
              <p:oleObj spid="_x0000_s112642" name="Equation" r:id="rId5" imgW="7188120" imgH="482400" progId="">
                <p:embed/>
              </p:oleObj>
            </a:graphicData>
          </a:graphic>
        </p:graphicFrame>
        <p:graphicFrame>
          <p:nvGraphicFramePr>
            <p:cNvPr id="112643" name="Object 10"/>
            <p:cNvGraphicFramePr>
              <a:graphicFrameLocks noChangeAspect="1"/>
            </p:cNvGraphicFramePr>
            <p:nvPr/>
          </p:nvGraphicFramePr>
          <p:xfrm>
            <a:off x="1200" y="1872"/>
            <a:ext cx="104" cy="112"/>
          </p:xfrm>
          <a:graphic>
            <a:graphicData uri="http://schemas.openxmlformats.org/presentationml/2006/ole">
              <p:oleObj spid="_x0000_s112643" name="Equation" r:id="rId6" imgW="164880" imgH="177480" progId="">
                <p:embed/>
              </p:oleObj>
            </a:graphicData>
          </a:graphic>
        </p:graphicFrame>
      </p:grpSp>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Date Placeholder 6"/>
          <p:cNvSpPr>
            <a:spLocks noGrp="1"/>
          </p:cNvSpPr>
          <p:nvPr>
            <p:ph type="dt" sz="quarter" idx="10"/>
          </p:nvPr>
        </p:nvSpPr>
        <p:spPr/>
        <p:txBody>
          <a:bodyPr/>
          <a:lstStyle/>
          <a:p>
            <a:pPr>
              <a:defRPr/>
            </a:pPr>
            <a:r>
              <a:rPr lang="en-US"/>
              <a:t>		 </a:t>
            </a:r>
            <a:r>
              <a:rPr lang="en-US" sz="1200"/>
              <a:t> </a:t>
            </a:r>
            <a:fld id="{DAC2CA7D-E12C-4087-9E64-33D7CDAABE1E}" type="slidenum">
              <a:rPr lang="en-US" sz="1200">
                <a:solidFill>
                  <a:srgbClr val="003399"/>
                </a:solidFill>
              </a:rPr>
              <a:pPr>
                <a:defRPr/>
              </a:pPr>
              <a:t>182</a:t>
            </a:fld>
            <a:endParaRPr lang="en-US" sz="1200">
              <a:solidFill>
                <a:srgbClr val="003399"/>
              </a:solidFill>
            </a:endParaRPr>
          </a:p>
        </p:txBody>
      </p:sp>
      <p:sp>
        <p:nvSpPr>
          <p:cNvPr id="113672" name="Rectangle 15"/>
          <p:cNvSpPr>
            <a:spLocks noGrp="1" noChangeArrowheads="1"/>
          </p:cNvSpPr>
          <p:nvPr>
            <p:ph type="title" sz="quarter"/>
          </p:nvPr>
        </p:nvSpPr>
        <p:spPr/>
        <p:txBody>
          <a:bodyPr/>
          <a:lstStyle/>
          <a:p>
            <a:r>
              <a:rPr lang="en-US" smtClean="0"/>
              <a:t>2. </a:t>
            </a:r>
            <a:r>
              <a:rPr lang="en-GB" smtClean="0"/>
              <a:t>Review of Stochastic Processes: </a:t>
            </a:r>
            <a:r>
              <a:rPr lang="en-US" smtClean="0"/>
              <a:t>Introduction</a:t>
            </a:r>
            <a:r>
              <a:rPr lang="en-GB" smtClean="0"/>
              <a:t> (4)</a:t>
            </a:r>
            <a:endParaRPr lang="en-US" smtClean="0"/>
          </a:p>
        </p:txBody>
      </p:sp>
      <p:graphicFrame>
        <p:nvGraphicFramePr>
          <p:cNvPr id="113666" name="Object 5"/>
          <p:cNvGraphicFramePr>
            <a:graphicFrameLocks noChangeAspect="1"/>
          </p:cNvGraphicFramePr>
          <p:nvPr>
            <p:ph sz="quarter" idx="1"/>
          </p:nvPr>
        </p:nvGraphicFramePr>
        <p:xfrm>
          <a:off x="2286000" y="1524000"/>
          <a:ext cx="4724400" cy="369888"/>
        </p:xfrm>
        <a:graphic>
          <a:graphicData uri="http://schemas.openxmlformats.org/presentationml/2006/ole">
            <p:oleObj spid="_x0000_s113666" name="Equation" r:id="rId3" imgW="5181480" imgH="406080" progId="">
              <p:embed/>
            </p:oleObj>
          </a:graphicData>
        </a:graphic>
      </p:graphicFrame>
      <p:graphicFrame>
        <p:nvGraphicFramePr>
          <p:cNvPr id="113667" name="Object 8"/>
          <p:cNvGraphicFramePr>
            <a:graphicFrameLocks noChangeAspect="1"/>
          </p:cNvGraphicFramePr>
          <p:nvPr>
            <p:ph sz="quarter" idx="2"/>
          </p:nvPr>
        </p:nvGraphicFramePr>
        <p:xfrm>
          <a:off x="1828800" y="2151063"/>
          <a:ext cx="2819400" cy="363537"/>
        </p:xfrm>
        <a:graphic>
          <a:graphicData uri="http://schemas.openxmlformats.org/presentationml/2006/ole">
            <p:oleObj spid="_x0000_s113667" name="Equation" r:id="rId4" imgW="3162240" imgH="406080" progId="">
              <p:embed/>
            </p:oleObj>
          </a:graphicData>
        </a:graphic>
      </p:graphicFrame>
      <p:graphicFrame>
        <p:nvGraphicFramePr>
          <p:cNvPr id="113668" name="Object 11"/>
          <p:cNvGraphicFramePr>
            <a:graphicFrameLocks noChangeAspect="1"/>
          </p:cNvGraphicFramePr>
          <p:nvPr>
            <p:ph sz="quarter" idx="3"/>
          </p:nvPr>
        </p:nvGraphicFramePr>
        <p:xfrm>
          <a:off x="3352800" y="3244850"/>
          <a:ext cx="2514600" cy="717550"/>
        </p:xfrm>
        <a:graphic>
          <a:graphicData uri="http://schemas.openxmlformats.org/presentationml/2006/ole">
            <p:oleObj spid="_x0000_s113668" name="Equation" r:id="rId5" imgW="2806560" imgH="799920" progId="">
              <p:embed/>
            </p:oleObj>
          </a:graphicData>
        </a:graphic>
      </p:graphicFrame>
      <p:sp>
        <p:nvSpPr>
          <p:cNvPr id="113673" name="Text Box 4"/>
          <p:cNvSpPr txBox="1">
            <a:spLocks noChangeArrowheads="1"/>
          </p:cNvSpPr>
          <p:nvPr/>
        </p:nvSpPr>
        <p:spPr bwMode="auto">
          <a:xfrm>
            <a:off x="517525" y="914400"/>
            <a:ext cx="8093075" cy="5241925"/>
          </a:xfrm>
          <a:prstGeom prst="rect">
            <a:avLst/>
          </a:prstGeom>
          <a:noFill/>
          <a:ln w="9525">
            <a:noFill/>
            <a:miter lim="800000"/>
            <a:headEnd/>
            <a:tailEnd/>
          </a:ln>
        </p:spPr>
        <p:txBody>
          <a:bodyPr>
            <a:spAutoFit/>
          </a:bodyPr>
          <a:lstStyle/>
          <a:p>
            <a:pPr marL="495300" indent="-495300"/>
            <a:r>
              <a:rPr lang="en-US" u="sng"/>
              <a:t>Properties</a:t>
            </a:r>
            <a:r>
              <a:rPr lang="en-US"/>
              <a:t>:</a:t>
            </a:r>
          </a:p>
          <a:p>
            <a:pPr marL="495300" indent="-495300"/>
            <a:endParaRPr lang="en-US"/>
          </a:p>
          <a:p>
            <a:pPr marL="495300" indent="-495300"/>
            <a:r>
              <a:rPr lang="en-US"/>
              <a:t>(i)</a:t>
            </a:r>
          </a:p>
          <a:p>
            <a:pPr marL="495300" indent="-495300"/>
            <a:endParaRPr lang="en-US"/>
          </a:p>
          <a:p>
            <a:pPr marL="495300" indent="-495300">
              <a:buFontTx/>
              <a:buAutoNum type="romanLcParenBoth" startAt="2"/>
            </a:pPr>
            <a:r>
              <a:rPr lang="en-US"/>
              <a:t> 				              (Average instantaneous power)</a:t>
            </a:r>
          </a:p>
          <a:p>
            <a:pPr marL="495300" indent="-495300">
              <a:buFontTx/>
              <a:buAutoNum type="romanLcParenBoth" startAt="2"/>
            </a:pPr>
            <a:endParaRPr lang="en-US"/>
          </a:p>
          <a:p>
            <a:pPr marL="495300" indent="-495300"/>
            <a:r>
              <a:rPr lang="en-US"/>
              <a:t>(iii)  </a:t>
            </a:r>
            <a:r>
              <a:rPr lang="en-US" i="1"/>
              <a:t>R</a:t>
            </a:r>
            <a:r>
              <a:rPr lang="en-US" i="1" baseline="-25000"/>
              <a:t>XX</a:t>
            </a:r>
            <a:r>
              <a:rPr lang="en-US"/>
              <a:t>(</a:t>
            </a:r>
            <a:r>
              <a:rPr lang="en-US" i="1"/>
              <a:t>t</a:t>
            </a:r>
            <a:r>
              <a:rPr lang="en-US" baseline="-25000"/>
              <a:t>1</a:t>
            </a:r>
            <a:r>
              <a:rPr lang="en-US"/>
              <a:t>, </a:t>
            </a:r>
            <a:r>
              <a:rPr lang="en-US" i="1"/>
              <a:t>t</a:t>
            </a:r>
            <a:r>
              <a:rPr lang="en-US" baseline="-25000"/>
              <a:t>2</a:t>
            </a:r>
            <a:r>
              <a:rPr lang="en-US"/>
              <a:t>) represents  a nonnegative definite function, i.e., for </a:t>
            </a:r>
            <a:r>
              <a:rPr lang="en-US" i="1"/>
              <a:t>any</a:t>
            </a:r>
            <a:r>
              <a:rPr lang="en-US"/>
              <a:t> set of constants {</a:t>
            </a:r>
            <a:r>
              <a:rPr lang="en-US" i="1"/>
              <a:t>a</a:t>
            </a:r>
            <a:r>
              <a:rPr lang="en-US" i="1" baseline="-25000"/>
              <a:t>i</a:t>
            </a:r>
            <a:r>
              <a:rPr lang="en-US"/>
              <a:t>}</a:t>
            </a:r>
            <a:r>
              <a:rPr lang="en-US" i="1" baseline="30000"/>
              <a:t>n</a:t>
            </a:r>
            <a:r>
              <a:rPr lang="en-US" i="1" baseline="-25000"/>
              <a:t>i</a:t>
            </a:r>
            <a:r>
              <a:rPr lang="en-US" baseline="-25000"/>
              <a:t>=1</a:t>
            </a:r>
            <a:r>
              <a:rPr lang="en-US"/>
              <a:t> </a:t>
            </a:r>
            <a:endParaRPr lang="en-US" i="1" baseline="30000"/>
          </a:p>
          <a:p>
            <a:pPr marL="495300" indent="-495300">
              <a:buFontTx/>
              <a:buAutoNum type="romanLcParenBoth" startAt="2"/>
            </a:pPr>
            <a:endParaRPr lang="en-US"/>
          </a:p>
          <a:p>
            <a:pPr marL="495300" indent="-495300">
              <a:buFontTx/>
              <a:buAutoNum type="romanLcParenBoth" startAt="2"/>
            </a:pPr>
            <a:endParaRPr lang="en-US" sz="2400"/>
          </a:p>
          <a:p>
            <a:pPr marL="495300" indent="-495300"/>
            <a:r>
              <a:rPr lang="en-US"/>
              <a:t>this follows by noticing that </a:t>
            </a:r>
          </a:p>
          <a:p>
            <a:pPr marL="495300" indent="-495300"/>
            <a:endParaRPr lang="en-US" sz="2400"/>
          </a:p>
          <a:p>
            <a:pPr marL="495300" indent="-495300"/>
            <a:r>
              <a:rPr lang="en-US"/>
              <a:t>The function</a:t>
            </a:r>
          </a:p>
          <a:p>
            <a:pPr marL="495300" indent="-495300"/>
            <a:endParaRPr lang="en-US"/>
          </a:p>
          <a:p>
            <a:pPr marL="495300" indent="-495300"/>
            <a:endParaRPr lang="en-US" sz="1000"/>
          </a:p>
          <a:p>
            <a:pPr marL="495300" indent="-495300" eaLnBrk="1" hangingPunct="1"/>
            <a:r>
              <a:rPr lang="en-US"/>
              <a:t>represents the </a:t>
            </a:r>
            <a:r>
              <a:rPr lang="en-US" b="1"/>
              <a:t>autocovariance</a:t>
            </a:r>
            <a:r>
              <a:rPr lang="en-US"/>
              <a:t> function of the process </a:t>
            </a:r>
            <a:r>
              <a:rPr lang="en-US" i="1"/>
              <a:t>X</a:t>
            </a:r>
            <a:r>
              <a:rPr lang="en-US"/>
              <a:t>(</a:t>
            </a:r>
            <a:r>
              <a:rPr lang="en-US" i="1"/>
              <a:t>t</a:t>
            </a:r>
            <a:r>
              <a:rPr lang="en-US"/>
              <a:t>).</a:t>
            </a:r>
          </a:p>
          <a:p>
            <a:pPr marL="495300" indent="-495300"/>
            <a:endParaRPr lang="en-US"/>
          </a:p>
        </p:txBody>
      </p:sp>
      <p:graphicFrame>
        <p:nvGraphicFramePr>
          <p:cNvPr id="113669" name="Object 14"/>
          <p:cNvGraphicFramePr>
            <a:graphicFrameLocks noChangeAspect="1"/>
          </p:cNvGraphicFramePr>
          <p:nvPr>
            <p:ph sz="quarter" idx="4"/>
          </p:nvPr>
        </p:nvGraphicFramePr>
        <p:xfrm>
          <a:off x="3657600" y="3886200"/>
          <a:ext cx="3505200" cy="676275"/>
        </p:xfrm>
        <a:graphic>
          <a:graphicData uri="http://schemas.openxmlformats.org/presentationml/2006/ole">
            <p:oleObj spid="_x0000_s113669" name="Equation" r:id="rId6" imgW="3949560" imgH="761760" progId="">
              <p:embed/>
            </p:oleObj>
          </a:graphicData>
        </a:graphic>
      </p:graphicFrame>
      <p:graphicFrame>
        <p:nvGraphicFramePr>
          <p:cNvPr id="113670" name="Object 17"/>
          <p:cNvGraphicFramePr>
            <a:graphicFrameLocks noChangeAspect="1"/>
          </p:cNvGraphicFramePr>
          <p:nvPr/>
        </p:nvGraphicFramePr>
        <p:xfrm>
          <a:off x="2870200" y="4953000"/>
          <a:ext cx="3911600" cy="365125"/>
        </p:xfrm>
        <a:graphic>
          <a:graphicData uri="http://schemas.openxmlformats.org/presentationml/2006/ole">
            <p:oleObj spid="_x0000_s113670" name="Equation" r:id="rId7" imgW="4368600" imgH="406080" progId="">
              <p:embed/>
            </p:oleObj>
          </a:graphicData>
        </a:graphic>
      </p:graphicFrame>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Date Placeholder 6"/>
          <p:cNvSpPr>
            <a:spLocks noGrp="1"/>
          </p:cNvSpPr>
          <p:nvPr>
            <p:ph type="dt" sz="quarter" idx="10"/>
          </p:nvPr>
        </p:nvSpPr>
        <p:spPr/>
        <p:txBody>
          <a:bodyPr/>
          <a:lstStyle/>
          <a:p>
            <a:pPr>
              <a:defRPr/>
            </a:pPr>
            <a:r>
              <a:rPr lang="en-US"/>
              <a:t>		 </a:t>
            </a:r>
            <a:r>
              <a:rPr lang="en-US" sz="1200"/>
              <a:t> </a:t>
            </a:r>
            <a:fld id="{D1B4E3AB-EDD0-4336-8A13-4A26849A9EBF}" type="slidenum">
              <a:rPr lang="en-US" sz="1200">
                <a:solidFill>
                  <a:srgbClr val="003399"/>
                </a:solidFill>
              </a:rPr>
              <a:pPr>
                <a:defRPr/>
              </a:pPr>
              <a:t>183</a:t>
            </a:fld>
            <a:endParaRPr lang="en-US" sz="1200">
              <a:solidFill>
                <a:srgbClr val="003399"/>
              </a:solidFill>
            </a:endParaRPr>
          </a:p>
        </p:txBody>
      </p:sp>
      <p:sp>
        <p:nvSpPr>
          <p:cNvPr id="114695" name="Rectangle 16"/>
          <p:cNvSpPr>
            <a:spLocks noGrp="1" noChangeArrowheads="1"/>
          </p:cNvSpPr>
          <p:nvPr>
            <p:ph type="title" sz="quarter"/>
          </p:nvPr>
        </p:nvSpPr>
        <p:spPr/>
        <p:txBody>
          <a:bodyPr/>
          <a:lstStyle/>
          <a:p>
            <a:r>
              <a:rPr lang="en-US" smtClean="0"/>
              <a:t>2. </a:t>
            </a:r>
            <a:r>
              <a:rPr lang="en-GB" smtClean="0"/>
              <a:t>Review of Stochastic Processes: </a:t>
            </a:r>
            <a:r>
              <a:rPr lang="en-US" smtClean="0"/>
              <a:t>Introduction</a:t>
            </a:r>
            <a:r>
              <a:rPr lang="en-GB" smtClean="0"/>
              <a:t> (5)</a:t>
            </a:r>
            <a:endParaRPr lang="en-US" smtClean="0"/>
          </a:p>
        </p:txBody>
      </p:sp>
      <p:graphicFrame>
        <p:nvGraphicFramePr>
          <p:cNvPr id="114690" name="Object 6"/>
          <p:cNvGraphicFramePr>
            <a:graphicFrameLocks noChangeAspect="1"/>
          </p:cNvGraphicFramePr>
          <p:nvPr>
            <p:ph sz="quarter" idx="1"/>
          </p:nvPr>
        </p:nvGraphicFramePr>
        <p:xfrm>
          <a:off x="2667000" y="1295400"/>
          <a:ext cx="3886200" cy="314325"/>
        </p:xfrm>
        <a:graphic>
          <a:graphicData uri="http://schemas.openxmlformats.org/presentationml/2006/ole">
            <p:oleObj spid="_x0000_s114690" name="Equation" r:id="rId3" imgW="4711680" imgH="380880" progId="">
              <p:embed/>
            </p:oleObj>
          </a:graphicData>
        </a:graphic>
      </p:graphicFrame>
      <p:graphicFrame>
        <p:nvGraphicFramePr>
          <p:cNvPr id="114691" name="Object 9"/>
          <p:cNvGraphicFramePr>
            <a:graphicFrameLocks noChangeAspect="1"/>
          </p:cNvGraphicFramePr>
          <p:nvPr>
            <p:ph sz="quarter" idx="2"/>
          </p:nvPr>
        </p:nvGraphicFramePr>
        <p:xfrm>
          <a:off x="2286000" y="2057400"/>
          <a:ext cx="5105400" cy="712788"/>
        </p:xfrm>
        <a:graphic>
          <a:graphicData uri="http://schemas.openxmlformats.org/presentationml/2006/ole">
            <p:oleObj spid="_x0000_s114691" name="Equation" r:id="rId4" imgW="6006960" imgH="838080" progId="">
              <p:embed/>
            </p:oleObj>
          </a:graphicData>
        </a:graphic>
      </p:graphicFrame>
      <p:graphicFrame>
        <p:nvGraphicFramePr>
          <p:cNvPr id="114692" name="Object 12"/>
          <p:cNvGraphicFramePr>
            <a:graphicFrameLocks noChangeAspect="1"/>
          </p:cNvGraphicFramePr>
          <p:nvPr>
            <p:ph sz="quarter" idx="3"/>
          </p:nvPr>
        </p:nvGraphicFramePr>
        <p:xfrm>
          <a:off x="533400" y="2938463"/>
          <a:ext cx="5410200" cy="500062"/>
        </p:xfrm>
        <a:graphic>
          <a:graphicData uri="http://schemas.openxmlformats.org/presentationml/2006/ole">
            <p:oleObj spid="_x0000_s114692" name="Equation" r:id="rId5" imgW="5943600" imgH="545760" progId="">
              <p:embed/>
            </p:oleObj>
          </a:graphicData>
        </a:graphic>
      </p:graphicFrame>
      <p:sp>
        <p:nvSpPr>
          <p:cNvPr id="114696" name="Text Box 5"/>
          <p:cNvSpPr txBox="1">
            <a:spLocks noChangeArrowheads="1"/>
          </p:cNvSpPr>
          <p:nvPr/>
        </p:nvSpPr>
        <p:spPr bwMode="auto">
          <a:xfrm>
            <a:off x="441325" y="922338"/>
            <a:ext cx="1284288" cy="3140075"/>
          </a:xfrm>
          <a:prstGeom prst="rect">
            <a:avLst/>
          </a:prstGeom>
          <a:noFill/>
          <a:ln w="9525">
            <a:noFill/>
            <a:miter lim="800000"/>
            <a:headEnd/>
            <a:tailEnd/>
          </a:ln>
        </p:spPr>
        <p:txBody>
          <a:bodyPr wrap="none">
            <a:spAutoFit/>
          </a:bodyPr>
          <a:lstStyle/>
          <a:p>
            <a:r>
              <a:rPr lang="en-US" u="sng"/>
              <a:t>Example:</a:t>
            </a:r>
          </a:p>
          <a:p>
            <a:endParaRPr lang="en-US" u="sng"/>
          </a:p>
          <a:p>
            <a:endParaRPr lang="en-US" sz="1000" u="sng"/>
          </a:p>
          <a:p>
            <a:r>
              <a:rPr lang="en-US"/>
              <a:t>This gives</a:t>
            </a:r>
          </a:p>
          <a:p>
            <a:endParaRPr lang="en-US"/>
          </a:p>
          <a:p>
            <a:endParaRPr lang="en-US"/>
          </a:p>
          <a:p>
            <a:endParaRPr lang="en-US"/>
          </a:p>
          <a:p>
            <a:endParaRPr lang="en-US"/>
          </a:p>
          <a:p>
            <a:endParaRPr lang="en-US"/>
          </a:p>
          <a:p>
            <a:endParaRPr lang="en-US" sz="1000"/>
          </a:p>
          <a:p>
            <a:r>
              <a:rPr lang="en-US"/>
              <a:t>Similarly, </a:t>
            </a:r>
          </a:p>
        </p:txBody>
      </p:sp>
      <p:graphicFrame>
        <p:nvGraphicFramePr>
          <p:cNvPr id="114693" name="Object 15"/>
          <p:cNvGraphicFramePr>
            <a:graphicFrameLocks noChangeAspect="1"/>
          </p:cNvGraphicFramePr>
          <p:nvPr>
            <p:ph sz="quarter" idx="4"/>
          </p:nvPr>
        </p:nvGraphicFramePr>
        <p:xfrm>
          <a:off x="1752600" y="4038600"/>
          <a:ext cx="6019800" cy="1868488"/>
        </p:xfrm>
        <a:graphic>
          <a:graphicData uri="http://schemas.openxmlformats.org/presentationml/2006/ole">
            <p:oleObj spid="_x0000_s114693" name="Equation" r:id="rId6" imgW="6756120" imgH="2095200" progId="">
              <p:embed/>
            </p:oleObj>
          </a:graphicData>
        </a:graphic>
      </p:graphicFrame>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3"/>
          <p:cNvSpPr>
            <a:spLocks noGrp="1"/>
          </p:cNvSpPr>
          <p:nvPr>
            <p:ph type="dt" sz="quarter" idx="10"/>
          </p:nvPr>
        </p:nvSpPr>
        <p:spPr/>
        <p:txBody>
          <a:bodyPr/>
          <a:lstStyle/>
          <a:p>
            <a:pPr>
              <a:defRPr/>
            </a:pPr>
            <a:r>
              <a:rPr lang="en-US"/>
              <a:t>		 </a:t>
            </a:r>
            <a:r>
              <a:rPr lang="en-US" sz="1200"/>
              <a:t> </a:t>
            </a:r>
            <a:fld id="{76D956F9-C558-44DF-868F-AF0D3B3FD40A}" type="slidenum">
              <a:rPr lang="en-US" sz="1200">
                <a:solidFill>
                  <a:srgbClr val="003399"/>
                </a:solidFill>
              </a:rPr>
              <a:pPr>
                <a:defRPr/>
              </a:pPr>
              <a:t>184</a:t>
            </a:fld>
            <a:endParaRPr lang="en-US" sz="1200">
              <a:solidFill>
                <a:srgbClr val="003399"/>
              </a:solidFill>
            </a:endParaRPr>
          </a:p>
        </p:txBody>
      </p:sp>
      <p:sp>
        <p:nvSpPr>
          <p:cNvPr id="115716" name="Rectangle 2"/>
          <p:cNvSpPr>
            <a:spLocks noGrp="1" noChangeArrowheads="1"/>
          </p:cNvSpPr>
          <p:nvPr>
            <p:ph type="title"/>
          </p:nvPr>
        </p:nvSpPr>
        <p:spPr/>
        <p:txBody>
          <a:bodyPr/>
          <a:lstStyle/>
          <a:p>
            <a:r>
              <a:rPr lang="en-US" smtClean="0"/>
              <a:t>2. </a:t>
            </a:r>
            <a:r>
              <a:rPr lang="en-GB" smtClean="0"/>
              <a:t>Review of Stochastic Processes: </a:t>
            </a:r>
            <a:r>
              <a:rPr lang="en-US" smtClean="0"/>
              <a:t>Stationary</a:t>
            </a:r>
            <a:r>
              <a:rPr lang="en-GB" smtClean="0"/>
              <a:t> (1)</a:t>
            </a:r>
            <a:endParaRPr lang="en-US" smtClean="0"/>
          </a:p>
        </p:txBody>
      </p:sp>
      <p:sp>
        <p:nvSpPr>
          <p:cNvPr id="115717" name="Text Box 4"/>
          <p:cNvSpPr txBox="1">
            <a:spLocks noChangeArrowheads="1"/>
          </p:cNvSpPr>
          <p:nvPr/>
        </p:nvSpPr>
        <p:spPr bwMode="auto">
          <a:xfrm>
            <a:off x="441325" y="922338"/>
            <a:ext cx="8397875" cy="4968875"/>
          </a:xfrm>
          <a:prstGeom prst="rect">
            <a:avLst/>
          </a:prstGeom>
          <a:noFill/>
          <a:ln w="9525">
            <a:noFill/>
            <a:miter lim="800000"/>
            <a:headEnd/>
            <a:tailEnd/>
          </a:ln>
        </p:spPr>
        <p:txBody>
          <a:bodyPr>
            <a:spAutoFit/>
          </a:bodyPr>
          <a:lstStyle/>
          <a:p>
            <a:pPr>
              <a:buFont typeface="Wingdings" pitchFamily="2" charset="2"/>
              <a:buChar char="q"/>
            </a:pPr>
            <a:r>
              <a:rPr lang="en-US"/>
              <a:t> Stationary processes exhibit statistical properties that are invariant to </a:t>
            </a:r>
          </a:p>
          <a:p>
            <a:pPr>
              <a:buFont typeface="Wingdings" pitchFamily="2" charset="2"/>
              <a:buNone/>
            </a:pPr>
            <a:r>
              <a:rPr lang="en-US"/>
              <a:t>shift in the time index. Thus, for example, second-order stationarity implies that the statistical properties of  the pairs {</a:t>
            </a:r>
            <a:r>
              <a:rPr lang="en-US" i="1"/>
              <a:t>X</a:t>
            </a:r>
            <a:r>
              <a:rPr lang="en-US"/>
              <a:t>(</a:t>
            </a:r>
            <a:r>
              <a:rPr lang="en-US" i="1"/>
              <a:t>t</a:t>
            </a:r>
            <a:r>
              <a:rPr lang="en-US" baseline="-25000"/>
              <a:t>1</a:t>
            </a:r>
            <a:r>
              <a:rPr lang="en-US"/>
              <a:t>) , </a:t>
            </a:r>
            <a:r>
              <a:rPr lang="en-US" i="1"/>
              <a:t>X</a:t>
            </a:r>
            <a:r>
              <a:rPr lang="en-US"/>
              <a:t>(</a:t>
            </a:r>
            <a:r>
              <a:rPr lang="en-US" i="1"/>
              <a:t>t</a:t>
            </a:r>
            <a:r>
              <a:rPr lang="en-US" baseline="-25000"/>
              <a:t>2</a:t>
            </a:r>
            <a:r>
              <a:rPr lang="en-US"/>
              <a:t>)} and {</a:t>
            </a:r>
            <a:r>
              <a:rPr lang="en-US" i="1"/>
              <a:t>X</a:t>
            </a:r>
            <a:r>
              <a:rPr lang="en-US"/>
              <a:t>(</a:t>
            </a:r>
            <a:r>
              <a:rPr lang="en-US" i="1"/>
              <a:t>t</a:t>
            </a:r>
            <a:r>
              <a:rPr lang="en-US" baseline="-25000"/>
              <a:t>1</a:t>
            </a:r>
            <a:r>
              <a:rPr lang="en-US"/>
              <a:t>+</a:t>
            </a:r>
            <a:r>
              <a:rPr lang="en-US" i="1"/>
              <a:t>c</a:t>
            </a:r>
            <a:r>
              <a:rPr lang="en-US"/>
              <a:t>),</a:t>
            </a:r>
            <a:r>
              <a:rPr lang="en-US" i="1"/>
              <a:t>X</a:t>
            </a:r>
            <a:r>
              <a:rPr lang="en-US"/>
              <a:t>(</a:t>
            </a:r>
            <a:r>
              <a:rPr lang="en-US" i="1"/>
              <a:t>t</a:t>
            </a:r>
            <a:r>
              <a:rPr lang="en-US" baseline="-25000"/>
              <a:t>2</a:t>
            </a:r>
            <a:r>
              <a:rPr lang="en-US"/>
              <a:t>+</a:t>
            </a:r>
            <a:r>
              <a:rPr lang="en-US" i="1"/>
              <a:t>c</a:t>
            </a:r>
            <a:r>
              <a:rPr lang="en-US"/>
              <a:t>)} </a:t>
            </a:r>
          </a:p>
          <a:p>
            <a:pPr>
              <a:buFont typeface="Wingdings" pitchFamily="2" charset="2"/>
              <a:buNone/>
            </a:pPr>
            <a:r>
              <a:rPr lang="en-US"/>
              <a:t>are the same for </a:t>
            </a:r>
            <a:r>
              <a:rPr lang="en-US" i="1"/>
              <a:t>any</a:t>
            </a:r>
            <a:r>
              <a:rPr lang="en-US"/>
              <a:t> </a:t>
            </a:r>
            <a:r>
              <a:rPr lang="en-US" i="1"/>
              <a:t>c</a:t>
            </a:r>
            <a:r>
              <a:rPr lang="en-US"/>
              <a:t>. Similarly, first-order stationarity implies that the statistical properties of </a:t>
            </a:r>
            <a:r>
              <a:rPr lang="en-US" i="1"/>
              <a:t>X</a:t>
            </a:r>
            <a:r>
              <a:rPr lang="en-US"/>
              <a:t>(</a:t>
            </a:r>
            <a:r>
              <a:rPr lang="en-US" i="1"/>
              <a:t>t</a:t>
            </a:r>
            <a:r>
              <a:rPr lang="en-US" i="1" baseline="-25000"/>
              <a:t>i</a:t>
            </a:r>
            <a:r>
              <a:rPr lang="en-US"/>
              <a:t>) and </a:t>
            </a:r>
            <a:r>
              <a:rPr lang="en-US" i="1"/>
              <a:t>X</a:t>
            </a:r>
            <a:r>
              <a:rPr lang="en-US"/>
              <a:t>(</a:t>
            </a:r>
            <a:r>
              <a:rPr lang="en-US" i="1"/>
              <a:t>t</a:t>
            </a:r>
            <a:r>
              <a:rPr lang="en-US" i="1" baseline="-25000"/>
              <a:t>i</a:t>
            </a:r>
            <a:r>
              <a:rPr lang="en-US"/>
              <a:t>+</a:t>
            </a:r>
            <a:r>
              <a:rPr lang="en-US" i="1"/>
              <a:t>c</a:t>
            </a:r>
            <a:r>
              <a:rPr lang="en-US"/>
              <a:t>) are the same for any </a:t>
            </a:r>
            <a:r>
              <a:rPr lang="en-US" i="1"/>
              <a:t>c</a:t>
            </a:r>
            <a:r>
              <a:rPr lang="en-US"/>
              <a:t>.</a:t>
            </a:r>
          </a:p>
          <a:p>
            <a:pPr>
              <a:buFont typeface="Wingdings" pitchFamily="2" charset="2"/>
              <a:buNone/>
            </a:pPr>
            <a:endParaRPr lang="en-US"/>
          </a:p>
          <a:p>
            <a:r>
              <a:rPr lang="en-US"/>
              <a:t>In strict terms, the statistical properties are governed by the joint probability density function. Hence a process is </a:t>
            </a:r>
            <a:r>
              <a:rPr lang="en-US" i="1"/>
              <a:t>n</a:t>
            </a:r>
            <a:r>
              <a:rPr lang="en-US"/>
              <a:t>th-order </a:t>
            </a:r>
            <a:r>
              <a:rPr lang="en-US" b="1"/>
              <a:t>Strict-Sense Stationary (S.S.S)</a:t>
            </a:r>
            <a:r>
              <a:rPr lang="en-US"/>
              <a:t> if</a:t>
            </a:r>
          </a:p>
          <a:p>
            <a:endParaRPr lang="en-US"/>
          </a:p>
          <a:p>
            <a:endParaRPr lang="en-US"/>
          </a:p>
          <a:p>
            <a:r>
              <a:rPr lang="en-US"/>
              <a:t>for </a:t>
            </a:r>
            <a:r>
              <a:rPr lang="en-US" i="1"/>
              <a:t>any</a:t>
            </a:r>
            <a:r>
              <a:rPr lang="en-US"/>
              <a:t> </a:t>
            </a:r>
            <a:r>
              <a:rPr lang="en-US" i="1"/>
              <a:t>c</a:t>
            </a:r>
            <a:r>
              <a:rPr lang="en-US"/>
              <a:t>, where the left side represents the joint density function of the random variables </a:t>
            </a:r>
            <a:r>
              <a:rPr lang="en-US" i="1"/>
              <a:t>X</a:t>
            </a:r>
            <a:r>
              <a:rPr lang="en-US" baseline="-25000"/>
              <a:t>1</a:t>
            </a:r>
            <a:r>
              <a:rPr lang="en-US"/>
              <a:t> = </a:t>
            </a:r>
            <a:r>
              <a:rPr lang="en-US" i="1"/>
              <a:t>X</a:t>
            </a:r>
            <a:r>
              <a:rPr lang="en-US"/>
              <a:t>(</a:t>
            </a:r>
            <a:r>
              <a:rPr lang="en-US" i="1"/>
              <a:t>t</a:t>
            </a:r>
            <a:r>
              <a:rPr lang="en-US" baseline="-25000"/>
              <a:t>1</a:t>
            </a:r>
            <a:r>
              <a:rPr lang="en-US"/>
              <a:t>), </a:t>
            </a:r>
            <a:r>
              <a:rPr lang="en-US" i="1"/>
              <a:t>X</a:t>
            </a:r>
            <a:r>
              <a:rPr lang="en-US" baseline="-25000"/>
              <a:t>2</a:t>
            </a:r>
            <a:r>
              <a:rPr lang="en-US"/>
              <a:t> = </a:t>
            </a:r>
            <a:r>
              <a:rPr lang="en-US" i="1"/>
              <a:t>X</a:t>
            </a:r>
            <a:r>
              <a:rPr lang="en-US"/>
              <a:t>(</a:t>
            </a:r>
            <a:r>
              <a:rPr lang="en-US" i="1"/>
              <a:t>t</a:t>
            </a:r>
            <a:r>
              <a:rPr lang="en-US" baseline="-25000"/>
              <a:t>2</a:t>
            </a:r>
            <a:r>
              <a:rPr lang="en-US"/>
              <a:t>), …, </a:t>
            </a:r>
            <a:r>
              <a:rPr lang="en-US" i="1"/>
              <a:t>X</a:t>
            </a:r>
            <a:r>
              <a:rPr lang="en-US" i="1" baseline="-25000"/>
              <a:t>n</a:t>
            </a:r>
            <a:r>
              <a:rPr lang="en-US"/>
              <a:t> = </a:t>
            </a:r>
            <a:r>
              <a:rPr lang="en-US" i="1"/>
              <a:t>X</a:t>
            </a:r>
            <a:r>
              <a:rPr lang="en-US"/>
              <a:t>(</a:t>
            </a:r>
            <a:r>
              <a:rPr lang="en-US" i="1"/>
              <a:t>t</a:t>
            </a:r>
            <a:r>
              <a:rPr lang="en-US" i="1" baseline="-25000"/>
              <a:t>n</a:t>
            </a:r>
            <a:r>
              <a:rPr lang="en-US"/>
              <a:t>), and the right side corresponds to the joint density function of the random variables </a:t>
            </a:r>
            <a:r>
              <a:rPr lang="en-US" i="1"/>
              <a:t>X’</a:t>
            </a:r>
            <a:r>
              <a:rPr lang="en-US" baseline="-25000"/>
              <a:t>1</a:t>
            </a:r>
            <a:r>
              <a:rPr lang="en-US"/>
              <a:t>=</a:t>
            </a:r>
            <a:r>
              <a:rPr lang="en-US" i="1"/>
              <a:t>X</a:t>
            </a:r>
            <a:r>
              <a:rPr lang="en-US"/>
              <a:t>(</a:t>
            </a:r>
            <a:r>
              <a:rPr lang="en-US" i="1"/>
              <a:t>t</a:t>
            </a:r>
            <a:r>
              <a:rPr lang="en-US" baseline="-25000"/>
              <a:t>1</a:t>
            </a:r>
            <a:r>
              <a:rPr lang="en-US"/>
              <a:t>+</a:t>
            </a:r>
            <a:r>
              <a:rPr lang="en-US" i="1"/>
              <a:t>c</a:t>
            </a:r>
            <a:r>
              <a:rPr lang="en-US"/>
              <a:t>), </a:t>
            </a:r>
            <a:r>
              <a:rPr lang="en-US" i="1"/>
              <a:t>X’</a:t>
            </a:r>
            <a:r>
              <a:rPr lang="en-US" baseline="-25000"/>
              <a:t>2</a:t>
            </a:r>
            <a:r>
              <a:rPr lang="en-US"/>
              <a:t> = </a:t>
            </a:r>
            <a:r>
              <a:rPr lang="en-US" i="1"/>
              <a:t>X</a:t>
            </a:r>
            <a:r>
              <a:rPr lang="en-US"/>
              <a:t>(</a:t>
            </a:r>
            <a:r>
              <a:rPr lang="en-US" i="1"/>
              <a:t>t</a:t>
            </a:r>
            <a:r>
              <a:rPr lang="en-US" baseline="-25000"/>
              <a:t>2</a:t>
            </a:r>
            <a:r>
              <a:rPr lang="en-US"/>
              <a:t>+</a:t>
            </a:r>
            <a:r>
              <a:rPr lang="en-US" i="1"/>
              <a:t>c</a:t>
            </a:r>
            <a:r>
              <a:rPr lang="en-US"/>
              <a:t>), …, </a:t>
            </a:r>
            <a:r>
              <a:rPr lang="en-US" i="1"/>
              <a:t>X’</a:t>
            </a:r>
            <a:r>
              <a:rPr lang="en-US" i="1" baseline="-25000"/>
              <a:t>n</a:t>
            </a:r>
            <a:r>
              <a:rPr lang="en-US"/>
              <a:t> = </a:t>
            </a:r>
            <a:r>
              <a:rPr lang="en-US" i="1"/>
              <a:t>X</a:t>
            </a:r>
            <a:r>
              <a:rPr lang="en-US"/>
              <a:t>(</a:t>
            </a:r>
            <a:r>
              <a:rPr lang="en-US" i="1"/>
              <a:t>t</a:t>
            </a:r>
            <a:r>
              <a:rPr lang="en-US" i="1" baseline="-25000"/>
              <a:t>n</a:t>
            </a:r>
            <a:r>
              <a:rPr lang="en-US"/>
              <a:t>+</a:t>
            </a:r>
            <a:r>
              <a:rPr lang="en-US" i="1"/>
              <a:t>c</a:t>
            </a:r>
            <a:r>
              <a:rPr lang="en-US"/>
              <a:t>). A process </a:t>
            </a:r>
            <a:r>
              <a:rPr lang="en-US" i="1"/>
              <a:t>X</a:t>
            </a:r>
            <a:r>
              <a:rPr lang="en-US"/>
              <a:t>(</a:t>
            </a:r>
            <a:r>
              <a:rPr lang="en-US" i="1"/>
              <a:t>t</a:t>
            </a:r>
            <a:r>
              <a:rPr lang="en-US"/>
              <a:t>) is said to be </a:t>
            </a:r>
            <a:r>
              <a:rPr lang="en-US" b="1"/>
              <a:t>strict-sense stationary</a:t>
            </a:r>
            <a:r>
              <a:rPr lang="en-US"/>
              <a:t> if (*) is true for all </a:t>
            </a:r>
            <a:r>
              <a:rPr lang="en-US" i="1"/>
              <a:t>t</a:t>
            </a:r>
            <a:r>
              <a:rPr lang="en-US" i="1" baseline="-25000"/>
              <a:t>i</a:t>
            </a:r>
            <a:r>
              <a:rPr lang="en-US"/>
              <a:t>, </a:t>
            </a:r>
            <a:r>
              <a:rPr lang="en-US" i="1"/>
              <a:t>i</a:t>
            </a:r>
            <a:r>
              <a:rPr lang="en-US"/>
              <a:t> = 1, 2, …, </a:t>
            </a:r>
            <a:r>
              <a:rPr lang="en-US" i="1"/>
              <a:t>n</a:t>
            </a:r>
            <a:r>
              <a:rPr lang="en-US"/>
              <a:t>; </a:t>
            </a:r>
            <a:r>
              <a:rPr lang="en-US" i="1"/>
              <a:t>n</a:t>
            </a:r>
            <a:r>
              <a:rPr lang="en-US"/>
              <a:t> = 1, 2, … and </a:t>
            </a:r>
            <a:r>
              <a:rPr lang="en-US" i="1"/>
              <a:t>any c.</a:t>
            </a:r>
          </a:p>
        </p:txBody>
      </p:sp>
      <p:graphicFrame>
        <p:nvGraphicFramePr>
          <p:cNvPr id="115714" name="Object 5"/>
          <p:cNvGraphicFramePr>
            <a:graphicFrameLocks noChangeAspect="1"/>
          </p:cNvGraphicFramePr>
          <p:nvPr>
            <p:ph idx="1"/>
          </p:nvPr>
        </p:nvGraphicFramePr>
        <p:xfrm>
          <a:off x="609600" y="3810000"/>
          <a:ext cx="7315200" cy="346075"/>
        </p:xfrm>
        <a:graphic>
          <a:graphicData uri="http://schemas.openxmlformats.org/presentationml/2006/ole">
            <p:oleObj spid="_x0000_s115714" name="Equation" r:id="rId3" imgW="8026200" imgH="380880" progId="">
              <p:embed/>
            </p:oleObj>
          </a:graphicData>
        </a:graphic>
      </p:graphicFrame>
      <p:sp>
        <p:nvSpPr>
          <p:cNvPr id="115718" name="Text Box 7"/>
          <p:cNvSpPr txBox="1">
            <a:spLocks noChangeArrowheads="1"/>
          </p:cNvSpPr>
          <p:nvPr/>
        </p:nvSpPr>
        <p:spPr bwMode="auto">
          <a:xfrm>
            <a:off x="8061325" y="3794125"/>
            <a:ext cx="488950" cy="396875"/>
          </a:xfrm>
          <a:prstGeom prst="rect">
            <a:avLst/>
          </a:prstGeom>
          <a:noFill/>
          <a:ln w="9525">
            <a:noFill/>
            <a:miter lim="800000"/>
            <a:headEnd/>
            <a:tailEnd/>
          </a:ln>
        </p:spPr>
        <p:txBody>
          <a:bodyPr wrap="none">
            <a:spAutoFit/>
          </a:bodyPr>
          <a:lstStyle/>
          <a:p>
            <a:r>
              <a:rPr lang="en-US"/>
              <a:t>(*)</a:t>
            </a:r>
          </a:p>
        </p:txBody>
      </p:sp>
    </p:spTree>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Date Placeholder 6"/>
          <p:cNvSpPr>
            <a:spLocks noGrp="1"/>
          </p:cNvSpPr>
          <p:nvPr>
            <p:ph type="dt" sz="quarter" idx="10"/>
          </p:nvPr>
        </p:nvSpPr>
        <p:spPr/>
        <p:txBody>
          <a:bodyPr/>
          <a:lstStyle/>
          <a:p>
            <a:pPr>
              <a:defRPr/>
            </a:pPr>
            <a:r>
              <a:rPr lang="en-US"/>
              <a:t>		 </a:t>
            </a:r>
            <a:r>
              <a:rPr lang="en-US" sz="1200"/>
              <a:t> </a:t>
            </a:r>
            <a:fld id="{0741D66E-3F37-4C77-B8BE-2189A427C604}" type="slidenum">
              <a:rPr lang="en-US" sz="1200">
                <a:solidFill>
                  <a:srgbClr val="003399"/>
                </a:solidFill>
              </a:rPr>
              <a:pPr>
                <a:defRPr/>
              </a:pPr>
              <a:t>185</a:t>
            </a:fld>
            <a:endParaRPr lang="en-US" sz="1200">
              <a:solidFill>
                <a:srgbClr val="003399"/>
              </a:solidFill>
            </a:endParaRPr>
          </a:p>
        </p:txBody>
      </p:sp>
      <p:sp>
        <p:nvSpPr>
          <p:cNvPr id="116744" name="Rectangle 15"/>
          <p:cNvSpPr>
            <a:spLocks noGrp="1" noChangeArrowheads="1"/>
          </p:cNvSpPr>
          <p:nvPr>
            <p:ph type="title" sz="quarter"/>
          </p:nvPr>
        </p:nvSpPr>
        <p:spPr/>
        <p:txBody>
          <a:bodyPr/>
          <a:lstStyle/>
          <a:p>
            <a:r>
              <a:rPr lang="en-US" smtClean="0"/>
              <a:t>2. </a:t>
            </a:r>
            <a:r>
              <a:rPr lang="en-GB" smtClean="0"/>
              <a:t>Review of Stochastic Processes: </a:t>
            </a:r>
            <a:r>
              <a:rPr lang="en-US" smtClean="0"/>
              <a:t>Stationary</a:t>
            </a:r>
            <a:r>
              <a:rPr lang="en-GB" smtClean="0"/>
              <a:t> (2)</a:t>
            </a:r>
            <a:endParaRPr lang="en-US" smtClean="0"/>
          </a:p>
        </p:txBody>
      </p:sp>
      <p:graphicFrame>
        <p:nvGraphicFramePr>
          <p:cNvPr id="116738" name="Object 5"/>
          <p:cNvGraphicFramePr>
            <a:graphicFrameLocks noChangeAspect="1"/>
          </p:cNvGraphicFramePr>
          <p:nvPr>
            <p:ph sz="quarter" idx="1"/>
          </p:nvPr>
        </p:nvGraphicFramePr>
        <p:xfrm>
          <a:off x="3352800" y="1295400"/>
          <a:ext cx="2362200" cy="339725"/>
        </p:xfrm>
        <a:graphic>
          <a:graphicData uri="http://schemas.openxmlformats.org/presentationml/2006/ole">
            <p:oleObj spid="_x0000_s116738" name="Equation" r:id="rId3" imgW="2565360" imgH="368280" progId="">
              <p:embed/>
            </p:oleObj>
          </a:graphicData>
        </a:graphic>
      </p:graphicFrame>
      <p:graphicFrame>
        <p:nvGraphicFramePr>
          <p:cNvPr id="116739" name="Object 8"/>
          <p:cNvGraphicFramePr>
            <a:graphicFrameLocks noChangeAspect="1"/>
          </p:cNvGraphicFramePr>
          <p:nvPr>
            <p:ph sz="quarter" idx="2"/>
          </p:nvPr>
        </p:nvGraphicFramePr>
        <p:xfrm>
          <a:off x="3657600" y="2057400"/>
          <a:ext cx="1752600" cy="338138"/>
        </p:xfrm>
        <a:graphic>
          <a:graphicData uri="http://schemas.openxmlformats.org/presentationml/2006/ole">
            <p:oleObj spid="_x0000_s116739" name="Equation" r:id="rId4" imgW="1904760" imgH="368280" progId="">
              <p:embed/>
            </p:oleObj>
          </a:graphicData>
        </a:graphic>
      </p:graphicFrame>
      <p:graphicFrame>
        <p:nvGraphicFramePr>
          <p:cNvPr id="116740" name="Object 11"/>
          <p:cNvGraphicFramePr>
            <a:graphicFrameLocks noChangeAspect="1"/>
          </p:cNvGraphicFramePr>
          <p:nvPr>
            <p:ph sz="quarter" idx="3"/>
          </p:nvPr>
        </p:nvGraphicFramePr>
        <p:xfrm>
          <a:off x="2438400" y="2819400"/>
          <a:ext cx="4419600" cy="481013"/>
        </p:xfrm>
        <a:graphic>
          <a:graphicData uri="http://schemas.openxmlformats.org/presentationml/2006/ole">
            <p:oleObj spid="_x0000_s116740" name="Equation" r:id="rId5" imgW="5016240" imgH="545760" progId="">
              <p:embed/>
            </p:oleObj>
          </a:graphicData>
        </a:graphic>
      </p:graphicFrame>
      <p:sp>
        <p:nvSpPr>
          <p:cNvPr id="116745" name="Text Box 4"/>
          <p:cNvSpPr txBox="1">
            <a:spLocks noChangeArrowheads="1"/>
          </p:cNvSpPr>
          <p:nvPr/>
        </p:nvSpPr>
        <p:spPr bwMode="auto">
          <a:xfrm>
            <a:off x="458788" y="914400"/>
            <a:ext cx="8151812" cy="5670550"/>
          </a:xfrm>
          <a:prstGeom prst="rect">
            <a:avLst/>
          </a:prstGeom>
          <a:noFill/>
          <a:ln w="9525">
            <a:noFill/>
            <a:miter lim="800000"/>
            <a:headEnd/>
            <a:tailEnd/>
          </a:ln>
        </p:spPr>
        <p:txBody>
          <a:bodyPr>
            <a:spAutoFit/>
          </a:bodyPr>
          <a:lstStyle/>
          <a:p>
            <a:r>
              <a:rPr lang="en-US"/>
              <a:t>For a </a:t>
            </a:r>
            <a:r>
              <a:rPr lang="en-US" b="1"/>
              <a:t>first-order strict sense stationary process</a:t>
            </a:r>
            <a:r>
              <a:rPr lang="en-US"/>
              <a:t>, from (*) we have</a:t>
            </a:r>
          </a:p>
          <a:p>
            <a:endParaRPr lang="en-US"/>
          </a:p>
          <a:p>
            <a:endParaRPr lang="en-US" sz="1000"/>
          </a:p>
          <a:p>
            <a:r>
              <a:rPr lang="en-US"/>
              <a:t>for any </a:t>
            </a:r>
            <a:r>
              <a:rPr lang="en-US" i="1"/>
              <a:t>c</a:t>
            </a:r>
            <a:r>
              <a:rPr lang="en-US"/>
              <a:t>. In particular </a:t>
            </a:r>
            <a:r>
              <a:rPr lang="en-US" i="1"/>
              <a:t>c</a:t>
            </a:r>
            <a:r>
              <a:rPr lang="en-US"/>
              <a:t> = – </a:t>
            </a:r>
            <a:r>
              <a:rPr lang="en-US" i="1"/>
              <a:t>t</a:t>
            </a:r>
            <a:r>
              <a:rPr lang="en-US"/>
              <a:t> gives</a:t>
            </a:r>
          </a:p>
          <a:p>
            <a:endParaRPr lang="en-US"/>
          </a:p>
          <a:p>
            <a:endParaRPr lang="en-US" sz="1000"/>
          </a:p>
          <a:p>
            <a:r>
              <a:rPr lang="en-US"/>
              <a:t>i.e., the first-order density of </a:t>
            </a:r>
            <a:r>
              <a:rPr lang="en-US" i="1"/>
              <a:t>X</a:t>
            </a:r>
            <a:r>
              <a:rPr lang="en-US"/>
              <a:t>(</a:t>
            </a:r>
            <a:r>
              <a:rPr lang="en-US" i="1"/>
              <a:t>t</a:t>
            </a:r>
            <a:r>
              <a:rPr lang="en-US"/>
              <a:t>) is independent of </a:t>
            </a:r>
            <a:r>
              <a:rPr lang="en-US" i="1"/>
              <a:t>t</a:t>
            </a:r>
            <a:r>
              <a:rPr lang="en-US"/>
              <a:t>. In that case</a:t>
            </a:r>
          </a:p>
          <a:p>
            <a:endParaRPr lang="en-US" sz="1000"/>
          </a:p>
          <a:p>
            <a:endParaRPr lang="en-US" sz="1600"/>
          </a:p>
          <a:p>
            <a:endParaRPr lang="en-US"/>
          </a:p>
          <a:p>
            <a:r>
              <a:rPr lang="en-US"/>
              <a:t>Similarly, for a </a:t>
            </a:r>
            <a:r>
              <a:rPr lang="en-US" b="1"/>
              <a:t>second-order strict-sense stationary process</a:t>
            </a:r>
            <a:r>
              <a:rPr lang="en-US"/>
              <a:t> we have from (*)</a:t>
            </a:r>
          </a:p>
          <a:p>
            <a:endParaRPr lang="en-US" sz="1000"/>
          </a:p>
          <a:p>
            <a:endParaRPr lang="en-US" sz="1400"/>
          </a:p>
          <a:p>
            <a:pPr eaLnBrk="1" hangingPunct="1"/>
            <a:r>
              <a:rPr lang="en-US"/>
              <a:t>for any </a:t>
            </a:r>
            <a:r>
              <a:rPr lang="en-US" i="1"/>
              <a:t>c</a:t>
            </a:r>
            <a:r>
              <a:rPr lang="en-US"/>
              <a:t>. For </a:t>
            </a:r>
            <a:r>
              <a:rPr lang="en-US" i="1"/>
              <a:t>c</a:t>
            </a:r>
            <a:r>
              <a:rPr lang="en-US"/>
              <a:t> = – </a:t>
            </a:r>
            <a:r>
              <a:rPr lang="en-US" i="1"/>
              <a:t>t</a:t>
            </a:r>
            <a:r>
              <a:rPr lang="en-US" baseline="-25000"/>
              <a:t>2</a:t>
            </a:r>
            <a:r>
              <a:rPr lang="en-US"/>
              <a:t> we get  </a:t>
            </a:r>
          </a:p>
          <a:p>
            <a:pPr eaLnBrk="1" hangingPunct="1"/>
            <a:endParaRPr lang="en-US"/>
          </a:p>
          <a:p>
            <a:pPr eaLnBrk="1" hangingPunct="1"/>
            <a:endParaRPr lang="en-US" sz="1600"/>
          </a:p>
          <a:p>
            <a:r>
              <a:rPr lang="en-US"/>
              <a:t>i.e., the second order density function of a strict sense stationary process depends only on the difference of the time indices  </a:t>
            </a:r>
            <a:r>
              <a:rPr lang="en-US" i="1"/>
              <a:t>t</a:t>
            </a:r>
            <a:r>
              <a:rPr lang="en-US" baseline="-25000"/>
              <a:t>1</a:t>
            </a:r>
            <a:r>
              <a:rPr lang="en-US"/>
              <a:t> – </a:t>
            </a:r>
            <a:r>
              <a:rPr lang="en-US" i="1"/>
              <a:t>t</a:t>
            </a:r>
            <a:r>
              <a:rPr lang="en-US" baseline="-25000"/>
              <a:t>2</a:t>
            </a:r>
            <a:r>
              <a:rPr lang="en-US"/>
              <a:t> = </a:t>
            </a:r>
            <a:r>
              <a:rPr lang="en-US" i="1">
                <a:sym typeface="Symbol" pitchFamily="18" charset="2"/>
              </a:rPr>
              <a:t> .</a:t>
            </a:r>
          </a:p>
          <a:p>
            <a:endParaRPr lang="en-US" i="1"/>
          </a:p>
          <a:p>
            <a:endParaRPr lang="en-US"/>
          </a:p>
        </p:txBody>
      </p:sp>
      <p:graphicFrame>
        <p:nvGraphicFramePr>
          <p:cNvPr id="116741" name="Object 14"/>
          <p:cNvGraphicFramePr>
            <a:graphicFrameLocks noChangeAspect="1"/>
          </p:cNvGraphicFramePr>
          <p:nvPr>
            <p:ph sz="quarter" idx="4"/>
          </p:nvPr>
        </p:nvGraphicFramePr>
        <p:xfrm>
          <a:off x="2362200" y="4014788"/>
          <a:ext cx="4343400" cy="328612"/>
        </p:xfrm>
        <a:graphic>
          <a:graphicData uri="http://schemas.openxmlformats.org/presentationml/2006/ole">
            <p:oleObj spid="_x0000_s116741" name="Equation" r:id="rId6" imgW="4851360" imgH="368280" progId="">
              <p:embed/>
            </p:oleObj>
          </a:graphicData>
        </a:graphic>
      </p:graphicFrame>
      <p:graphicFrame>
        <p:nvGraphicFramePr>
          <p:cNvPr id="116742" name="Object 17"/>
          <p:cNvGraphicFramePr>
            <a:graphicFrameLocks noChangeAspect="1"/>
          </p:cNvGraphicFramePr>
          <p:nvPr/>
        </p:nvGraphicFramePr>
        <p:xfrm>
          <a:off x="2514600" y="4846638"/>
          <a:ext cx="3810000" cy="334962"/>
        </p:xfrm>
        <a:graphic>
          <a:graphicData uri="http://schemas.openxmlformats.org/presentationml/2006/ole">
            <p:oleObj spid="_x0000_s116742" name="Equation" r:id="rId7" imgW="4190760" imgH="368280" progId="">
              <p:embed/>
            </p:oleObj>
          </a:graphicData>
        </a:graphic>
      </p:graphicFrame>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Date Placeholder 4"/>
          <p:cNvSpPr>
            <a:spLocks noGrp="1"/>
          </p:cNvSpPr>
          <p:nvPr>
            <p:ph type="dt" sz="quarter" idx="10"/>
          </p:nvPr>
        </p:nvSpPr>
        <p:spPr/>
        <p:txBody>
          <a:bodyPr/>
          <a:lstStyle/>
          <a:p>
            <a:pPr>
              <a:defRPr/>
            </a:pPr>
            <a:r>
              <a:rPr lang="en-US"/>
              <a:t>		 </a:t>
            </a:r>
            <a:r>
              <a:rPr lang="en-US" sz="1200"/>
              <a:t> </a:t>
            </a:r>
            <a:fld id="{D3CF4E1F-FB48-4D2C-815B-75E9F0B2CE96}" type="slidenum">
              <a:rPr lang="en-US" sz="1200">
                <a:solidFill>
                  <a:srgbClr val="003399"/>
                </a:solidFill>
              </a:rPr>
              <a:pPr>
                <a:defRPr/>
              </a:pPr>
              <a:t>186</a:t>
            </a:fld>
            <a:endParaRPr lang="en-US" sz="1200">
              <a:solidFill>
                <a:srgbClr val="003399"/>
              </a:solidFill>
            </a:endParaRPr>
          </a:p>
        </p:txBody>
      </p:sp>
      <p:sp>
        <p:nvSpPr>
          <p:cNvPr id="117768" name="Rectangle 13"/>
          <p:cNvSpPr>
            <a:spLocks noGrp="1" noChangeArrowheads="1"/>
          </p:cNvSpPr>
          <p:nvPr>
            <p:ph type="title"/>
          </p:nvPr>
        </p:nvSpPr>
        <p:spPr/>
        <p:txBody>
          <a:bodyPr/>
          <a:lstStyle/>
          <a:p>
            <a:r>
              <a:rPr lang="en-US" smtClean="0"/>
              <a:t>2. </a:t>
            </a:r>
            <a:r>
              <a:rPr lang="en-GB" smtClean="0"/>
              <a:t>Review of Stochastic Processes: </a:t>
            </a:r>
            <a:r>
              <a:rPr lang="en-US" smtClean="0"/>
              <a:t>Stationary</a:t>
            </a:r>
            <a:r>
              <a:rPr lang="en-GB" smtClean="0"/>
              <a:t> (3)</a:t>
            </a:r>
            <a:endParaRPr lang="en-US" smtClean="0"/>
          </a:p>
        </p:txBody>
      </p:sp>
      <p:graphicFrame>
        <p:nvGraphicFramePr>
          <p:cNvPr id="117762" name="Object 9"/>
          <p:cNvGraphicFramePr>
            <a:graphicFrameLocks noChangeAspect="1"/>
          </p:cNvGraphicFramePr>
          <p:nvPr>
            <p:ph sz="half" idx="1"/>
          </p:nvPr>
        </p:nvGraphicFramePr>
        <p:xfrm>
          <a:off x="2057400" y="5113338"/>
          <a:ext cx="1371600" cy="296862"/>
        </p:xfrm>
        <a:graphic>
          <a:graphicData uri="http://schemas.openxmlformats.org/presentationml/2006/ole">
            <p:oleObj spid="_x0000_s117762" name="Equation" r:id="rId3" imgW="1587240" imgH="342720" progId="">
              <p:embed/>
            </p:oleObj>
          </a:graphicData>
        </a:graphic>
      </p:graphicFrame>
      <p:sp>
        <p:nvSpPr>
          <p:cNvPr id="117769" name="Text Box 4"/>
          <p:cNvSpPr txBox="1">
            <a:spLocks noChangeArrowheads="1"/>
          </p:cNvSpPr>
          <p:nvPr/>
        </p:nvSpPr>
        <p:spPr bwMode="auto">
          <a:xfrm>
            <a:off x="517525" y="928688"/>
            <a:ext cx="8285163" cy="5091112"/>
          </a:xfrm>
          <a:prstGeom prst="rect">
            <a:avLst/>
          </a:prstGeom>
          <a:noFill/>
          <a:ln w="9525">
            <a:noFill/>
            <a:miter lim="800000"/>
            <a:headEnd/>
            <a:tailEnd/>
          </a:ln>
        </p:spPr>
        <p:txBody>
          <a:bodyPr wrap="none">
            <a:spAutoFit/>
          </a:bodyPr>
          <a:lstStyle/>
          <a:p>
            <a:r>
              <a:rPr lang="en-US"/>
              <a:t>In that case the autocorrelation function is given by</a:t>
            </a:r>
          </a:p>
          <a:p>
            <a:endParaRPr lang="en-US"/>
          </a:p>
          <a:p>
            <a:endParaRPr lang="en-US"/>
          </a:p>
          <a:p>
            <a:endParaRPr lang="en-US"/>
          </a:p>
          <a:p>
            <a:endParaRPr lang="en-US"/>
          </a:p>
          <a:p>
            <a:endParaRPr lang="en-US"/>
          </a:p>
          <a:p>
            <a:r>
              <a:rPr lang="en-US"/>
              <a:t>i.e., the autocorrelation function of a second order strict-sense stationary </a:t>
            </a:r>
          </a:p>
          <a:p>
            <a:r>
              <a:rPr lang="en-US"/>
              <a:t>process depends only on the difference of the time indices </a:t>
            </a:r>
            <a:r>
              <a:rPr lang="en-US" i="1">
                <a:sym typeface="Symbol" pitchFamily="18" charset="2"/>
              </a:rPr>
              <a:t> .</a:t>
            </a:r>
          </a:p>
          <a:p>
            <a:endParaRPr lang="en-US" i="1">
              <a:sym typeface="Symbol" pitchFamily="18" charset="2"/>
            </a:endParaRPr>
          </a:p>
          <a:p>
            <a:r>
              <a:rPr lang="en-US"/>
              <a:t>However, the basic conditions for the first and second order stationarity  are </a:t>
            </a:r>
          </a:p>
          <a:p>
            <a:r>
              <a:rPr lang="en-US"/>
              <a:t>usually difficult to verify. In that case, we often resort to a looser definition </a:t>
            </a:r>
          </a:p>
          <a:p>
            <a:r>
              <a:rPr lang="en-US"/>
              <a:t>of stationarity, known as </a:t>
            </a:r>
            <a:r>
              <a:rPr lang="en-US" b="1"/>
              <a:t>Wide-Sense Stationarity (W.S.S)</a:t>
            </a:r>
            <a:r>
              <a:rPr lang="en-US"/>
              <a:t>. Thus, a process </a:t>
            </a:r>
          </a:p>
          <a:p>
            <a:r>
              <a:rPr lang="en-US" i="1"/>
              <a:t>X</a:t>
            </a:r>
            <a:r>
              <a:rPr lang="en-US"/>
              <a:t>(</a:t>
            </a:r>
            <a:r>
              <a:rPr lang="en-US" i="1"/>
              <a:t>t</a:t>
            </a:r>
            <a:r>
              <a:rPr lang="en-US"/>
              <a:t>) is said to be </a:t>
            </a:r>
            <a:r>
              <a:rPr lang="en-US" b="1"/>
              <a:t>Wide-Sense Stationary</a:t>
            </a:r>
            <a:r>
              <a:rPr lang="en-US"/>
              <a:t> if</a:t>
            </a:r>
          </a:p>
          <a:p>
            <a:endParaRPr lang="en-US" sz="800"/>
          </a:p>
          <a:p>
            <a:r>
              <a:rPr lang="en-US"/>
              <a:t>	(i)</a:t>
            </a:r>
          </a:p>
          <a:p>
            <a:r>
              <a:rPr lang="en-US"/>
              <a:t>	and </a:t>
            </a:r>
          </a:p>
          <a:p>
            <a:r>
              <a:rPr lang="en-US"/>
              <a:t>	(ii)</a:t>
            </a:r>
            <a:endParaRPr lang="en-US" i="1">
              <a:sym typeface="Symbol" pitchFamily="18" charset="2"/>
            </a:endParaRPr>
          </a:p>
        </p:txBody>
      </p:sp>
      <p:grpSp>
        <p:nvGrpSpPr>
          <p:cNvPr id="117770" name="Group 5"/>
          <p:cNvGrpSpPr>
            <a:grpSpLocks/>
          </p:cNvGrpSpPr>
          <p:nvPr/>
        </p:nvGrpSpPr>
        <p:grpSpPr bwMode="auto">
          <a:xfrm>
            <a:off x="2209800" y="1409700"/>
            <a:ext cx="4565650" cy="1257300"/>
            <a:chOff x="916" y="984"/>
            <a:chExt cx="3504" cy="928"/>
          </a:xfrm>
        </p:grpSpPr>
        <p:graphicFrame>
          <p:nvGraphicFramePr>
            <p:cNvPr id="117764" name="Object 6"/>
            <p:cNvGraphicFramePr>
              <a:graphicFrameLocks noChangeAspect="1"/>
            </p:cNvGraphicFramePr>
            <p:nvPr/>
          </p:nvGraphicFramePr>
          <p:xfrm>
            <a:off x="916" y="984"/>
            <a:ext cx="3504" cy="928"/>
          </p:xfrm>
          <a:graphic>
            <a:graphicData uri="http://schemas.openxmlformats.org/presentationml/2006/ole">
              <p:oleObj spid="_x0000_s117764" name="Equation" r:id="rId4" imgW="5562360" imgH="1473120" progId="">
                <p:embed/>
              </p:oleObj>
            </a:graphicData>
          </a:graphic>
        </p:graphicFrame>
        <p:graphicFrame>
          <p:nvGraphicFramePr>
            <p:cNvPr id="117765" name="Object 7"/>
            <p:cNvGraphicFramePr>
              <a:graphicFrameLocks noChangeAspect="1"/>
            </p:cNvGraphicFramePr>
            <p:nvPr/>
          </p:nvGraphicFramePr>
          <p:xfrm>
            <a:off x="1680" y="992"/>
            <a:ext cx="104" cy="112"/>
          </p:xfrm>
          <a:graphic>
            <a:graphicData uri="http://schemas.openxmlformats.org/presentationml/2006/ole">
              <p:oleObj spid="_x0000_s117765" name="Equation" r:id="rId5" imgW="164880" imgH="177480" progId="">
                <p:embed/>
              </p:oleObj>
            </a:graphicData>
          </a:graphic>
        </p:graphicFrame>
        <p:graphicFrame>
          <p:nvGraphicFramePr>
            <p:cNvPr id="117766" name="Object 8"/>
            <p:cNvGraphicFramePr>
              <a:graphicFrameLocks noChangeAspect="1"/>
            </p:cNvGraphicFramePr>
            <p:nvPr/>
          </p:nvGraphicFramePr>
          <p:xfrm>
            <a:off x="2688" y="1664"/>
            <a:ext cx="104" cy="112"/>
          </p:xfrm>
          <a:graphic>
            <a:graphicData uri="http://schemas.openxmlformats.org/presentationml/2006/ole">
              <p:oleObj spid="_x0000_s117766" name="Equation" r:id="rId6" imgW="164880" imgH="177480" progId="">
                <p:embed/>
              </p:oleObj>
            </a:graphicData>
          </a:graphic>
        </p:graphicFrame>
      </p:grpSp>
      <p:graphicFrame>
        <p:nvGraphicFramePr>
          <p:cNvPr id="117763" name="Object 12"/>
          <p:cNvGraphicFramePr>
            <a:graphicFrameLocks noChangeAspect="1"/>
          </p:cNvGraphicFramePr>
          <p:nvPr>
            <p:ph sz="half" idx="2"/>
          </p:nvPr>
        </p:nvGraphicFramePr>
        <p:xfrm>
          <a:off x="1981200" y="5638800"/>
          <a:ext cx="3276600" cy="360363"/>
        </p:xfrm>
        <a:graphic>
          <a:graphicData uri="http://schemas.openxmlformats.org/presentationml/2006/ole">
            <p:oleObj spid="_x0000_s117763" name="Equation" r:id="rId7" imgW="3695400" imgH="406080" progId="">
              <p:embed/>
            </p:oleObj>
          </a:graphicData>
        </a:graphic>
      </p:graphicFrame>
    </p:spTree>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quarter" idx="10"/>
          </p:nvPr>
        </p:nvSpPr>
        <p:spPr/>
        <p:txBody>
          <a:bodyPr/>
          <a:lstStyle/>
          <a:p>
            <a:pPr>
              <a:defRPr/>
            </a:pPr>
            <a:r>
              <a:rPr lang="en-US"/>
              <a:t>		 </a:t>
            </a:r>
            <a:r>
              <a:rPr lang="en-US" sz="1200"/>
              <a:t> </a:t>
            </a:r>
            <a:fld id="{06952581-A703-48C3-BDD9-65BD9858EB30}" type="slidenum">
              <a:rPr lang="en-US" sz="1200">
                <a:solidFill>
                  <a:srgbClr val="003399"/>
                </a:solidFill>
              </a:rPr>
              <a:pPr>
                <a:defRPr/>
              </a:pPr>
              <a:t>187</a:t>
            </a:fld>
            <a:endParaRPr lang="en-US" sz="1200">
              <a:solidFill>
                <a:srgbClr val="003399"/>
              </a:solidFill>
            </a:endParaRPr>
          </a:p>
        </p:txBody>
      </p:sp>
      <p:sp>
        <p:nvSpPr>
          <p:cNvPr id="235523" name="Rectangle 2"/>
          <p:cNvSpPr>
            <a:spLocks noGrp="1" noChangeArrowheads="1"/>
          </p:cNvSpPr>
          <p:nvPr>
            <p:ph type="title"/>
          </p:nvPr>
        </p:nvSpPr>
        <p:spPr/>
        <p:txBody>
          <a:bodyPr/>
          <a:lstStyle/>
          <a:p>
            <a:r>
              <a:rPr lang="en-US" smtClean="0"/>
              <a:t>2. </a:t>
            </a:r>
            <a:r>
              <a:rPr lang="en-GB" smtClean="0"/>
              <a:t>Review of Stochastic Processes: </a:t>
            </a:r>
            <a:r>
              <a:rPr lang="en-US" smtClean="0"/>
              <a:t>Stationary</a:t>
            </a:r>
            <a:r>
              <a:rPr lang="en-GB" smtClean="0"/>
              <a:t> (4)</a:t>
            </a:r>
            <a:endParaRPr lang="en-US" smtClean="0"/>
          </a:p>
        </p:txBody>
      </p:sp>
      <p:sp>
        <p:nvSpPr>
          <p:cNvPr id="235524" name="Text Box 4"/>
          <p:cNvSpPr txBox="1">
            <a:spLocks noChangeArrowheads="1"/>
          </p:cNvSpPr>
          <p:nvPr/>
        </p:nvSpPr>
        <p:spPr bwMode="auto">
          <a:xfrm>
            <a:off x="517525" y="898525"/>
            <a:ext cx="8245475" cy="2895600"/>
          </a:xfrm>
          <a:prstGeom prst="rect">
            <a:avLst/>
          </a:prstGeom>
          <a:noFill/>
          <a:ln w="9525">
            <a:noFill/>
            <a:miter lim="800000"/>
            <a:headEnd/>
            <a:tailEnd/>
          </a:ln>
        </p:spPr>
        <p:txBody>
          <a:bodyPr>
            <a:spAutoFit/>
          </a:bodyPr>
          <a:lstStyle/>
          <a:p>
            <a:r>
              <a:rPr lang="en-US"/>
              <a:t>i.e., for wide-sense stationary processes, the mean is a constant and the autocorrelation function depends only on the difference between the time indices. Strict-sense stationarity always implies wide-sense stationarity. However, the converse is </a:t>
            </a:r>
            <a:r>
              <a:rPr lang="en-US" i="1"/>
              <a:t>not true</a:t>
            </a:r>
            <a:r>
              <a:rPr lang="en-US"/>
              <a:t> in general, the only exception being the Gaussian process. If </a:t>
            </a:r>
            <a:r>
              <a:rPr lang="en-US" i="1"/>
              <a:t>X</a:t>
            </a:r>
            <a:r>
              <a:rPr lang="en-US"/>
              <a:t>(</a:t>
            </a:r>
            <a:r>
              <a:rPr lang="en-US" i="1"/>
              <a:t>t</a:t>
            </a:r>
            <a:r>
              <a:rPr lang="en-US"/>
              <a:t>) is a Gaussian process, then</a:t>
            </a:r>
          </a:p>
          <a:p>
            <a:r>
              <a:rPr lang="en-US"/>
              <a:t>         wide-sense stationarity (w.s.s)    </a:t>
            </a:r>
            <a:r>
              <a:rPr lang="en-US">
                <a:sym typeface="Symbol" pitchFamily="18" charset="2"/>
              </a:rPr>
              <a:t></a:t>
            </a:r>
            <a:r>
              <a:rPr lang="en-US"/>
              <a:t>   strict-sense stationarity (s.s.s).</a:t>
            </a:r>
          </a:p>
          <a:p>
            <a:endParaRPr lang="en-US"/>
          </a:p>
          <a:p>
            <a:pPr>
              <a:spcBef>
                <a:spcPct val="20000"/>
              </a:spcBef>
              <a:buFont typeface="Wingdings" pitchFamily="2" charset="2"/>
              <a:buChar char="q"/>
            </a:pPr>
            <a:endParaRPr lang="en-US"/>
          </a:p>
          <a:p>
            <a:endParaRPr lang="en-US"/>
          </a:p>
        </p:txBody>
      </p:sp>
    </p:spTree>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Date Placeholder 3"/>
          <p:cNvSpPr>
            <a:spLocks noGrp="1"/>
          </p:cNvSpPr>
          <p:nvPr>
            <p:ph type="dt" sz="quarter" idx="10"/>
          </p:nvPr>
        </p:nvSpPr>
        <p:spPr/>
        <p:txBody>
          <a:bodyPr/>
          <a:lstStyle/>
          <a:p>
            <a:pPr>
              <a:defRPr/>
            </a:pPr>
            <a:r>
              <a:rPr lang="en-US"/>
              <a:t>		 </a:t>
            </a:r>
            <a:r>
              <a:rPr lang="en-US" sz="1200"/>
              <a:t> </a:t>
            </a:r>
            <a:fld id="{CEBEE718-0070-49D4-B682-692EAFA78827}" type="slidenum">
              <a:rPr lang="en-US" sz="1200">
                <a:solidFill>
                  <a:srgbClr val="003399"/>
                </a:solidFill>
              </a:rPr>
              <a:pPr>
                <a:defRPr/>
              </a:pPr>
              <a:t>188</a:t>
            </a:fld>
            <a:endParaRPr lang="en-US" sz="1200">
              <a:solidFill>
                <a:srgbClr val="003399"/>
              </a:solidFill>
            </a:endParaRPr>
          </a:p>
        </p:txBody>
      </p:sp>
      <p:sp>
        <p:nvSpPr>
          <p:cNvPr id="118794" name="Rectangle 2"/>
          <p:cNvSpPr>
            <a:spLocks noGrp="1" noChangeArrowheads="1"/>
          </p:cNvSpPr>
          <p:nvPr>
            <p:ph type="title"/>
          </p:nvPr>
        </p:nvSpPr>
        <p:spPr/>
        <p:txBody>
          <a:bodyPr/>
          <a:lstStyle/>
          <a:p>
            <a:r>
              <a:rPr lang="en-US" smtClean="0"/>
              <a:t>2. </a:t>
            </a:r>
            <a:r>
              <a:rPr lang="en-GB" smtClean="0"/>
              <a:t>Review of Stochastic Processes: Systems (1)</a:t>
            </a:r>
            <a:endParaRPr lang="en-US" smtClean="0"/>
          </a:p>
        </p:txBody>
      </p:sp>
      <p:sp>
        <p:nvSpPr>
          <p:cNvPr id="118795" name="Text Box 4"/>
          <p:cNvSpPr txBox="1">
            <a:spLocks noChangeArrowheads="1"/>
          </p:cNvSpPr>
          <p:nvPr/>
        </p:nvSpPr>
        <p:spPr bwMode="auto">
          <a:xfrm>
            <a:off x="441325" y="898525"/>
            <a:ext cx="8397875" cy="5486400"/>
          </a:xfrm>
          <a:prstGeom prst="rect">
            <a:avLst/>
          </a:prstGeom>
          <a:noFill/>
          <a:ln w="9525">
            <a:noFill/>
            <a:miter lim="800000"/>
            <a:headEnd/>
            <a:tailEnd/>
          </a:ln>
        </p:spPr>
        <p:txBody>
          <a:bodyPr>
            <a:spAutoFit/>
          </a:bodyPr>
          <a:lstStyle/>
          <a:p>
            <a:pPr>
              <a:buFont typeface="Wingdings" pitchFamily="2" charset="2"/>
              <a:buChar char="q"/>
            </a:pPr>
            <a:r>
              <a:rPr lang="en-US"/>
              <a:t> A </a:t>
            </a:r>
            <a:r>
              <a:rPr lang="en-US" b="1"/>
              <a:t>deterministic system</a:t>
            </a:r>
            <a:r>
              <a:rPr lang="en-US"/>
              <a:t> transforms each input waveform </a:t>
            </a:r>
            <a:r>
              <a:rPr lang="en-US" i="1"/>
              <a:t>X</a:t>
            </a:r>
            <a:r>
              <a:rPr lang="en-US"/>
              <a:t>(</a:t>
            </a:r>
            <a:r>
              <a:rPr lang="en-US" i="1"/>
              <a:t>t</a:t>
            </a:r>
            <a:r>
              <a:rPr lang="en-US"/>
              <a:t>, </a:t>
            </a:r>
            <a:r>
              <a:rPr lang="en-US" i="1">
                <a:sym typeface="Symbol" pitchFamily="18" charset="2"/>
              </a:rPr>
              <a:t></a:t>
            </a:r>
            <a:r>
              <a:rPr lang="en-US" i="1" baseline="-25000">
                <a:sym typeface="Symbol" pitchFamily="18" charset="2"/>
              </a:rPr>
              <a:t>i</a:t>
            </a:r>
            <a:r>
              <a:rPr lang="en-US"/>
              <a:t> ) into an output waveform </a:t>
            </a:r>
            <a:r>
              <a:rPr lang="en-US" i="1"/>
              <a:t>Y</a:t>
            </a:r>
            <a:r>
              <a:rPr lang="en-US"/>
              <a:t>(</a:t>
            </a:r>
            <a:r>
              <a:rPr lang="en-US" i="1"/>
              <a:t>t</a:t>
            </a:r>
            <a:r>
              <a:rPr lang="en-US"/>
              <a:t>, </a:t>
            </a:r>
            <a:r>
              <a:rPr lang="en-US" i="1">
                <a:sym typeface="Symbol" pitchFamily="18" charset="2"/>
              </a:rPr>
              <a:t></a:t>
            </a:r>
            <a:r>
              <a:rPr lang="en-US" i="1" baseline="-25000">
                <a:sym typeface="Symbol" pitchFamily="18" charset="2"/>
              </a:rPr>
              <a:t>i</a:t>
            </a:r>
            <a:r>
              <a:rPr lang="en-US"/>
              <a:t>) = </a:t>
            </a:r>
            <a:r>
              <a:rPr lang="en-US" i="1"/>
              <a:t>T</a:t>
            </a:r>
            <a:r>
              <a:rPr lang="en-US"/>
              <a:t>[</a:t>
            </a:r>
            <a:r>
              <a:rPr lang="en-US" i="1"/>
              <a:t>X</a:t>
            </a:r>
            <a:r>
              <a:rPr lang="en-US"/>
              <a:t>(</a:t>
            </a:r>
            <a:r>
              <a:rPr lang="en-US" i="1"/>
              <a:t>t</a:t>
            </a:r>
            <a:r>
              <a:rPr lang="en-US"/>
              <a:t>, </a:t>
            </a:r>
            <a:r>
              <a:rPr lang="en-US" i="1">
                <a:sym typeface="Symbol" pitchFamily="18" charset="2"/>
              </a:rPr>
              <a:t></a:t>
            </a:r>
            <a:r>
              <a:rPr lang="en-US" i="1" baseline="-25000">
                <a:sym typeface="Symbol" pitchFamily="18" charset="2"/>
              </a:rPr>
              <a:t>i</a:t>
            </a:r>
            <a:r>
              <a:rPr lang="en-US"/>
              <a:t>)] by operating only on the time variable </a:t>
            </a:r>
            <a:r>
              <a:rPr lang="en-US" i="1"/>
              <a:t>t</a:t>
            </a:r>
            <a:r>
              <a:rPr lang="en-US"/>
              <a:t>. A </a:t>
            </a:r>
            <a:r>
              <a:rPr lang="en-US" b="1"/>
              <a:t>stochastic system</a:t>
            </a:r>
            <a:r>
              <a:rPr lang="en-US"/>
              <a:t> operates on both the variables</a:t>
            </a:r>
            <a:r>
              <a:rPr lang="en-US" i="1"/>
              <a:t> t </a:t>
            </a:r>
            <a:r>
              <a:rPr lang="en-US"/>
              <a:t>and </a:t>
            </a:r>
            <a:r>
              <a:rPr lang="en-US" i="1">
                <a:sym typeface="Symbol" pitchFamily="18" charset="2"/>
              </a:rPr>
              <a:t> . </a:t>
            </a:r>
          </a:p>
          <a:p>
            <a:pPr eaLnBrk="1" hangingPunct="1"/>
            <a:endParaRPr lang="en-US"/>
          </a:p>
          <a:p>
            <a:r>
              <a:rPr lang="en-US"/>
              <a:t>Thus, in deterministic system, a set of realizations at the input corresponding to a process </a:t>
            </a:r>
            <a:r>
              <a:rPr lang="en-US" i="1"/>
              <a:t>X</a:t>
            </a:r>
            <a:r>
              <a:rPr lang="en-US"/>
              <a:t>(</a:t>
            </a:r>
            <a:r>
              <a:rPr lang="en-US" i="1"/>
              <a:t>t</a:t>
            </a:r>
            <a:r>
              <a:rPr lang="en-US"/>
              <a:t>) generates a new set of realizations </a:t>
            </a:r>
            <a:r>
              <a:rPr lang="en-US" i="1"/>
              <a:t>Y</a:t>
            </a:r>
            <a:r>
              <a:rPr lang="en-US"/>
              <a:t>(</a:t>
            </a:r>
            <a:r>
              <a:rPr lang="en-US" i="1"/>
              <a:t>t</a:t>
            </a:r>
            <a:r>
              <a:rPr lang="en-US"/>
              <a:t>, </a:t>
            </a:r>
            <a:r>
              <a:rPr lang="en-US" i="1">
                <a:sym typeface="Symbol" pitchFamily="18" charset="2"/>
              </a:rPr>
              <a:t></a:t>
            </a:r>
            <a:r>
              <a:rPr lang="en-US"/>
              <a:t>) at the output associated with a new process </a:t>
            </a:r>
            <a:r>
              <a:rPr lang="en-US" i="1"/>
              <a:t>Y</a:t>
            </a:r>
            <a:r>
              <a:rPr lang="en-US"/>
              <a:t>(</a:t>
            </a:r>
            <a:r>
              <a:rPr lang="en-US" i="1"/>
              <a:t>t</a:t>
            </a:r>
            <a:r>
              <a:rPr lang="en-US"/>
              <a:t>).</a:t>
            </a:r>
          </a:p>
          <a:p>
            <a:endParaRPr lang="en-US"/>
          </a:p>
          <a:p>
            <a:endParaRPr lang="en-US"/>
          </a:p>
          <a:p>
            <a:endParaRPr lang="en-US"/>
          </a:p>
          <a:p>
            <a:endParaRPr lang="en-US"/>
          </a:p>
          <a:p>
            <a:endParaRPr lang="en-US"/>
          </a:p>
          <a:p>
            <a:endParaRPr lang="en-US"/>
          </a:p>
          <a:p>
            <a:endParaRPr lang="en-US" sz="1400"/>
          </a:p>
          <a:p>
            <a:r>
              <a:rPr lang="en-US"/>
              <a:t>Our goal is to study the output process statistics in terms of the input</a:t>
            </a:r>
          </a:p>
          <a:p>
            <a:r>
              <a:rPr lang="en-US"/>
              <a:t>process statistics and the system function.</a:t>
            </a:r>
          </a:p>
          <a:p>
            <a:endParaRPr lang="en-US"/>
          </a:p>
          <a:p>
            <a:endParaRPr lang="en-US"/>
          </a:p>
        </p:txBody>
      </p:sp>
      <p:sp>
        <p:nvSpPr>
          <p:cNvPr id="118796" name="Line 6"/>
          <p:cNvSpPr>
            <a:spLocks noChangeShapeType="1"/>
          </p:cNvSpPr>
          <p:nvPr/>
        </p:nvSpPr>
        <p:spPr bwMode="auto">
          <a:xfrm flipV="1">
            <a:off x="744538" y="3286125"/>
            <a:ext cx="0" cy="1468438"/>
          </a:xfrm>
          <a:prstGeom prst="line">
            <a:avLst/>
          </a:prstGeom>
          <a:noFill/>
          <a:ln w="9525">
            <a:solidFill>
              <a:schemeClr val="tx1"/>
            </a:solidFill>
            <a:round/>
            <a:headEnd/>
            <a:tailEnd type="triangle" w="med" len="med"/>
          </a:ln>
        </p:spPr>
        <p:txBody>
          <a:bodyPr/>
          <a:lstStyle/>
          <a:p>
            <a:endParaRPr lang="en-US"/>
          </a:p>
        </p:txBody>
      </p:sp>
      <p:sp>
        <p:nvSpPr>
          <p:cNvPr id="118797" name="Line 7"/>
          <p:cNvSpPr>
            <a:spLocks noChangeShapeType="1"/>
          </p:cNvSpPr>
          <p:nvPr/>
        </p:nvSpPr>
        <p:spPr bwMode="auto">
          <a:xfrm>
            <a:off x="603250" y="4533900"/>
            <a:ext cx="1897063" cy="0"/>
          </a:xfrm>
          <a:prstGeom prst="line">
            <a:avLst/>
          </a:prstGeom>
          <a:noFill/>
          <a:ln w="9525">
            <a:solidFill>
              <a:schemeClr val="tx1"/>
            </a:solidFill>
            <a:round/>
            <a:headEnd/>
            <a:tailEnd type="triangle" w="med" len="med"/>
          </a:ln>
        </p:spPr>
        <p:txBody>
          <a:bodyPr/>
          <a:lstStyle/>
          <a:p>
            <a:endParaRPr lang="en-US"/>
          </a:p>
        </p:txBody>
      </p:sp>
      <p:sp>
        <p:nvSpPr>
          <p:cNvPr id="118798" name="Line 8"/>
          <p:cNvSpPr>
            <a:spLocks noChangeShapeType="1"/>
          </p:cNvSpPr>
          <p:nvPr/>
        </p:nvSpPr>
        <p:spPr bwMode="auto">
          <a:xfrm flipV="1">
            <a:off x="6434138" y="3273425"/>
            <a:ext cx="0" cy="1468438"/>
          </a:xfrm>
          <a:prstGeom prst="line">
            <a:avLst/>
          </a:prstGeom>
          <a:noFill/>
          <a:ln w="9525">
            <a:solidFill>
              <a:schemeClr val="tx1"/>
            </a:solidFill>
            <a:round/>
            <a:headEnd/>
            <a:tailEnd type="triangle" w="med" len="med"/>
          </a:ln>
        </p:spPr>
        <p:txBody>
          <a:bodyPr/>
          <a:lstStyle/>
          <a:p>
            <a:endParaRPr lang="en-US"/>
          </a:p>
        </p:txBody>
      </p:sp>
      <p:sp>
        <p:nvSpPr>
          <p:cNvPr id="118799" name="Line 9"/>
          <p:cNvSpPr>
            <a:spLocks noChangeShapeType="1"/>
          </p:cNvSpPr>
          <p:nvPr/>
        </p:nvSpPr>
        <p:spPr bwMode="auto">
          <a:xfrm>
            <a:off x="6264275" y="4497388"/>
            <a:ext cx="1897063" cy="0"/>
          </a:xfrm>
          <a:prstGeom prst="line">
            <a:avLst/>
          </a:prstGeom>
          <a:noFill/>
          <a:ln w="9525">
            <a:solidFill>
              <a:schemeClr val="tx1"/>
            </a:solidFill>
            <a:round/>
            <a:headEnd/>
            <a:tailEnd type="triangle" w="med" len="med"/>
          </a:ln>
        </p:spPr>
        <p:txBody>
          <a:bodyPr/>
          <a:lstStyle/>
          <a:p>
            <a:endParaRPr lang="en-US"/>
          </a:p>
        </p:txBody>
      </p:sp>
      <p:sp>
        <p:nvSpPr>
          <p:cNvPr id="118800" name="Rectangle 10"/>
          <p:cNvSpPr>
            <a:spLocks noChangeArrowheads="1"/>
          </p:cNvSpPr>
          <p:nvPr/>
        </p:nvSpPr>
        <p:spPr bwMode="auto">
          <a:xfrm>
            <a:off x="3765550" y="3933825"/>
            <a:ext cx="1333500" cy="514350"/>
          </a:xfrm>
          <a:prstGeom prst="rect">
            <a:avLst/>
          </a:prstGeom>
          <a:solidFill>
            <a:schemeClr val="bg1"/>
          </a:solidFill>
          <a:ln w="9525">
            <a:solidFill>
              <a:schemeClr val="tx1"/>
            </a:solidFill>
            <a:miter lim="800000"/>
            <a:headEnd/>
            <a:tailEnd/>
          </a:ln>
        </p:spPr>
        <p:txBody>
          <a:bodyPr wrap="none" anchor="ctr"/>
          <a:lstStyle/>
          <a:p>
            <a:endParaRPr lang="en-US"/>
          </a:p>
        </p:txBody>
      </p:sp>
      <p:graphicFrame>
        <p:nvGraphicFramePr>
          <p:cNvPr id="118786" name="Object 11"/>
          <p:cNvGraphicFramePr>
            <a:graphicFrameLocks noChangeAspect="1"/>
          </p:cNvGraphicFramePr>
          <p:nvPr/>
        </p:nvGraphicFramePr>
        <p:xfrm>
          <a:off x="4227513" y="4051300"/>
          <a:ext cx="444500" cy="317500"/>
        </p:xfrm>
        <a:graphic>
          <a:graphicData uri="http://schemas.openxmlformats.org/presentationml/2006/ole">
            <p:oleObj spid="_x0000_s118786" name="Equation" r:id="rId3" imgW="482400" imgH="330120" progId="">
              <p:embed/>
            </p:oleObj>
          </a:graphicData>
        </a:graphic>
      </p:graphicFrame>
      <p:graphicFrame>
        <p:nvGraphicFramePr>
          <p:cNvPr id="118787" name="Object 12"/>
          <p:cNvGraphicFramePr>
            <a:graphicFrameLocks noChangeAspect="1"/>
          </p:cNvGraphicFramePr>
          <p:nvPr/>
        </p:nvGraphicFramePr>
        <p:xfrm>
          <a:off x="2828925" y="4008438"/>
          <a:ext cx="947738" cy="330200"/>
        </p:xfrm>
        <a:graphic>
          <a:graphicData uri="http://schemas.openxmlformats.org/presentationml/2006/ole">
            <p:oleObj spid="_x0000_s118787" name="Equation" r:id="rId4" imgW="1028520" imgH="342720" progId="">
              <p:embed/>
            </p:oleObj>
          </a:graphicData>
        </a:graphic>
      </p:graphicFrame>
      <p:graphicFrame>
        <p:nvGraphicFramePr>
          <p:cNvPr id="118788" name="Object 13"/>
          <p:cNvGraphicFramePr>
            <a:graphicFrameLocks noChangeAspect="1"/>
          </p:cNvGraphicFramePr>
          <p:nvPr/>
        </p:nvGraphicFramePr>
        <p:xfrm>
          <a:off x="5094288" y="4008438"/>
          <a:ext cx="912812" cy="330200"/>
        </p:xfrm>
        <a:graphic>
          <a:graphicData uri="http://schemas.openxmlformats.org/presentationml/2006/ole">
            <p:oleObj spid="_x0000_s118788" name="Equation" r:id="rId5" imgW="990360" imgH="342720" progId="">
              <p:embed/>
            </p:oleObj>
          </a:graphicData>
        </a:graphic>
      </p:graphicFrame>
      <p:graphicFrame>
        <p:nvGraphicFramePr>
          <p:cNvPr id="118789" name="Object 14"/>
          <p:cNvGraphicFramePr>
            <a:graphicFrameLocks noChangeAspect="1"/>
          </p:cNvGraphicFramePr>
          <p:nvPr/>
        </p:nvGraphicFramePr>
        <p:xfrm>
          <a:off x="2500313" y="4460875"/>
          <a:ext cx="93662" cy="158750"/>
        </p:xfrm>
        <a:graphic>
          <a:graphicData uri="http://schemas.openxmlformats.org/presentationml/2006/ole">
            <p:oleObj spid="_x0000_s118789" name="Equation" r:id="rId6" imgW="101520" imgH="164880" progId="">
              <p:embed/>
            </p:oleObj>
          </a:graphicData>
        </a:graphic>
      </p:graphicFrame>
      <p:graphicFrame>
        <p:nvGraphicFramePr>
          <p:cNvPr id="118790" name="Object 15"/>
          <p:cNvGraphicFramePr>
            <a:graphicFrameLocks noChangeAspect="1"/>
          </p:cNvGraphicFramePr>
          <p:nvPr/>
        </p:nvGraphicFramePr>
        <p:xfrm>
          <a:off x="8189913" y="4448175"/>
          <a:ext cx="93662" cy="158750"/>
        </p:xfrm>
        <a:graphic>
          <a:graphicData uri="http://schemas.openxmlformats.org/presentationml/2006/ole">
            <p:oleObj spid="_x0000_s118790" name="Equation" r:id="rId7" imgW="101520" imgH="164880" progId="">
              <p:embed/>
            </p:oleObj>
          </a:graphicData>
        </a:graphic>
      </p:graphicFrame>
      <p:sp>
        <p:nvSpPr>
          <p:cNvPr id="118801" name="Freeform 16"/>
          <p:cNvSpPr>
            <a:spLocks/>
          </p:cNvSpPr>
          <p:nvPr/>
        </p:nvSpPr>
        <p:spPr bwMode="auto">
          <a:xfrm>
            <a:off x="533400" y="4167188"/>
            <a:ext cx="1755775" cy="293687"/>
          </a:xfrm>
          <a:custGeom>
            <a:avLst/>
            <a:gdLst>
              <a:gd name="T0" fmla="*/ 0 w 720"/>
              <a:gd name="T1" fmla="*/ 2147483647 h 208"/>
              <a:gd name="T2" fmla="*/ 2147483647 w 720"/>
              <a:gd name="T3" fmla="*/ 0 h 208"/>
              <a:gd name="T4" fmla="*/ 2147483647 w 720"/>
              <a:gd name="T5" fmla="*/ 2147483647 h 208"/>
              <a:gd name="T6" fmla="*/ 2147483647 w 720"/>
              <a:gd name="T7" fmla="*/ 2147483647 h 208"/>
              <a:gd name="T8" fmla="*/ 2147483647 w 720"/>
              <a:gd name="T9" fmla="*/ 2147483647 h 208"/>
              <a:gd name="T10" fmla="*/ 2147483647 w 720"/>
              <a:gd name="T11" fmla="*/ 2147483647 h 208"/>
              <a:gd name="T12" fmla="*/ 2147483647 w 720"/>
              <a:gd name="T13" fmla="*/ 2147483647 h 208"/>
              <a:gd name="T14" fmla="*/ 2147483647 w 720"/>
              <a:gd name="T15" fmla="*/ 2147483647 h 208"/>
              <a:gd name="T16" fmla="*/ 0 60000 65536"/>
              <a:gd name="T17" fmla="*/ 0 60000 65536"/>
              <a:gd name="T18" fmla="*/ 0 60000 65536"/>
              <a:gd name="T19" fmla="*/ 0 60000 65536"/>
              <a:gd name="T20" fmla="*/ 0 60000 65536"/>
              <a:gd name="T21" fmla="*/ 0 60000 65536"/>
              <a:gd name="T22" fmla="*/ 0 60000 65536"/>
              <a:gd name="T23" fmla="*/ 0 60000 65536"/>
              <a:gd name="T24" fmla="*/ 0 w 720"/>
              <a:gd name="T25" fmla="*/ 0 h 208"/>
              <a:gd name="T26" fmla="*/ 720 w 720"/>
              <a:gd name="T27" fmla="*/ 208 h 20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20" h="208">
                <a:moveTo>
                  <a:pt x="0" y="96"/>
                </a:moveTo>
                <a:cubicBezTo>
                  <a:pt x="12" y="48"/>
                  <a:pt x="24" y="0"/>
                  <a:pt x="48" y="0"/>
                </a:cubicBezTo>
                <a:cubicBezTo>
                  <a:pt x="72" y="0"/>
                  <a:pt x="104" y="72"/>
                  <a:pt x="144" y="96"/>
                </a:cubicBezTo>
                <a:cubicBezTo>
                  <a:pt x="184" y="120"/>
                  <a:pt x="240" y="144"/>
                  <a:pt x="288" y="144"/>
                </a:cubicBezTo>
                <a:cubicBezTo>
                  <a:pt x="336" y="144"/>
                  <a:pt x="392" y="104"/>
                  <a:pt x="432" y="96"/>
                </a:cubicBezTo>
                <a:cubicBezTo>
                  <a:pt x="472" y="88"/>
                  <a:pt x="496" y="80"/>
                  <a:pt x="528" y="96"/>
                </a:cubicBezTo>
                <a:cubicBezTo>
                  <a:pt x="560" y="112"/>
                  <a:pt x="592" y="176"/>
                  <a:pt x="624" y="192"/>
                </a:cubicBezTo>
                <a:cubicBezTo>
                  <a:pt x="656" y="208"/>
                  <a:pt x="688" y="200"/>
                  <a:pt x="720" y="192"/>
                </a:cubicBezTo>
              </a:path>
            </a:pathLst>
          </a:custGeom>
          <a:noFill/>
          <a:ln w="9525">
            <a:solidFill>
              <a:schemeClr val="tx1"/>
            </a:solidFill>
            <a:round/>
            <a:headEnd/>
            <a:tailEnd/>
          </a:ln>
        </p:spPr>
        <p:txBody>
          <a:bodyPr/>
          <a:lstStyle/>
          <a:p>
            <a:endParaRPr lang="en-US"/>
          </a:p>
        </p:txBody>
      </p:sp>
      <p:sp>
        <p:nvSpPr>
          <p:cNvPr id="118802" name="Freeform 17"/>
          <p:cNvSpPr>
            <a:spLocks/>
          </p:cNvSpPr>
          <p:nvPr/>
        </p:nvSpPr>
        <p:spPr bwMode="auto">
          <a:xfrm>
            <a:off x="603250" y="3933825"/>
            <a:ext cx="1685925" cy="306388"/>
          </a:xfrm>
          <a:custGeom>
            <a:avLst/>
            <a:gdLst>
              <a:gd name="T0" fmla="*/ 0 w 384"/>
              <a:gd name="T1" fmla="*/ 2147483647 h 168"/>
              <a:gd name="T2" fmla="*/ 2147483647 w 384"/>
              <a:gd name="T3" fmla="*/ 2147483647 h 168"/>
              <a:gd name="T4" fmla="*/ 2147483647 w 384"/>
              <a:gd name="T5" fmla="*/ 2147483647 h 168"/>
              <a:gd name="T6" fmla="*/ 2147483647 w 384"/>
              <a:gd name="T7" fmla="*/ 2147483647 h 168"/>
              <a:gd name="T8" fmla="*/ 2147483647 w 384"/>
              <a:gd name="T9" fmla="*/ 2147483647 h 168"/>
              <a:gd name="T10" fmla="*/ 2147483647 w 384"/>
              <a:gd name="T11" fmla="*/ 2147483647 h 168"/>
              <a:gd name="T12" fmla="*/ 0 60000 65536"/>
              <a:gd name="T13" fmla="*/ 0 60000 65536"/>
              <a:gd name="T14" fmla="*/ 0 60000 65536"/>
              <a:gd name="T15" fmla="*/ 0 60000 65536"/>
              <a:gd name="T16" fmla="*/ 0 60000 65536"/>
              <a:gd name="T17" fmla="*/ 0 60000 65536"/>
              <a:gd name="T18" fmla="*/ 0 w 384"/>
              <a:gd name="T19" fmla="*/ 0 h 168"/>
              <a:gd name="T20" fmla="*/ 384 w 384"/>
              <a:gd name="T21" fmla="*/ 168 h 168"/>
            </a:gdLst>
            <a:ahLst/>
            <a:cxnLst>
              <a:cxn ang="T12">
                <a:pos x="T0" y="T1"/>
              </a:cxn>
              <a:cxn ang="T13">
                <a:pos x="T2" y="T3"/>
              </a:cxn>
              <a:cxn ang="T14">
                <a:pos x="T4" y="T5"/>
              </a:cxn>
              <a:cxn ang="T15">
                <a:pos x="T6" y="T7"/>
              </a:cxn>
              <a:cxn ang="T16">
                <a:pos x="T8" y="T9"/>
              </a:cxn>
              <a:cxn ang="T17">
                <a:pos x="T10" y="T11"/>
              </a:cxn>
            </a:cxnLst>
            <a:rect l="T18" t="T19" r="T20" b="T21"/>
            <a:pathLst>
              <a:path w="384" h="168">
                <a:moveTo>
                  <a:pt x="0" y="56"/>
                </a:moveTo>
                <a:cubicBezTo>
                  <a:pt x="12" y="28"/>
                  <a:pt x="24" y="0"/>
                  <a:pt x="48" y="8"/>
                </a:cubicBezTo>
                <a:cubicBezTo>
                  <a:pt x="72" y="16"/>
                  <a:pt x="120" y="96"/>
                  <a:pt x="144" y="104"/>
                </a:cubicBezTo>
                <a:cubicBezTo>
                  <a:pt x="168" y="112"/>
                  <a:pt x="168" y="48"/>
                  <a:pt x="192" y="56"/>
                </a:cubicBezTo>
                <a:cubicBezTo>
                  <a:pt x="216" y="64"/>
                  <a:pt x="256" y="136"/>
                  <a:pt x="288" y="152"/>
                </a:cubicBezTo>
                <a:cubicBezTo>
                  <a:pt x="320" y="168"/>
                  <a:pt x="352" y="160"/>
                  <a:pt x="384" y="152"/>
                </a:cubicBezTo>
              </a:path>
            </a:pathLst>
          </a:custGeom>
          <a:noFill/>
          <a:ln w="9525">
            <a:solidFill>
              <a:schemeClr val="tx1"/>
            </a:solidFill>
            <a:round/>
            <a:headEnd/>
            <a:tailEnd/>
          </a:ln>
        </p:spPr>
        <p:txBody>
          <a:bodyPr/>
          <a:lstStyle/>
          <a:p>
            <a:endParaRPr lang="en-US"/>
          </a:p>
        </p:txBody>
      </p:sp>
      <p:sp>
        <p:nvSpPr>
          <p:cNvPr id="118803" name="Freeform 18"/>
          <p:cNvSpPr>
            <a:spLocks/>
          </p:cNvSpPr>
          <p:nvPr/>
        </p:nvSpPr>
        <p:spPr bwMode="auto">
          <a:xfrm>
            <a:off x="603250" y="3652838"/>
            <a:ext cx="1685925" cy="366712"/>
          </a:xfrm>
          <a:custGeom>
            <a:avLst/>
            <a:gdLst>
              <a:gd name="T0" fmla="*/ 2147483647 w 920"/>
              <a:gd name="T1" fmla="*/ 2147483647 h 240"/>
              <a:gd name="T2" fmla="*/ 2147483647 w 920"/>
              <a:gd name="T3" fmla="*/ 2147483647 h 240"/>
              <a:gd name="T4" fmla="*/ 2147483647 w 920"/>
              <a:gd name="T5" fmla="*/ 0 h 240"/>
              <a:gd name="T6" fmla="*/ 2147483647 w 920"/>
              <a:gd name="T7" fmla="*/ 2147483647 h 240"/>
              <a:gd name="T8" fmla="*/ 2147483647 w 920"/>
              <a:gd name="T9" fmla="*/ 2147483647 h 240"/>
              <a:gd name="T10" fmla="*/ 2147483647 w 920"/>
              <a:gd name="T11" fmla="*/ 2147483647 h 240"/>
              <a:gd name="T12" fmla="*/ 2147483647 w 920"/>
              <a:gd name="T13" fmla="*/ 2147483647 h 240"/>
              <a:gd name="T14" fmla="*/ 2147483647 w 920"/>
              <a:gd name="T15" fmla="*/ 2147483647 h 240"/>
              <a:gd name="T16" fmla="*/ 2147483647 w 920"/>
              <a:gd name="T17" fmla="*/ 2147483647 h 240"/>
              <a:gd name="T18" fmla="*/ 2147483647 w 920"/>
              <a:gd name="T19" fmla="*/ 2147483647 h 240"/>
              <a:gd name="T20" fmla="*/ 2147483647 w 920"/>
              <a:gd name="T21" fmla="*/ 2147483647 h 240"/>
              <a:gd name="T22" fmla="*/ 2147483647 w 920"/>
              <a:gd name="T23" fmla="*/ 2147483647 h 24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920"/>
              <a:gd name="T37" fmla="*/ 0 h 240"/>
              <a:gd name="T38" fmla="*/ 920 w 920"/>
              <a:gd name="T39" fmla="*/ 240 h 24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920" h="240">
                <a:moveTo>
                  <a:pt x="8" y="144"/>
                </a:moveTo>
                <a:cubicBezTo>
                  <a:pt x="4" y="132"/>
                  <a:pt x="0" y="120"/>
                  <a:pt x="8" y="96"/>
                </a:cubicBezTo>
                <a:cubicBezTo>
                  <a:pt x="16" y="72"/>
                  <a:pt x="32" y="0"/>
                  <a:pt x="56" y="0"/>
                </a:cubicBezTo>
                <a:cubicBezTo>
                  <a:pt x="80" y="0"/>
                  <a:pt x="120" y="88"/>
                  <a:pt x="152" y="96"/>
                </a:cubicBezTo>
                <a:cubicBezTo>
                  <a:pt x="184" y="104"/>
                  <a:pt x="208" y="40"/>
                  <a:pt x="248" y="48"/>
                </a:cubicBezTo>
                <a:cubicBezTo>
                  <a:pt x="288" y="56"/>
                  <a:pt x="344" y="136"/>
                  <a:pt x="392" y="144"/>
                </a:cubicBezTo>
                <a:cubicBezTo>
                  <a:pt x="440" y="152"/>
                  <a:pt x="504" y="112"/>
                  <a:pt x="536" y="96"/>
                </a:cubicBezTo>
                <a:cubicBezTo>
                  <a:pt x="568" y="80"/>
                  <a:pt x="560" y="40"/>
                  <a:pt x="584" y="48"/>
                </a:cubicBezTo>
                <a:cubicBezTo>
                  <a:pt x="608" y="56"/>
                  <a:pt x="648" y="128"/>
                  <a:pt x="680" y="144"/>
                </a:cubicBezTo>
                <a:cubicBezTo>
                  <a:pt x="712" y="160"/>
                  <a:pt x="752" y="152"/>
                  <a:pt x="776" y="144"/>
                </a:cubicBezTo>
                <a:cubicBezTo>
                  <a:pt x="800" y="136"/>
                  <a:pt x="800" y="80"/>
                  <a:pt x="824" y="96"/>
                </a:cubicBezTo>
                <a:cubicBezTo>
                  <a:pt x="848" y="112"/>
                  <a:pt x="904" y="216"/>
                  <a:pt x="920" y="240"/>
                </a:cubicBezTo>
              </a:path>
            </a:pathLst>
          </a:custGeom>
          <a:noFill/>
          <a:ln w="9525">
            <a:solidFill>
              <a:schemeClr val="tx1"/>
            </a:solidFill>
            <a:round/>
            <a:headEnd/>
            <a:tailEnd/>
          </a:ln>
        </p:spPr>
        <p:txBody>
          <a:bodyPr/>
          <a:lstStyle/>
          <a:p>
            <a:endParaRPr lang="en-US"/>
          </a:p>
        </p:txBody>
      </p:sp>
      <p:graphicFrame>
        <p:nvGraphicFramePr>
          <p:cNvPr id="118791" name="Object 19"/>
          <p:cNvGraphicFramePr>
            <a:graphicFrameLocks noChangeAspect="1"/>
          </p:cNvGraphicFramePr>
          <p:nvPr/>
        </p:nvGraphicFramePr>
        <p:xfrm>
          <a:off x="2476500" y="3346450"/>
          <a:ext cx="620713" cy="368300"/>
        </p:xfrm>
        <a:graphic>
          <a:graphicData uri="http://schemas.openxmlformats.org/presentationml/2006/ole">
            <p:oleObj spid="_x0000_s118791" name="Equation" r:id="rId8" imgW="672840" imgH="380880" progId="">
              <p:embed/>
            </p:oleObj>
          </a:graphicData>
        </a:graphic>
      </p:graphicFrame>
      <p:sp>
        <p:nvSpPr>
          <p:cNvPr id="118804" name="Line 20"/>
          <p:cNvSpPr>
            <a:spLocks noChangeShapeType="1"/>
          </p:cNvSpPr>
          <p:nvPr/>
        </p:nvSpPr>
        <p:spPr bwMode="auto">
          <a:xfrm flipH="1">
            <a:off x="2360613" y="3714750"/>
            <a:ext cx="350837" cy="439738"/>
          </a:xfrm>
          <a:prstGeom prst="line">
            <a:avLst/>
          </a:prstGeom>
          <a:noFill/>
          <a:ln w="9525">
            <a:solidFill>
              <a:schemeClr val="tx1"/>
            </a:solidFill>
            <a:round/>
            <a:headEnd/>
            <a:tailEnd type="triangle" w="med" len="med"/>
          </a:ln>
        </p:spPr>
        <p:txBody>
          <a:bodyPr/>
          <a:lstStyle/>
          <a:p>
            <a:endParaRPr lang="en-US"/>
          </a:p>
        </p:txBody>
      </p:sp>
      <p:sp>
        <p:nvSpPr>
          <p:cNvPr id="118805" name="Freeform 21"/>
          <p:cNvSpPr>
            <a:spLocks/>
          </p:cNvSpPr>
          <p:nvPr/>
        </p:nvSpPr>
        <p:spPr bwMode="auto">
          <a:xfrm>
            <a:off x="6223000" y="4227513"/>
            <a:ext cx="1897063" cy="147637"/>
          </a:xfrm>
          <a:custGeom>
            <a:avLst/>
            <a:gdLst>
              <a:gd name="T0" fmla="*/ 0 w 384"/>
              <a:gd name="T1" fmla="*/ 2147483647 h 112"/>
              <a:gd name="T2" fmla="*/ 2147483647 w 384"/>
              <a:gd name="T3" fmla="*/ 2147483647 h 112"/>
              <a:gd name="T4" fmla="*/ 2147483647 w 384"/>
              <a:gd name="T5" fmla="*/ 2147483647 h 112"/>
              <a:gd name="T6" fmla="*/ 2147483647 w 384"/>
              <a:gd name="T7" fmla="*/ 2147483647 h 112"/>
              <a:gd name="T8" fmla="*/ 2147483647 w 384"/>
              <a:gd name="T9" fmla="*/ 2147483647 h 112"/>
              <a:gd name="T10" fmla="*/ 2147483647 w 384"/>
              <a:gd name="T11" fmla="*/ 2147483647 h 112"/>
              <a:gd name="T12" fmla="*/ 0 60000 65536"/>
              <a:gd name="T13" fmla="*/ 0 60000 65536"/>
              <a:gd name="T14" fmla="*/ 0 60000 65536"/>
              <a:gd name="T15" fmla="*/ 0 60000 65536"/>
              <a:gd name="T16" fmla="*/ 0 60000 65536"/>
              <a:gd name="T17" fmla="*/ 0 60000 65536"/>
              <a:gd name="T18" fmla="*/ 0 w 384"/>
              <a:gd name="T19" fmla="*/ 0 h 112"/>
              <a:gd name="T20" fmla="*/ 384 w 384"/>
              <a:gd name="T21" fmla="*/ 112 h 112"/>
            </a:gdLst>
            <a:ahLst/>
            <a:cxnLst>
              <a:cxn ang="T12">
                <a:pos x="T0" y="T1"/>
              </a:cxn>
              <a:cxn ang="T13">
                <a:pos x="T2" y="T3"/>
              </a:cxn>
              <a:cxn ang="T14">
                <a:pos x="T4" y="T5"/>
              </a:cxn>
              <a:cxn ang="T15">
                <a:pos x="T6" y="T7"/>
              </a:cxn>
              <a:cxn ang="T16">
                <a:pos x="T8" y="T9"/>
              </a:cxn>
              <a:cxn ang="T17">
                <a:pos x="T10" y="T11"/>
              </a:cxn>
            </a:cxnLst>
            <a:rect l="T18" t="T19" r="T20" b="T21"/>
            <a:pathLst>
              <a:path w="384" h="112">
                <a:moveTo>
                  <a:pt x="0" y="56"/>
                </a:moveTo>
                <a:cubicBezTo>
                  <a:pt x="12" y="28"/>
                  <a:pt x="24" y="0"/>
                  <a:pt x="48" y="8"/>
                </a:cubicBezTo>
                <a:cubicBezTo>
                  <a:pt x="72" y="16"/>
                  <a:pt x="112" y="96"/>
                  <a:pt x="144" y="104"/>
                </a:cubicBezTo>
                <a:cubicBezTo>
                  <a:pt x="176" y="112"/>
                  <a:pt x="216" y="72"/>
                  <a:pt x="240" y="56"/>
                </a:cubicBezTo>
                <a:cubicBezTo>
                  <a:pt x="264" y="40"/>
                  <a:pt x="264" y="0"/>
                  <a:pt x="288" y="8"/>
                </a:cubicBezTo>
                <a:cubicBezTo>
                  <a:pt x="312" y="16"/>
                  <a:pt x="348" y="60"/>
                  <a:pt x="384" y="104"/>
                </a:cubicBezTo>
              </a:path>
            </a:pathLst>
          </a:custGeom>
          <a:noFill/>
          <a:ln w="9525">
            <a:solidFill>
              <a:schemeClr val="tx1"/>
            </a:solidFill>
            <a:round/>
            <a:headEnd/>
            <a:tailEnd/>
          </a:ln>
        </p:spPr>
        <p:txBody>
          <a:bodyPr/>
          <a:lstStyle/>
          <a:p>
            <a:endParaRPr lang="en-US"/>
          </a:p>
        </p:txBody>
      </p:sp>
      <p:sp>
        <p:nvSpPr>
          <p:cNvPr id="118806" name="Freeform 22"/>
          <p:cNvSpPr>
            <a:spLocks/>
          </p:cNvSpPr>
          <p:nvPr/>
        </p:nvSpPr>
        <p:spPr bwMode="auto">
          <a:xfrm>
            <a:off x="6223000" y="3787775"/>
            <a:ext cx="1757363" cy="306388"/>
          </a:xfrm>
          <a:custGeom>
            <a:avLst/>
            <a:gdLst>
              <a:gd name="T0" fmla="*/ 0 w 864"/>
              <a:gd name="T1" fmla="*/ 2147483647 h 160"/>
              <a:gd name="T2" fmla="*/ 2147483647 w 864"/>
              <a:gd name="T3" fmla="*/ 2147483647 h 160"/>
              <a:gd name="T4" fmla="*/ 2147483647 w 864"/>
              <a:gd name="T5" fmla="*/ 2147483647 h 160"/>
              <a:gd name="T6" fmla="*/ 2147483647 w 864"/>
              <a:gd name="T7" fmla="*/ 2147483647 h 160"/>
              <a:gd name="T8" fmla="*/ 2147483647 w 864"/>
              <a:gd name="T9" fmla="*/ 2147483647 h 160"/>
              <a:gd name="T10" fmla="*/ 2147483647 w 864"/>
              <a:gd name="T11" fmla="*/ 2147483647 h 160"/>
              <a:gd name="T12" fmla="*/ 2147483647 w 864"/>
              <a:gd name="T13" fmla="*/ 2147483647 h 160"/>
              <a:gd name="T14" fmla="*/ 2147483647 w 864"/>
              <a:gd name="T15" fmla="*/ 2147483647 h 160"/>
              <a:gd name="T16" fmla="*/ 0 60000 65536"/>
              <a:gd name="T17" fmla="*/ 0 60000 65536"/>
              <a:gd name="T18" fmla="*/ 0 60000 65536"/>
              <a:gd name="T19" fmla="*/ 0 60000 65536"/>
              <a:gd name="T20" fmla="*/ 0 60000 65536"/>
              <a:gd name="T21" fmla="*/ 0 60000 65536"/>
              <a:gd name="T22" fmla="*/ 0 60000 65536"/>
              <a:gd name="T23" fmla="*/ 0 60000 65536"/>
              <a:gd name="T24" fmla="*/ 0 w 864"/>
              <a:gd name="T25" fmla="*/ 0 h 160"/>
              <a:gd name="T26" fmla="*/ 864 w 864"/>
              <a:gd name="T27" fmla="*/ 160 h 16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864" h="160">
                <a:moveTo>
                  <a:pt x="0" y="104"/>
                </a:moveTo>
                <a:cubicBezTo>
                  <a:pt x="8" y="52"/>
                  <a:pt x="16" y="0"/>
                  <a:pt x="48" y="8"/>
                </a:cubicBezTo>
                <a:cubicBezTo>
                  <a:pt x="80" y="16"/>
                  <a:pt x="152" y="144"/>
                  <a:pt x="192" y="152"/>
                </a:cubicBezTo>
                <a:cubicBezTo>
                  <a:pt x="232" y="160"/>
                  <a:pt x="240" y="56"/>
                  <a:pt x="288" y="56"/>
                </a:cubicBezTo>
                <a:cubicBezTo>
                  <a:pt x="336" y="56"/>
                  <a:pt x="424" y="152"/>
                  <a:pt x="480" y="152"/>
                </a:cubicBezTo>
                <a:cubicBezTo>
                  <a:pt x="536" y="152"/>
                  <a:pt x="584" y="56"/>
                  <a:pt x="624" y="56"/>
                </a:cubicBezTo>
                <a:cubicBezTo>
                  <a:pt x="664" y="56"/>
                  <a:pt x="680" y="152"/>
                  <a:pt x="720" y="152"/>
                </a:cubicBezTo>
                <a:cubicBezTo>
                  <a:pt x="760" y="152"/>
                  <a:pt x="840" y="72"/>
                  <a:pt x="864" y="56"/>
                </a:cubicBezTo>
              </a:path>
            </a:pathLst>
          </a:custGeom>
          <a:noFill/>
          <a:ln w="9525">
            <a:solidFill>
              <a:schemeClr val="tx1"/>
            </a:solidFill>
            <a:round/>
            <a:headEnd/>
            <a:tailEnd/>
          </a:ln>
        </p:spPr>
        <p:txBody>
          <a:bodyPr/>
          <a:lstStyle/>
          <a:p>
            <a:endParaRPr lang="en-US"/>
          </a:p>
        </p:txBody>
      </p:sp>
      <p:graphicFrame>
        <p:nvGraphicFramePr>
          <p:cNvPr id="118792" name="Object 23"/>
          <p:cNvGraphicFramePr>
            <a:graphicFrameLocks noChangeAspect="1"/>
          </p:cNvGraphicFramePr>
          <p:nvPr/>
        </p:nvGraphicFramePr>
        <p:xfrm>
          <a:off x="8043863" y="3200400"/>
          <a:ext cx="585787" cy="366713"/>
        </p:xfrm>
        <a:graphic>
          <a:graphicData uri="http://schemas.openxmlformats.org/presentationml/2006/ole">
            <p:oleObj spid="_x0000_s118792" name="Equation" r:id="rId9" imgW="634680" imgH="380880" progId="">
              <p:embed/>
            </p:oleObj>
          </a:graphicData>
        </a:graphic>
      </p:graphicFrame>
      <p:sp>
        <p:nvSpPr>
          <p:cNvPr id="118807" name="Line 24"/>
          <p:cNvSpPr>
            <a:spLocks noChangeShapeType="1"/>
          </p:cNvSpPr>
          <p:nvPr/>
        </p:nvSpPr>
        <p:spPr bwMode="auto">
          <a:xfrm flipH="1">
            <a:off x="8050213" y="3567113"/>
            <a:ext cx="280987" cy="293687"/>
          </a:xfrm>
          <a:prstGeom prst="line">
            <a:avLst/>
          </a:prstGeom>
          <a:noFill/>
          <a:ln w="9525">
            <a:solidFill>
              <a:schemeClr val="tx1"/>
            </a:solidFill>
            <a:round/>
            <a:headEnd/>
            <a:tailEnd type="triangle" w="med" len="med"/>
          </a:ln>
        </p:spPr>
        <p:txBody>
          <a:bodyPr/>
          <a:lstStyle/>
          <a:p>
            <a:endParaRPr lang="en-US"/>
          </a:p>
        </p:txBody>
      </p:sp>
      <p:sp>
        <p:nvSpPr>
          <p:cNvPr id="118808" name="Freeform 25"/>
          <p:cNvSpPr>
            <a:spLocks/>
          </p:cNvSpPr>
          <p:nvPr/>
        </p:nvSpPr>
        <p:spPr bwMode="auto">
          <a:xfrm>
            <a:off x="6294438" y="3408363"/>
            <a:ext cx="1685925" cy="379412"/>
          </a:xfrm>
          <a:custGeom>
            <a:avLst/>
            <a:gdLst>
              <a:gd name="T0" fmla="*/ 0 w 1056"/>
              <a:gd name="T1" fmla="*/ 2147483647 h 208"/>
              <a:gd name="T2" fmla="*/ 2147483647 w 1056"/>
              <a:gd name="T3" fmla="*/ 2147483647 h 208"/>
              <a:gd name="T4" fmla="*/ 2147483647 w 1056"/>
              <a:gd name="T5" fmla="*/ 2147483647 h 208"/>
              <a:gd name="T6" fmla="*/ 2147483647 w 1056"/>
              <a:gd name="T7" fmla="*/ 2147483647 h 208"/>
              <a:gd name="T8" fmla="*/ 2147483647 w 1056"/>
              <a:gd name="T9" fmla="*/ 2147483647 h 208"/>
              <a:gd name="T10" fmla="*/ 0 60000 65536"/>
              <a:gd name="T11" fmla="*/ 0 60000 65536"/>
              <a:gd name="T12" fmla="*/ 0 60000 65536"/>
              <a:gd name="T13" fmla="*/ 0 60000 65536"/>
              <a:gd name="T14" fmla="*/ 0 60000 65536"/>
              <a:gd name="T15" fmla="*/ 0 w 1056"/>
              <a:gd name="T16" fmla="*/ 0 h 208"/>
              <a:gd name="T17" fmla="*/ 1056 w 1056"/>
              <a:gd name="T18" fmla="*/ 208 h 208"/>
            </a:gdLst>
            <a:ahLst/>
            <a:cxnLst>
              <a:cxn ang="T10">
                <a:pos x="T0" y="T1"/>
              </a:cxn>
              <a:cxn ang="T11">
                <a:pos x="T2" y="T3"/>
              </a:cxn>
              <a:cxn ang="T12">
                <a:pos x="T4" y="T5"/>
              </a:cxn>
              <a:cxn ang="T13">
                <a:pos x="T6" y="T7"/>
              </a:cxn>
              <a:cxn ang="T14">
                <a:pos x="T8" y="T9"/>
              </a:cxn>
            </a:cxnLst>
            <a:rect l="T15" t="T16" r="T17" b="T18"/>
            <a:pathLst>
              <a:path w="1056" h="208">
                <a:moveTo>
                  <a:pt x="0" y="104"/>
                </a:moveTo>
                <a:cubicBezTo>
                  <a:pt x="12" y="60"/>
                  <a:pt x="24" y="16"/>
                  <a:pt x="96" y="8"/>
                </a:cubicBezTo>
                <a:cubicBezTo>
                  <a:pt x="168" y="0"/>
                  <a:pt x="328" y="24"/>
                  <a:pt x="432" y="56"/>
                </a:cubicBezTo>
                <a:cubicBezTo>
                  <a:pt x="536" y="88"/>
                  <a:pt x="616" y="208"/>
                  <a:pt x="720" y="200"/>
                </a:cubicBezTo>
                <a:cubicBezTo>
                  <a:pt x="824" y="192"/>
                  <a:pt x="940" y="100"/>
                  <a:pt x="1056" y="8"/>
                </a:cubicBezTo>
              </a:path>
            </a:pathLst>
          </a:custGeom>
          <a:noFill/>
          <a:ln w="9525">
            <a:solidFill>
              <a:schemeClr val="tx1"/>
            </a:solidFill>
            <a:round/>
            <a:headEnd/>
            <a:tailEnd/>
          </a:ln>
        </p:spPr>
        <p:txBody>
          <a:bodyPr/>
          <a:lstStyle/>
          <a:p>
            <a:endParaRPr lang="en-US"/>
          </a:p>
        </p:txBody>
      </p:sp>
    </p:spTree>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Date Placeholder 3"/>
          <p:cNvSpPr>
            <a:spLocks noGrp="1"/>
          </p:cNvSpPr>
          <p:nvPr>
            <p:ph type="dt" sz="quarter" idx="10"/>
          </p:nvPr>
        </p:nvSpPr>
        <p:spPr/>
        <p:txBody>
          <a:bodyPr/>
          <a:lstStyle/>
          <a:p>
            <a:pPr>
              <a:defRPr/>
            </a:pPr>
            <a:r>
              <a:rPr lang="en-US"/>
              <a:t>		 </a:t>
            </a:r>
            <a:r>
              <a:rPr lang="en-US" sz="1200"/>
              <a:t> </a:t>
            </a:r>
            <a:fld id="{50D9FE22-9C3F-4AD5-BE7E-13B7EBC62BFB}" type="slidenum">
              <a:rPr lang="en-US" sz="1200">
                <a:solidFill>
                  <a:srgbClr val="003399"/>
                </a:solidFill>
              </a:rPr>
              <a:pPr>
                <a:defRPr/>
              </a:pPr>
              <a:t>189</a:t>
            </a:fld>
            <a:endParaRPr lang="en-US" sz="1200">
              <a:solidFill>
                <a:srgbClr val="003399"/>
              </a:solidFill>
            </a:endParaRPr>
          </a:p>
        </p:txBody>
      </p:sp>
      <p:sp>
        <p:nvSpPr>
          <p:cNvPr id="119816" name="Rectangle 2"/>
          <p:cNvSpPr>
            <a:spLocks noGrp="1" noChangeArrowheads="1"/>
          </p:cNvSpPr>
          <p:nvPr>
            <p:ph type="title"/>
          </p:nvPr>
        </p:nvSpPr>
        <p:spPr/>
        <p:txBody>
          <a:bodyPr/>
          <a:lstStyle/>
          <a:p>
            <a:r>
              <a:rPr lang="en-US" smtClean="0"/>
              <a:t>2. </a:t>
            </a:r>
            <a:r>
              <a:rPr lang="en-GB" smtClean="0"/>
              <a:t>Review of Stochastic Processes: Systems (2)</a:t>
            </a:r>
            <a:endParaRPr lang="en-US" smtClean="0"/>
          </a:p>
        </p:txBody>
      </p:sp>
      <p:sp>
        <p:nvSpPr>
          <p:cNvPr id="119817" name="Text Box 5"/>
          <p:cNvSpPr txBox="1">
            <a:spLocks noChangeArrowheads="1"/>
          </p:cNvSpPr>
          <p:nvPr/>
        </p:nvSpPr>
        <p:spPr bwMode="auto">
          <a:xfrm>
            <a:off x="2644775" y="989013"/>
            <a:ext cx="3070225" cy="457200"/>
          </a:xfrm>
          <a:prstGeom prst="rect">
            <a:avLst/>
          </a:prstGeom>
          <a:noFill/>
          <a:ln w="9525">
            <a:noFill/>
            <a:miter lim="800000"/>
            <a:headEnd/>
            <a:tailEnd/>
          </a:ln>
        </p:spPr>
        <p:txBody>
          <a:bodyPr wrap="none">
            <a:spAutoFit/>
          </a:bodyPr>
          <a:lstStyle/>
          <a:p>
            <a:pPr eaLnBrk="1" hangingPunct="1"/>
            <a:r>
              <a:rPr lang="en-US" sz="2400" b="1">
                <a:latin typeface="Times New Roman" pitchFamily="18" charset="0"/>
              </a:rPr>
              <a:t>Deterministic Systems</a:t>
            </a:r>
          </a:p>
        </p:txBody>
      </p:sp>
      <p:sp>
        <p:nvSpPr>
          <p:cNvPr id="119818" name="Text Box 6"/>
          <p:cNvSpPr txBox="1">
            <a:spLocks noChangeArrowheads="1"/>
          </p:cNvSpPr>
          <p:nvPr/>
        </p:nvSpPr>
        <p:spPr bwMode="auto">
          <a:xfrm>
            <a:off x="4786313" y="2166938"/>
            <a:ext cx="2593975" cy="396875"/>
          </a:xfrm>
          <a:prstGeom prst="rect">
            <a:avLst/>
          </a:prstGeom>
          <a:noFill/>
          <a:ln w="9525">
            <a:noFill/>
            <a:miter lim="800000"/>
            <a:headEnd/>
            <a:tailEnd/>
          </a:ln>
        </p:spPr>
        <p:txBody>
          <a:bodyPr wrap="none">
            <a:spAutoFit/>
          </a:bodyPr>
          <a:lstStyle/>
          <a:p>
            <a:pPr eaLnBrk="1" hangingPunct="1"/>
            <a:r>
              <a:rPr lang="en-US" b="1">
                <a:latin typeface="Times New Roman" pitchFamily="18" charset="0"/>
              </a:rPr>
              <a:t>Systems with Memory</a:t>
            </a:r>
          </a:p>
        </p:txBody>
      </p:sp>
      <p:sp>
        <p:nvSpPr>
          <p:cNvPr id="119819" name="Text Box 7"/>
          <p:cNvSpPr txBox="1">
            <a:spLocks noChangeArrowheads="1"/>
          </p:cNvSpPr>
          <p:nvPr/>
        </p:nvSpPr>
        <p:spPr bwMode="auto">
          <a:xfrm>
            <a:off x="4297363" y="3132138"/>
            <a:ext cx="1831975" cy="701675"/>
          </a:xfrm>
          <a:prstGeom prst="rect">
            <a:avLst/>
          </a:prstGeom>
          <a:noFill/>
          <a:ln w="9525">
            <a:noFill/>
            <a:miter lim="800000"/>
            <a:headEnd/>
            <a:tailEnd/>
          </a:ln>
        </p:spPr>
        <p:txBody>
          <a:bodyPr wrap="none">
            <a:spAutoFit/>
          </a:bodyPr>
          <a:lstStyle/>
          <a:p>
            <a:pPr eaLnBrk="1" hangingPunct="1"/>
            <a:r>
              <a:rPr lang="en-US" b="1">
                <a:latin typeface="Times New Roman" pitchFamily="18" charset="0"/>
              </a:rPr>
              <a:t>Time-invariant</a:t>
            </a:r>
          </a:p>
          <a:p>
            <a:pPr eaLnBrk="1" hangingPunct="1"/>
            <a:r>
              <a:rPr lang="en-US" b="1">
                <a:latin typeface="Times New Roman" pitchFamily="18" charset="0"/>
              </a:rPr>
              <a:t>       systems</a:t>
            </a:r>
          </a:p>
        </p:txBody>
      </p:sp>
      <p:sp>
        <p:nvSpPr>
          <p:cNvPr id="119820" name="Text Box 8"/>
          <p:cNvSpPr txBox="1">
            <a:spLocks noChangeArrowheads="1"/>
          </p:cNvSpPr>
          <p:nvPr/>
        </p:nvSpPr>
        <p:spPr bwMode="auto">
          <a:xfrm>
            <a:off x="6318250" y="3132138"/>
            <a:ext cx="1811338" cy="396875"/>
          </a:xfrm>
          <a:prstGeom prst="rect">
            <a:avLst/>
          </a:prstGeom>
          <a:noFill/>
          <a:ln w="9525">
            <a:noFill/>
            <a:miter lim="800000"/>
            <a:headEnd/>
            <a:tailEnd/>
          </a:ln>
        </p:spPr>
        <p:txBody>
          <a:bodyPr wrap="none">
            <a:spAutoFit/>
          </a:bodyPr>
          <a:lstStyle/>
          <a:p>
            <a:pPr eaLnBrk="1" hangingPunct="1"/>
            <a:r>
              <a:rPr lang="en-US" b="1">
                <a:latin typeface="Times New Roman" pitchFamily="18" charset="0"/>
              </a:rPr>
              <a:t>Linear systems</a:t>
            </a:r>
          </a:p>
        </p:txBody>
      </p:sp>
      <p:sp>
        <p:nvSpPr>
          <p:cNvPr id="119821" name="Text Box 9"/>
          <p:cNvSpPr txBox="1">
            <a:spLocks noChangeArrowheads="1"/>
          </p:cNvSpPr>
          <p:nvPr/>
        </p:nvSpPr>
        <p:spPr bwMode="auto">
          <a:xfrm>
            <a:off x="5114925" y="4241800"/>
            <a:ext cx="2657475" cy="701675"/>
          </a:xfrm>
          <a:prstGeom prst="rect">
            <a:avLst/>
          </a:prstGeom>
          <a:noFill/>
          <a:ln w="9525">
            <a:noFill/>
            <a:miter lim="800000"/>
            <a:headEnd/>
            <a:tailEnd/>
          </a:ln>
        </p:spPr>
        <p:txBody>
          <a:bodyPr wrap="none">
            <a:spAutoFit/>
          </a:bodyPr>
          <a:lstStyle/>
          <a:p>
            <a:pPr eaLnBrk="1" hangingPunct="1"/>
            <a:r>
              <a:rPr lang="en-US" b="1">
                <a:latin typeface="Times New Roman" pitchFamily="18" charset="0"/>
              </a:rPr>
              <a:t>Linear-Time Invariant</a:t>
            </a:r>
          </a:p>
          <a:p>
            <a:pPr eaLnBrk="1" hangingPunct="1"/>
            <a:r>
              <a:rPr lang="en-US" b="1">
                <a:latin typeface="Times New Roman" pitchFamily="18" charset="0"/>
              </a:rPr>
              <a:t>      (LTI) systems</a:t>
            </a:r>
          </a:p>
        </p:txBody>
      </p:sp>
      <p:sp>
        <p:nvSpPr>
          <p:cNvPr id="119822" name="Text Box 10"/>
          <p:cNvSpPr txBox="1">
            <a:spLocks noChangeArrowheads="1"/>
          </p:cNvSpPr>
          <p:nvPr/>
        </p:nvSpPr>
        <p:spPr bwMode="auto">
          <a:xfrm>
            <a:off x="1357313" y="2166938"/>
            <a:ext cx="2430462" cy="396875"/>
          </a:xfrm>
          <a:prstGeom prst="rect">
            <a:avLst/>
          </a:prstGeom>
          <a:noFill/>
          <a:ln w="9525">
            <a:noFill/>
            <a:miter lim="800000"/>
            <a:headEnd/>
            <a:tailEnd/>
          </a:ln>
        </p:spPr>
        <p:txBody>
          <a:bodyPr wrap="none">
            <a:spAutoFit/>
          </a:bodyPr>
          <a:lstStyle/>
          <a:p>
            <a:pPr eaLnBrk="1" hangingPunct="1"/>
            <a:r>
              <a:rPr lang="en-US" b="1">
                <a:latin typeface="Times New Roman" pitchFamily="18" charset="0"/>
              </a:rPr>
              <a:t>Memoryless Systems</a:t>
            </a:r>
            <a:endParaRPr lang="en-US">
              <a:latin typeface="Times New Roman" pitchFamily="18" charset="0"/>
            </a:endParaRPr>
          </a:p>
        </p:txBody>
      </p:sp>
      <p:graphicFrame>
        <p:nvGraphicFramePr>
          <p:cNvPr id="119810" name="Object 11"/>
          <p:cNvGraphicFramePr>
            <a:graphicFrameLocks noChangeAspect="1"/>
          </p:cNvGraphicFramePr>
          <p:nvPr/>
        </p:nvGraphicFramePr>
        <p:xfrm>
          <a:off x="1679575" y="2586038"/>
          <a:ext cx="1449388" cy="261937"/>
        </p:xfrm>
        <a:graphic>
          <a:graphicData uri="http://schemas.openxmlformats.org/presentationml/2006/ole">
            <p:oleObj spid="_x0000_s119810" name="Equation" r:id="rId3" imgW="1803240" imgH="342720" progId="">
              <p:embed/>
            </p:oleObj>
          </a:graphicData>
        </a:graphic>
      </p:graphicFrame>
      <p:graphicFrame>
        <p:nvGraphicFramePr>
          <p:cNvPr id="119811" name="Object 12"/>
          <p:cNvGraphicFramePr>
            <a:graphicFrameLocks noChangeAspect="1"/>
          </p:cNvGraphicFramePr>
          <p:nvPr/>
        </p:nvGraphicFramePr>
        <p:xfrm>
          <a:off x="6450013" y="3546475"/>
          <a:ext cx="1449387" cy="263525"/>
        </p:xfrm>
        <a:graphic>
          <a:graphicData uri="http://schemas.openxmlformats.org/presentationml/2006/ole">
            <p:oleObj spid="_x0000_s119811" name="Equation" r:id="rId4" imgW="1803240" imgH="342720" progId="">
              <p:embed/>
            </p:oleObj>
          </a:graphicData>
        </a:graphic>
      </p:graphicFrame>
      <p:sp>
        <p:nvSpPr>
          <p:cNvPr id="119823" name="Line 13"/>
          <p:cNvSpPr>
            <a:spLocks noChangeShapeType="1"/>
          </p:cNvSpPr>
          <p:nvPr/>
        </p:nvSpPr>
        <p:spPr bwMode="auto">
          <a:xfrm flipH="1">
            <a:off x="2643188" y="1416050"/>
            <a:ext cx="1225550" cy="642938"/>
          </a:xfrm>
          <a:prstGeom prst="line">
            <a:avLst/>
          </a:prstGeom>
          <a:noFill/>
          <a:ln w="9525">
            <a:solidFill>
              <a:schemeClr val="tx1"/>
            </a:solidFill>
            <a:round/>
            <a:headEnd/>
            <a:tailEnd type="triangle" w="med" len="med"/>
          </a:ln>
        </p:spPr>
        <p:txBody>
          <a:bodyPr/>
          <a:lstStyle/>
          <a:p>
            <a:endParaRPr lang="en-US"/>
          </a:p>
        </p:txBody>
      </p:sp>
      <p:sp>
        <p:nvSpPr>
          <p:cNvPr id="119824" name="Line 14"/>
          <p:cNvSpPr>
            <a:spLocks noChangeShapeType="1"/>
          </p:cNvSpPr>
          <p:nvPr/>
        </p:nvSpPr>
        <p:spPr bwMode="auto">
          <a:xfrm>
            <a:off x="4481513" y="1416050"/>
            <a:ext cx="1530350" cy="642938"/>
          </a:xfrm>
          <a:prstGeom prst="line">
            <a:avLst/>
          </a:prstGeom>
          <a:noFill/>
          <a:ln w="9525">
            <a:solidFill>
              <a:schemeClr val="tx1"/>
            </a:solidFill>
            <a:round/>
            <a:headEnd/>
            <a:tailEnd type="triangle" w="med" len="med"/>
          </a:ln>
        </p:spPr>
        <p:txBody>
          <a:bodyPr/>
          <a:lstStyle/>
          <a:p>
            <a:endParaRPr lang="en-US"/>
          </a:p>
        </p:txBody>
      </p:sp>
      <p:sp>
        <p:nvSpPr>
          <p:cNvPr id="119825" name="Line 15"/>
          <p:cNvSpPr>
            <a:spLocks noChangeShapeType="1"/>
          </p:cNvSpPr>
          <p:nvPr/>
        </p:nvSpPr>
        <p:spPr bwMode="auto">
          <a:xfrm flipH="1">
            <a:off x="5032375" y="2540000"/>
            <a:ext cx="795338" cy="584200"/>
          </a:xfrm>
          <a:prstGeom prst="line">
            <a:avLst/>
          </a:prstGeom>
          <a:noFill/>
          <a:ln w="9525">
            <a:solidFill>
              <a:schemeClr val="tx1"/>
            </a:solidFill>
            <a:round/>
            <a:headEnd/>
            <a:tailEnd type="triangle" w="med" len="med"/>
          </a:ln>
        </p:spPr>
        <p:txBody>
          <a:bodyPr/>
          <a:lstStyle/>
          <a:p>
            <a:endParaRPr lang="en-US"/>
          </a:p>
        </p:txBody>
      </p:sp>
      <p:sp>
        <p:nvSpPr>
          <p:cNvPr id="119826" name="Line 16"/>
          <p:cNvSpPr>
            <a:spLocks noChangeShapeType="1"/>
          </p:cNvSpPr>
          <p:nvPr/>
        </p:nvSpPr>
        <p:spPr bwMode="auto">
          <a:xfrm>
            <a:off x="6440488" y="2538413"/>
            <a:ext cx="857250" cy="585787"/>
          </a:xfrm>
          <a:prstGeom prst="line">
            <a:avLst/>
          </a:prstGeom>
          <a:noFill/>
          <a:ln w="9525">
            <a:solidFill>
              <a:schemeClr val="tx1"/>
            </a:solidFill>
            <a:round/>
            <a:headEnd/>
            <a:tailEnd type="triangle" w="med" len="med"/>
          </a:ln>
        </p:spPr>
        <p:txBody>
          <a:bodyPr/>
          <a:lstStyle/>
          <a:p>
            <a:endParaRPr lang="en-US"/>
          </a:p>
        </p:txBody>
      </p:sp>
      <p:sp>
        <p:nvSpPr>
          <p:cNvPr id="119827" name="Line 17"/>
          <p:cNvSpPr>
            <a:spLocks noChangeShapeType="1"/>
          </p:cNvSpPr>
          <p:nvPr/>
        </p:nvSpPr>
        <p:spPr bwMode="auto">
          <a:xfrm flipH="1">
            <a:off x="3562350" y="2527300"/>
            <a:ext cx="1223963" cy="584200"/>
          </a:xfrm>
          <a:prstGeom prst="line">
            <a:avLst/>
          </a:prstGeom>
          <a:noFill/>
          <a:ln w="9525">
            <a:solidFill>
              <a:schemeClr val="tx1"/>
            </a:solidFill>
            <a:round/>
            <a:headEnd/>
            <a:tailEnd type="triangle" w="med" len="med"/>
          </a:ln>
        </p:spPr>
        <p:txBody>
          <a:bodyPr/>
          <a:lstStyle/>
          <a:p>
            <a:endParaRPr lang="en-US"/>
          </a:p>
        </p:txBody>
      </p:sp>
      <p:sp>
        <p:nvSpPr>
          <p:cNvPr id="119828" name="Line 18"/>
          <p:cNvSpPr>
            <a:spLocks noChangeShapeType="1"/>
          </p:cNvSpPr>
          <p:nvPr/>
        </p:nvSpPr>
        <p:spPr bwMode="auto">
          <a:xfrm>
            <a:off x="5376863" y="3810000"/>
            <a:ext cx="795337" cy="466725"/>
          </a:xfrm>
          <a:prstGeom prst="line">
            <a:avLst/>
          </a:prstGeom>
          <a:noFill/>
          <a:ln w="9525">
            <a:solidFill>
              <a:schemeClr val="tx1"/>
            </a:solidFill>
            <a:round/>
            <a:headEnd/>
            <a:tailEnd type="triangle" w="med" len="med"/>
          </a:ln>
        </p:spPr>
        <p:txBody>
          <a:bodyPr/>
          <a:lstStyle/>
          <a:p>
            <a:endParaRPr lang="en-US"/>
          </a:p>
        </p:txBody>
      </p:sp>
      <p:sp>
        <p:nvSpPr>
          <p:cNvPr id="119829" name="Line 19"/>
          <p:cNvSpPr>
            <a:spLocks noChangeShapeType="1"/>
          </p:cNvSpPr>
          <p:nvPr/>
        </p:nvSpPr>
        <p:spPr bwMode="auto">
          <a:xfrm flipH="1">
            <a:off x="6440488" y="3800475"/>
            <a:ext cx="673100" cy="466725"/>
          </a:xfrm>
          <a:prstGeom prst="line">
            <a:avLst/>
          </a:prstGeom>
          <a:noFill/>
          <a:ln w="9525">
            <a:solidFill>
              <a:schemeClr val="tx1"/>
            </a:solidFill>
            <a:round/>
            <a:headEnd/>
            <a:tailEnd type="triangle" w="med" len="med"/>
          </a:ln>
        </p:spPr>
        <p:txBody>
          <a:bodyPr/>
          <a:lstStyle/>
          <a:p>
            <a:endParaRPr lang="en-US"/>
          </a:p>
        </p:txBody>
      </p:sp>
      <p:sp>
        <p:nvSpPr>
          <p:cNvPr id="119830" name="Text Box 21"/>
          <p:cNvSpPr txBox="1">
            <a:spLocks noChangeArrowheads="1"/>
          </p:cNvSpPr>
          <p:nvPr/>
        </p:nvSpPr>
        <p:spPr bwMode="auto">
          <a:xfrm>
            <a:off x="2460625" y="3108325"/>
            <a:ext cx="1663700" cy="701675"/>
          </a:xfrm>
          <a:prstGeom prst="rect">
            <a:avLst/>
          </a:prstGeom>
          <a:noFill/>
          <a:ln w="9525">
            <a:noFill/>
            <a:miter lim="800000"/>
            <a:headEnd/>
            <a:tailEnd/>
          </a:ln>
        </p:spPr>
        <p:txBody>
          <a:bodyPr wrap="none">
            <a:spAutoFit/>
          </a:bodyPr>
          <a:lstStyle/>
          <a:p>
            <a:pPr eaLnBrk="1" hangingPunct="1"/>
            <a:r>
              <a:rPr lang="en-US" b="1">
                <a:latin typeface="Times New Roman" pitchFamily="18" charset="0"/>
              </a:rPr>
              <a:t>Time-varying</a:t>
            </a:r>
          </a:p>
          <a:p>
            <a:pPr eaLnBrk="1" hangingPunct="1"/>
            <a:r>
              <a:rPr lang="en-US" b="1">
                <a:latin typeface="Times New Roman" pitchFamily="18" charset="0"/>
              </a:rPr>
              <a:t>     systems</a:t>
            </a:r>
          </a:p>
        </p:txBody>
      </p:sp>
      <p:grpSp>
        <p:nvGrpSpPr>
          <p:cNvPr id="119831" name="Group 23"/>
          <p:cNvGrpSpPr>
            <a:grpSpLocks/>
          </p:cNvGrpSpPr>
          <p:nvPr/>
        </p:nvGrpSpPr>
        <p:grpSpPr bwMode="auto">
          <a:xfrm>
            <a:off x="2057400" y="5060950"/>
            <a:ext cx="5383213" cy="1025525"/>
            <a:chOff x="636" y="3460"/>
            <a:chExt cx="4220" cy="843"/>
          </a:xfrm>
        </p:grpSpPr>
        <p:graphicFrame>
          <p:nvGraphicFramePr>
            <p:cNvPr id="119812" name="Object 24"/>
            <p:cNvGraphicFramePr>
              <a:graphicFrameLocks noChangeAspect="1"/>
            </p:cNvGraphicFramePr>
            <p:nvPr/>
          </p:nvGraphicFramePr>
          <p:xfrm>
            <a:off x="2832" y="3472"/>
            <a:ext cx="2024" cy="752"/>
          </p:xfrm>
          <a:graphic>
            <a:graphicData uri="http://schemas.openxmlformats.org/presentationml/2006/ole">
              <p:oleObj spid="_x0000_s119812" name="Equation" r:id="rId5" imgW="3213000" imgH="1193760" progId="">
                <p:embed/>
              </p:oleObj>
            </a:graphicData>
          </a:graphic>
        </p:graphicFrame>
        <p:sp>
          <p:nvSpPr>
            <p:cNvPr id="119832" name="Rectangle 25"/>
            <p:cNvSpPr>
              <a:spLocks noChangeArrowheads="1"/>
            </p:cNvSpPr>
            <p:nvPr/>
          </p:nvSpPr>
          <p:spPr bwMode="auto">
            <a:xfrm>
              <a:off x="1460" y="3460"/>
              <a:ext cx="912" cy="336"/>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119833" name="Line 26"/>
            <p:cNvSpPr>
              <a:spLocks noChangeShapeType="1"/>
            </p:cNvSpPr>
            <p:nvPr/>
          </p:nvSpPr>
          <p:spPr bwMode="auto">
            <a:xfrm>
              <a:off x="1056" y="3648"/>
              <a:ext cx="384" cy="0"/>
            </a:xfrm>
            <a:prstGeom prst="line">
              <a:avLst/>
            </a:prstGeom>
            <a:noFill/>
            <a:ln w="9525">
              <a:solidFill>
                <a:schemeClr val="tx1"/>
              </a:solidFill>
              <a:round/>
              <a:headEnd/>
              <a:tailEnd type="triangle" w="med" len="med"/>
            </a:ln>
          </p:spPr>
          <p:txBody>
            <a:bodyPr/>
            <a:lstStyle/>
            <a:p>
              <a:endParaRPr lang="en-US"/>
            </a:p>
          </p:txBody>
        </p:sp>
        <p:sp>
          <p:nvSpPr>
            <p:cNvPr id="119834" name="Line 27"/>
            <p:cNvSpPr>
              <a:spLocks noChangeShapeType="1"/>
            </p:cNvSpPr>
            <p:nvPr/>
          </p:nvSpPr>
          <p:spPr bwMode="auto">
            <a:xfrm>
              <a:off x="2400" y="3648"/>
              <a:ext cx="384" cy="0"/>
            </a:xfrm>
            <a:prstGeom prst="line">
              <a:avLst/>
            </a:prstGeom>
            <a:noFill/>
            <a:ln w="9525">
              <a:solidFill>
                <a:schemeClr val="tx1"/>
              </a:solidFill>
              <a:round/>
              <a:headEnd/>
              <a:tailEnd type="triangle" w="med" len="med"/>
            </a:ln>
          </p:spPr>
          <p:txBody>
            <a:bodyPr/>
            <a:lstStyle/>
            <a:p>
              <a:endParaRPr lang="en-US"/>
            </a:p>
          </p:txBody>
        </p:sp>
        <p:graphicFrame>
          <p:nvGraphicFramePr>
            <p:cNvPr id="119813" name="Object 28"/>
            <p:cNvGraphicFramePr>
              <a:graphicFrameLocks noChangeAspect="1"/>
            </p:cNvGraphicFramePr>
            <p:nvPr/>
          </p:nvGraphicFramePr>
          <p:xfrm>
            <a:off x="1752" y="3552"/>
            <a:ext cx="320" cy="216"/>
          </p:xfrm>
          <a:graphic>
            <a:graphicData uri="http://schemas.openxmlformats.org/presentationml/2006/ole">
              <p:oleObj spid="_x0000_s119813" name="Equation" r:id="rId6" imgW="507960" imgH="342720" progId="">
                <p:embed/>
              </p:oleObj>
            </a:graphicData>
          </a:graphic>
        </p:graphicFrame>
        <p:graphicFrame>
          <p:nvGraphicFramePr>
            <p:cNvPr id="119814" name="Object 29"/>
            <p:cNvGraphicFramePr>
              <a:graphicFrameLocks noChangeAspect="1"/>
            </p:cNvGraphicFramePr>
            <p:nvPr/>
          </p:nvGraphicFramePr>
          <p:xfrm>
            <a:off x="636" y="3552"/>
            <a:ext cx="392" cy="216"/>
          </p:xfrm>
          <a:graphic>
            <a:graphicData uri="http://schemas.openxmlformats.org/presentationml/2006/ole">
              <p:oleObj spid="_x0000_s119814" name="Equation" r:id="rId7" imgW="622080" imgH="342720" progId="">
                <p:embed/>
              </p:oleObj>
            </a:graphicData>
          </a:graphic>
        </p:graphicFrame>
        <p:sp>
          <p:nvSpPr>
            <p:cNvPr id="119835" name="Text Box 30"/>
            <p:cNvSpPr txBox="1">
              <a:spLocks noChangeArrowheads="1"/>
            </p:cNvSpPr>
            <p:nvPr/>
          </p:nvSpPr>
          <p:spPr bwMode="auto">
            <a:xfrm>
              <a:off x="1440" y="3977"/>
              <a:ext cx="1055" cy="326"/>
            </a:xfrm>
            <a:prstGeom prst="rect">
              <a:avLst/>
            </a:prstGeom>
            <a:noFill/>
            <a:ln w="9525">
              <a:noFill/>
              <a:miter lim="800000"/>
              <a:headEnd/>
              <a:tailEnd/>
            </a:ln>
          </p:spPr>
          <p:txBody>
            <a:bodyPr wrap="none">
              <a:spAutoFit/>
            </a:bodyPr>
            <a:lstStyle/>
            <a:p>
              <a:pPr eaLnBrk="1" hangingPunct="1"/>
              <a:r>
                <a:rPr lang="en-US">
                  <a:latin typeface="Times New Roman" pitchFamily="18" charset="0"/>
                </a:rPr>
                <a:t>LTI system</a:t>
              </a:r>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3"/>
          <p:cNvSpPr>
            <a:spLocks noGrp="1"/>
          </p:cNvSpPr>
          <p:nvPr>
            <p:ph type="dt" sz="quarter" idx="10"/>
          </p:nvPr>
        </p:nvSpPr>
        <p:spPr/>
        <p:txBody>
          <a:bodyPr/>
          <a:lstStyle/>
          <a:p>
            <a:pPr>
              <a:defRPr/>
            </a:pPr>
            <a:r>
              <a:rPr lang="en-US"/>
              <a:t>		 </a:t>
            </a:r>
            <a:r>
              <a:rPr lang="en-US" sz="1200"/>
              <a:t> </a:t>
            </a:r>
            <a:fld id="{5C209A69-BE79-499F-A4B4-888509C7DCC2}" type="slidenum">
              <a:rPr lang="en-US" sz="1200">
                <a:solidFill>
                  <a:srgbClr val="003399"/>
                </a:solidFill>
              </a:rPr>
              <a:pPr>
                <a:defRPr/>
              </a:pPr>
              <a:t>19</a:t>
            </a:fld>
            <a:endParaRPr lang="en-US" sz="1200">
              <a:solidFill>
                <a:srgbClr val="003399"/>
              </a:solidFill>
            </a:endParaRPr>
          </a:p>
        </p:txBody>
      </p:sp>
      <p:sp>
        <p:nvSpPr>
          <p:cNvPr id="181251" name="Rectangle 2"/>
          <p:cNvSpPr>
            <a:spLocks noGrp="1" noChangeArrowheads="1"/>
          </p:cNvSpPr>
          <p:nvPr>
            <p:ph type="title"/>
          </p:nvPr>
        </p:nvSpPr>
        <p:spPr/>
        <p:txBody>
          <a:bodyPr/>
          <a:lstStyle/>
          <a:p>
            <a:r>
              <a:rPr lang="en-US" smtClean="0"/>
              <a:t>Optimum Receiver Design (13)</a:t>
            </a:r>
          </a:p>
        </p:txBody>
      </p:sp>
      <p:sp>
        <p:nvSpPr>
          <p:cNvPr id="181252" name="Rectangle 3"/>
          <p:cNvSpPr>
            <a:spLocks noGrp="1" noChangeArrowheads="1"/>
          </p:cNvSpPr>
          <p:nvPr>
            <p:ph type="body" idx="1"/>
          </p:nvPr>
        </p:nvSpPr>
        <p:spPr>
          <a:xfrm>
            <a:off x="609600" y="914400"/>
            <a:ext cx="7772400" cy="5181600"/>
          </a:xfrm>
        </p:spPr>
        <p:txBody>
          <a:bodyPr/>
          <a:lstStyle/>
          <a:p>
            <a:pPr>
              <a:buFont typeface="Wingdings" pitchFamily="2" charset="2"/>
              <a:buNone/>
            </a:pPr>
            <a:r>
              <a:rPr lang="en-US" b="1" smtClean="0"/>
              <a:t>	Frequency-selective channel: Pre-cursor transient channel matrix:</a:t>
            </a:r>
          </a:p>
        </p:txBody>
      </p:sp>
      <p:pic>
        <p:nvPicPr>
          <p:cNvPr id="181253" name="Picture 4"/>
          <p:cNvPicPr>
            <a:picLocks noChangeAspect="1" noChangeArrowheads="1"/>
          </p:cNvPicPr>
          <p:nvPr/>
        </p:nvPicPr>
        <p:blipFill>
          <a:blip r:embed="rId2" cstate="print"/>
          <a:srcRect/>
          <a:stretch>
            <a:fillRect/>
          </a:stretch>
        </p:blipFill>
        <p:spPr bwMode="auto">
          <a:xfrm>
            <a:off x="914400" y="1524000"/>
            <a:ext cx="7315200" cy="3190875"/>
          </a:xfrm>
          <a:prstGeom prst="rect">
            <a:avLst/>
          </a:prstGeom>
          <a:noFill/>
          <a:ln w="9525">
            <a:noFill/>
            <a:miter lim="800000"/>
            <a:headEnd/>
            <a:tailEnd/>
          </a:ln>
        </p:spPr>
      </p:pic>
    </p:spTree>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Date Placeholder 3"/>
          <p:cNvSpPr>
            <a:spLocks noGrp="1"/>
          </p:cNvSpPr>
          <p:nvPr>
            <p:ph type="dt" sz="quarter" idx="10"/>
          </p:nvPr>
        </p:nvSpPr>
        <p:spPr/>
        <p:txBody>
          <a:bodyPr/>
          <a:lstStyle/>
          <a:p>
            <a:pPr>
              <a:defRPr/>
            </a:pPr>
            <a:r>
              <a:rPr lang="en-US"/>
              <a:t>		 </a:t>
            </a:r>
            <a:r>
              <a:rPr lang="en-US" sz="1200"/>
              <a:t> </a:t>
            </a:r>
            <a:fld id="{4A3D2F90-4A2C-4C71-90B5-88252A80D653}" type="slidenum">
              <a:rPr lang="en-US" sz="1200">
                <a:solidFill>
                  <a:srgbClr val="003399"/>
                </a:solidFill>
              </a:rPr>
              <a:pPr>
                <a:defRPr/>
              </a:pPr>
              <a:t>190</a:t>
            </a:fld>
            <a:endParaRPr lang="en-US" sz="1200">
              <a:solidFill>
                <a:srgbClr val="003399"/>
              </a:solidFill>
            </a:endParaRPr>
          </a:p>
        </p:txBody>
      </p:sp>
      <p:sp>
        <p:nvSpPr>
          <p:cNvPr id="120838" name="Rectangle 2"/>
          <p:cNvSpPr>
            <a:spLocks noGrp="1" noChangeArrowheads="1"/>
          </p:cNvSpPr>
          <p:nvPr>
            <p:ph type="title"/>
          </p:nvPr>
        </p:nvSpPr>
        <p:spPr/>
        <p:txBody>
          <a:bodyPr/>
          <a:lstStyle/>
          <a:p>
            <a:r>
              <a:rPr lang="en-US" smtClean="0"/>
              <a:t>2. </a:t>
            </a:r>
            <a:r>
              <a:rPr lang="en-GB" smtClean="0"/>
              <a:t>Review of Stochastic Processes: Systems (3)</a:t>
            </a:r>
            <a:endParaRPr lang="en-US" smtClean="0"/>
          </a:p>
        </p:txBody>
      </p:sp>
      <p:sp>
        <p:nvSpPr>
          <p:cNvPr id="120839" name="Text Box 5"/>
          <p:cNvSpPr txBox="1">
            <a:spLocks noChangeArrowheads="1"/>
          </p:cNvSpPr>
          <p:nvPr/>
        </p:nvSpPr>
        <p:spPr bwMode="auto">
          <a:xfrm>
            <a:off x="533400" y="838200"/>
            <a:ext cx="8229600" cy="1128713"/>
          </a:xfrm>
          <a:prstGeom prst="rect">
            <a:avLst/>
          </a:prstGeom>
          <a:noFill/>
          <a:ln w="9525">
            <a:noFill/>
            <a:miter lim="800000"/>
            <a:headEnd/>
            <a:tailEnd/>
          </a:ln>
        </p:spPr>
        <p:txBody>
          <a:bodyPr>
            <a:spAutoFit/>
          </a:bodyPr>
          <a:lstStyle/>
          <a:p>
            <a:pPr eaLnBrk="1" hangingPunct="1">
              <a:buFont typeface="Wingdings" pitchFamily="2" charset="2"/>
              <a:buChar char="q"/>
            </a:pPr>
            <a:r>
              <a:rPr lang="en-US" b="1">
                <a:latin typeface="Times New Roman" pitchFamily="18" charset="0"/>
              </a:rPr>
              <a:t> Memoryless Systems:</a:t>
            </a:r>
          </a:p>
          <a:p>
            <a:pPr eaLnBrk="1" hangingPunct="1"/>
            <a:endParaRPr lang="en-US" sz="800" b="1">
              <a:latin typeface="Times New Roman" pitchFamily="18" charset="0"/>
            </a:endParaRPr>
          </a:p>
          <a:p>
            <a:pPr eaLnBrk="1" hangingPunct="1"/>
            <a:r>
              <a:rPr lang="en-US">
                <a:latin typeface="Times New Roman" pitchFamily="18" charset="0"/>
              </a:rPr>
              <a:t>The output </a:t>
            </a:r>
            <a:r>
              <a:rPr lang="en-US" i="1">
                <a:latin typeface="Times New Roman" pitchFamily="18" charset="0"/>
              </a:rPr>
              <a:t>Y</a:t>
            </a:r>
            <a:r>
              <a:rPr lang="en-US">
                <a:latin typeface="Times New Roman" pitchFamily="18" charset="0"/>
              </a:rPr>
              <a:t>(</a:t>
            </a:r>
            <a:r>
              <a:rPr lang="en-US" i="1">
                <a:latin typeface="Times New Roman" pitchFamily="18" charset="0"/>
              </a:rPr>
              <a:t>t</a:t>
            </a:r>
            <a:r>
              <a:rPr lang="en-US">
                <a:latin typeface="Times New Roman" pitchFamily="18" charset="0"/>
              </a:rPr>
              <a:t>) in this case depends only on the present value of the input </a:t>
            </a:r>
            <a:r>
              <a:rPr lang="en-US" i="1">
                <a:latin typeface="Times New Roman" pitchFamily="18" charset="0"/>
              </a:rPr>
              <a:t>X</a:t>
            </a:r>
            <a:r>
              <a:rPr lang="en-US">
                <a:latin typeface="Times New Roman" pitchFamily="18" charset="0"/>
              </a:rPr>
              <a:t>(</a:t>
            </a:r>
            <a:r>
              <a:rPr lang="en-US" i="1">
                <a:latin typeface="Times New Roman" pitchFamily="18" charset="0"/>
              </a:rPr>
              <a:t>t</a:t>
            </a:r>
            <a:r>
              <a:rPr lang="en-US">
                <a:latin typeface="Times New Roman" pitchFamily="18" charset="0"/>
              </a:rPr>
              <a:t>).     i.e.,        </a:t>
            </a:r>
          </a:p>
        </p:txBody>
      </p:sp>
      <p:graphicFrame>
        <p:nvGraphicFramePr>
          <p:cNvPr id="120834" name="Object 8"/>
          <p:cNvGraphicFramePr>
            <a:graphicFrameLocks noChangeAspect="1"/>
          </p:cNvGraphicFramePr>
          <p:nvPr/>
        </p:nvGraphicFramePr>
        <p:xfrm>
          <a:off x="1079500" y="1704975"/>
          <a:ext cx="1587500" cy="276225"/>
        </p:xfrm>
        <a:graphic>
          <a:graphicData uri="http://schemas.openxmlformats.org/presentationml/2006/ole">
            <p:oleObj spid="_x0000_s120834" name="Equation" r:id="rId3" imgW="1866600" imgH="342720" progId="">
              <p:embed/>
            </p:oleObj>
          </a:graphicData>
        </a:graphic>
      </p:graphicFrame>
      <p:sp>
        <p:nvSpPr>
          <p:cNvPr id="120840" name="Rectangle 10"/>
          <p:cNvSpPr>
            <a:spLocks noChangeArrowheads="1"/>
          </p:cNvSpPr>
          <p:nvPr/>
        </p:nvSpPr>
        <p:spPr bwMode="auto">
          <a:xfrm>
            <a:off x="3481388" y="2271713"/>
            <a:ext cx="1554162" cy="673100"/>
          </a:xfrm>
          <a:prstGeom prst="rect">
            <a:avLst/>
          </a:prstGeom>
          <a:solidFill>
            <a:schemeClr val="bg1"/>
          </a:solidFill>
          <a:ln w="9525">
            <a:solidFill>
              <a:schemeClr val="tx1"/>
            </a:solidFill>
            <a:miter lim="800000"/>
            <a:headEnd/>
            <a:tailEnd/>
          </a:ln>
        </p:spPr>
        <p:txBody>
          <a:bodyPr wrap="none" anchor="ctr"/>
          <a:lstStyle/>
          <a:p>
            <a:pPr algn="ctr" eaLnBrk="1" hangingPunct="1"/>
            <a:r>
              <a:rPr lang="en-US">
                <a:latin typeface="Times New Roman" pitchFamily="18" charset="0"/>
              </a:rPr>
              <a:t>Memoryless</a:t>
            </a:r>
          </a:p>
          <a:p>
            <a:pPr algn="ctr" eaLnBrk="1" hangingPunct="1"/>
            <a:r>
              <a:rPr lang="en-US">
                <a:latin typeface="Times New Roman" pitchFamily="18" charset="0"/>
              </a:rPr>
              <a:t>system</a:t>
            </a:r>
          </a:p>
        </p:txBody>
      </p:sp>
      <p:sp>
        <p:nvSpPr>
          <p:cNvPr id="120841" name="Rectangle 11"/>
          <p:cNvSpPr>
            <a:spLocks noChangeArrowheads="1"/>
          </p:cNvSpPr>
          <p:nvPr/>
        </p:nvSpPr>
        <p:spPr bwMode="auto">
          <a:xfrm>
            <a:off x="3481388" y="3617913"/>
            <a:ext cx="1554162" cy="674687"/>
          </a:xfrm>
          <a:prstGeom prst="rect">
            <a:avLst/>
          </a:prstGeom>
          <a:solidFill>
            <a:schemeClr val="bg1"/>
          </a:solidFill>
          <a:ln w="9525">
            <a:solidFill>
              <a:schemeClr val="tx1"/>
            </a:solidFill>
            <a:miter lim="800000"/>
            <a:headEnd/>
            <a:tailEnd/>
          </a:ln>
        </p:spPr>
        <p:txBody>
          <a:bodyPr wrap="none" anchor="ctr"/>
          <a:lstStyle/>
          <a:p>
            <a:pPr algn="ctr" eaLnBrk="1" hangingPunct="1"/>
            <a:r>
              <a:rPr lang="en-US">
                <a:latin typeface="Times New Roman" pitchFamily="18" charset="0"/>
              </a:rPr>
              <a:t>Memoryless</a:t>
            </a:r>
          </a:p>
          <a:p>
            <a:pPr algn="ctr" eaLnBrk="1" hangingPunct="1"/>
            <a:r>
              <a:rPr lang="en-US">
                <a:latin typeface="Times New Roman" pitchFamily="18" charset="0"/>
              </a:rPr>
              <a:t>system</a:t>
            </a:r>
          </a:p>
        </p:txBody>
      </p:sp>
      <p:sp>
        <p:nvSpPr>
          <p:cNvPr id="120842" name="Rectangle 12"/>
          <p:cNvSpPr>
            <a:spLocks noChangeArrowheads="1"/>
          </p:cNvSpPr>
          <p:nvPr/>
        </p:nvSpPr>
        <p:spPr bwMode="auto">
          <a:xfrm>
            <a:off x="3481388" y="4867275"/>
            <a:ext cx="1554162" cy="673100"/>
          </a:xfrm>
          <a:prstGeom prst="rect">
            <a:avLst/>
          </a:prstGeom>
          <a:solidFill>
            <a:schemeClr val="bg1"/>
          </a:solidFill>
          <a:ln w="9525">
            <a:solidFill>
              <a:schemeClr val="tx1"/>
            </a:solidFill>
            <a:miter lim="800000"/>
            <a:headEnd/>
            <a:tailEnd/>
          </a:ln>
        </p:spPr>
        <p:txBody>
          <a:bodyPr wrap="none" anchor="ctr"/>
          <a:lstStyle/>
          <a:p>
            <a:pPr algn="ctr" eaLnBrk="1" hangingPunct="1"/>
            <a:r>
              <a:rPr lang="en-US">
                <a:latin typeface="Times New Roman" pitchFamily="18" charset="0"/>
              </a:rPr>
              <a:t>Memoryless</a:t>
            </a:r>
          </a:p>
          <a:p>
            <a:pPr algn="ctr" eaLnBrk="1" hangingPunct="1"/>
            <a:r>
              <a:rPr lang="en-US">
                <a:latin typeface="Times New Roman" pitchFamily="18" charset="0"/>
              </a:rPr>
              <a:t>system</a:t>
            </a:r>
          </a:p>
        </p:txBody>
      </p:sp>
      <p:sp>
        <p:nvSpPr>
          <p:cNvPr id="120843" name="Text Box 13"/>
          <p:cNvSpPr txBox="1">
            <a:spLocks noChangeArrowheads="1"/>
          </p:cNvSpPr>
          <p:nvPr/>
        </p:nvSpPr>
        <p:spPr bwMode="auto">
          <a:xfrm>
            <a:off x="762000" y="2209800"/>
            <a:ext cx="1766888" cy="762000"/>
          </a:xfrm>
          <a:prstGeom prst="rect">
            <a:avLst/>
          </a:prstGeom>
          <a:noFill/>
          <a:ln w="9525">
            <a:noFill/>
            <a:miter lim="800000"/>
            <a:headEnd/>
            <a:tailEnd/>
          </a:ln>
        </p:spPr>
        <p:txBody>
          <a:bodyPr wrap="none">
            <a:spAutoFit/>
          </a:bodyPr>
          <a:lstStyle/>
          <a:p>
            <a:pPr eaLnBrk="1" hangingPunct="1"/>
            <a:r>
              <a:rPr lang="en-US" sz="2400" i="1">
                <a:latin typeface="Times New Roman" pitchFamily="18" charset="0"/>
              </a:rPr>
              <a:t>   </a:t>
            </a:r>
            <a:r>
              <a:rPr lang="en-US">
                <a:latin typeface="Times New Roman" pitchFamily="18" charset="0"/>
              </a:rPr>
              <a:t>Strict-sense </a:t>
            </a:r>
          </a:p>
          <a:p>
            <a:pPr eaLnBrk="1" hangingPunct="1"/>
            <a:r>
              <a:rPr lang="en-US">
                <a:latin typeface="Times New Roman" pitchFamily="18" charset="0"/>
              </a:rPr>
              <a:t>stationary input</a:t>
            </a:r>
          </a:p>
        </p:txBody>
      </p:sp>
      <p:sp>
        <p:nvSpPr>
          <p:cNvPr id="120844" name="Text Box 14"/>
          <p:cNvSpPr txBox="1">
            <a:spLocks noChangeArrowheads="1"/>
          </p:cNvSpPr>
          <p:nvPr/>
        </p:nvSpPr>
        <p:spPr bwMode="auto">
          <a:xfrm>
            <a:off x="762000" y="3505200"/>
            <a:ext cx="1766888" cy="762000"/>
          </a:xfrm>
          <a:prstGeom prst="rect">
            <a:avLst/>
          </a:prstGeom>
          <a:noFill/>
          <a:ln w="9525">
            <a:noFill/>
            <a:miter lim="800000"/>
            <a:headEnd/>
            <a:tailEnd/>
          </a:ln>
        </p:spPr>
        <p:txBody>
          <a:bodyPr wrap="none">
            <a:spAutoFit/>
          </a:bodyPr>
          <a:lstStyle/>
          <a:p>
            <a:pPr eaLnBrk="1" hangingPunct="1"/>
            <a:r>
              <a:rPr lang="en-US" sz="2400" i="1">
                <a:latin typeface="Times New Roman" pitchFamily="18" charset="0"/>
              </a:rPr>
              <a:t>   </a:t>
            </a:r>
            <a:r>
              <a:rPr lang="en-US">
                <a:latin typeface="Times New Roman" pitchFamily="18" charset="0"/>
              </a:rPr>
              <a:t>Wide-sense </a:t>
            </a:r>
          </a:p>
          <a:p>
            <a:pPr eaLnBrk="1" hangingPunct="1"/>
            <a:r>
              <a:rPr lang="en-US">
                <a:latin typeface="Times New Roman" pitchFamily="18" charset="0"/>
              </a:rPr>
              <a:t>stationary input</a:t>
            </a:r>
          </a:p>
        </p:txBody>
      </p:sp>
      <p:sp>
        <p:nvSpPr>
          <p:cNvPr id="120845" name="Text Box 15"/>
          <p:cNvSpPr txBox="1">
            <a:spLocks noChangeArrowheads="1"/>
          </p:cNvSpPr>
          <p:nvPr/>
        </p:nvSpPr>
        <p:spPr bwMode="auto">
          <a:xfrm>
            <a:off x="885825" y="4856163"/>
            <a:ext cx="1781175" cy="762000"/>
          </a:xfrm>
          <a:prstGeom prst="rect">
            <a:avLst/>
          </a:prstGeom>
          <a:noFill/>
          <a:ln w="9525">
            <a:noFill/>
            <a:miter lim="800000"/>
            <a:headEnd/>
            <a:tailEnd/>
          </a:ln>
        </p:spPr>
        <p:txBody>
          <a:bodyPr wrap="none">
            <a:spAutoFit/>
          </a:bodyPr>
          <a:lstStyle/>
          <a:p>
            <a:pPr eaLnBrk="1" hangingPunct="1"/>
            <a:r>
              <a:rPr lang="en-US" i="1">
                <a:latin typeface="Times New Roman" pitchFamily="18" charset="0"/>
              </a:rPr>
              <a:t>X</a:t>
            </a:r>
            <a:r>
              <a:rPr lang="en-US">
                <a:latin typeface="Times New Roman" pitchFamily="18" charset="0"/>
              </a:rPr>
              <a:t>(</a:t>
            </a:r>
            <a:r>
              <a:rPr lang="en-US" i="1">
                <a:latin typeface="Times New Roman" pitchFamily="18" charset="0"/>
              </a:rPr>
              <a:t>t</a:t>
            </a:r>
            <a:r>
              <a:rPr lang="en-US">
                <a:latin typeface="Times New Roman" pitchFamily="18" charset="0"/>
              </a:rPr>
              <a:t>) stationary </a:t>
            </a:r>
          </a:p>
          <a:p>
            <a:pPr eaLnBrk="1" hangingPunct="1"/>
            <a:r>
              <a:rPr lang="en-US">
                <a:latin typeface="Times New Roman" pitchFamily="18" charset="0"/>
              </a:rPr>
              <a:t>Gaussian with</a:t>
            </a:r>
            <a:r>
              <a:rPr lang="en-US" sz="2400" i="1">
                <a:latin typeface="Times New Roman" pitchFamily="18" charset="0"/>
              </a:rPr>
              <a:t>  </a:t>
            </a:r>
          </a:p>
        </p:txBody>
      </p:sp>
      <p:graphicFrame>
        <p:nvGraphicFramePr>
          <p:cNvPr id="120835" name="Object 16"/>
          <p:cNvGraphicFramePr>
            <a:graphicFrameLocks noChangeAspect="1"/>
          </p:cNvGraphicFramePr>
          <p:nvPr/>
        </p:nvGraphicFramePr>
        <p:xfrm>
          <a:off x="1295400" y="5648325"/>
          <a:ext cx="685800" cy="295275"/>
        </p:xfrm>
        <a:graphic>
          <a:graphicData uri="http://schemas.openxmlformats.org/presentationml/2006/ole">
            <p:oleObj spid="_x0000_s120835" name="Equation" r:id="rId4" imgW="812520" imgH="368280" progId="">
              <p:embed/>
            </p:oleObj>
          </a:graphicData>
        </a:graphic>
      </p:graphicFrame>
      <p:sp>
        <p:nvSpPr>
          <p:cNvPr id="120846" name="Text Box 17"/>
          <p:cNvSpPr txBox="1">
            <a:spLocks noChangeArrowheads="1"/>
          </p:cNvSpPr>
          <p:nvPr/>
        </p:nvSpPr>
        <p:spPr bwMode="auto">
          <a:xfrm>
            <a:off x="5878513" y="2271713"/>
            <a:ext cx="1957387" cy="762000"/>
          </a:xfrm>
          <a:prstGeom prst="rect">
            <a:avLst/>
          </a:prstGeom>
          <a:noFill/>
          <a:ln w="9525">
            <a:noFill/>
            <a:miter lim="800000"/>
            <a:headEnd/>
            <a:tailEnd/>
          </a:ln>
        </p:spPr>
        <p:txBody>
          <a:bodyPr wrap="none">
            <a:spAutoFit/>
          </a:bodyPr>
          <a:lstStyle/>
          <a:p>
            <a:r>
              <a:rPr lang="en-US" sz="2400" i="1">
                <a:latin typeface="Times New Roman" pitchFamily="18" charset="0"/>
              </a:rPr>
              <a:t>   </a:t>
            </a:r>
            <a:r>
              <a:rPr lang="en-US">
                <a:latin typeface="Times New Roman" pitchFamily="18" charset="0"/>
              </a:rPr>
              <a:t>Strict-sense </a:t>
            </a:r>
          </a:p>
          <a:p>
            <a:r>
              <a:rPr lang="en-US">
                <a:latin typeface="Times New Roman" pitchFamily="18" charset="0"/>
              </a:rPr>
              <a:t>stationary output.</a:t>
            </a:r>
          </a:p>
        </p:txBody>
      </p:sp>
      <p:sp>
        <p:nvSpPr>
          <p:cNvPr id="120847" name="Text Box 18"/>
          <p:cNvSpPr txBox="1">
            <a:spLocks noChangeArrowheads="1"/>
          </p:cNvSpPr>
          <p:nvPr/>
        </p:nvSpPr>
        <p:spPr bwMode="auto">
          <a:xfrm>
            <a:off x="6137275" y="3429000"/>
            <a:ext cx="1506538" cy="1006475"/>
          </a:xfrm>
          <a:prstGeom prst="rect">
            <a:avLst/>
          </a:prstGeom>
          <a:noFill/>
          <a:ln w="9525">
            <a:noFill/>
            <a:miter lim="800000"/>
            <a:headEnd/>
            <a:tailEnd/>
          </a:ln>
        </p:spPr>
        <p:txBody>
          <a:bodyPr wrap="none">
            <a:spAutoFit/>
          </a:bodyPr>
          <a:lstStyle/>
          <a:p>
            <a:r>
              <a:rPr lang="en-US">
                <a:latin typeface="Times New Roman" pitchFamily="18" charset="0"/>
              </a:rPr>
              <a:t>Need </a:t>
            </a:r>
            <a:r>
              <a:rPr lang="en-US" i="1">
                <a:latin typeface="Times New Roman" pitchFamily="18" charset="0"/>
              </a:rPr>
              <a:t>not</a:t>
            </a:r>
            <a:r>
              <a:rPr lang="en-US">
                <a:latin typeface="Times New Roman" pitchFamily="18" charset="0"/>
              </a:rPr>
              <a:t> be</a:t>
            </a:r>
          </a:p>
          <a:p>
            <a:r>
              <a:rPr lang="en-US">
                <a:latin typeface="Times New Roman" pitchFamily="18" charset="0"/>
              </a:rPr>
              <a:t>stationary in </a:t>
            </a:r>
          </a:p>
          <a:p>
            <a:r>
              <a:rPr lang="en-US">
                <a:latin typeface="Times New Roman" pitchFamily="18" charset="0"/>
              </a:rPr>
              <a:t>any sense.</a:t>
            </a:r>
          </a:p>
        </p:txBody>
      </p:sp>
      <p:sp>
        <p:nvSpPr>
          <p:cNvPr id="120848" name="Text Box 19"/>
          <p:cNvSpPr txBox="1">
            <a:spLocks noChangeArrowheads="1"/>
          </p:cNvSpPr>
          <p:nvPr/>
        </p:nvSpPr>
        <p:spPr bwMode="auto">
          <a:xfrm>
            <a:off x="6096000" y="4870450"/>
            <a:ext cx="2016125" cy="701675"/>
          </a:xfrm>
          <a:prstGeom prst="rect">
            <a:avLst/>
          </a:prstGeom>
          <a:noFill/>
          <a:ln w="9525">
            <a:noFill/>
            <a:miter lim="800000"/>
            <a:headEnd/>
            <a:tailEnd/>
          </a:ln>
        </p:spPr>
        <p:txBody>
          <a:bodyPr wrap="none">
            <a:spAutoFit/>
          </a:bodyPr>
          <a:lstStyle/>
          <a:p>
            <a:r>
              <a:rPr lang="en-US" i="1">
                <a:latin typeface="Times New Roman" pitchFamily="18" charset="0"/>
              </a:rPr>
              <a:t>Y</a:t>
            </a:r>
            <a:r>
              <a:rPr lang="en-US">
                <a:latin typeface="Times New Roman" pitchFamily="18" charset="0"/>
              </a:rPr>
              <a:t>(</a:t>
            </a:r>
            <a:r>
              <a:rPr lang="en-US" i="1">
                <a:latin typeface="Times New Roman" pitchFamily="18" charset="0"/>
              </a:rPr>
              <a:t>t</a:t>
            </a:r>
            <a:r>
              <a:rPr lang="en-US">
                <a:latin typeface="Times New Roman" pitchFamily="18" charset="0"/>
              </a:rPr>
              <a:t>) stationary,but</a:t>
            </a:r>
          </a:p>
          <a:p>
            <a:r>
              <a:rPr lang="en-US" i="1">
                <a:latin typeface="Times New Roman" pitchFamily="18" charset="0"/>
              </a:rPr>
              <a:t>not</a:t>
            </a:r>
            <a:r>
              <a:rPr lang="en-US">
                <a:latin typeface="Times New Roman" pitchFamily="18" charset="0"/>
              </a:rPr>
              <a:t> Gaussian with</a:t>
            </a:r>
            <a:endParaRPr lang="en-US" sz="2400">
              <a:latin typeface="Times New Roman" pitchFamily="18" charset="0"/>
            </a:endParaRPr>
          </a:p>
        </p:txBody>
      </p:sp>
      <p:graphicFrame>
        <p:nvGraphicFramePr>
          <p:cNvPr id="120836" name="Object 20"/>
          <p:cNvGraphicFramePr>
            <a:graphicFrameLocks noChangeAspect="1"/>
          </p:cNvGraphicFramePr>
          <p:nvPr/>
        </p:nvGraphicFramePr>
        <p:xfrm>
          <a:off x="6172200" y="5572125"/>
          <a:ext cx="1917700" cy="312738"/>
        </p:xfrm>
        <a:graphic>
          <a:graphicData uri="http://schemas.openxmlformats.org/presentationml/2006/ole">
            <p:oleObj spid="_x0000_s120836" name="Equation" r:id="rId5" imgW="2120760" imgH="368280" progId="">
              <p:embed/>
            </p:oleObj>
          </a:graphicData>
        </a:graphic>
      </p:graphicFrame>
      <p:sp>
        <p:nvSpPr>
          <p:cNvPr id="120849" name="Line 21"/>
          <p:cNvSpPr>
            <a:spLocks noChangeShapeType="1"/>
          </p:cNvSpPr>
          <p:nvPr/>
        </p:nvSpPr>
        <p:spPr bwMode="auto">
          <a:xfrm>
            <a:off x="5035550" y="3986213"/>
            <a:ext cx="712788" cy="0"/>
          </a:xfrm>
          <a:prstGeom prst="line">
            <a:avLst/>
          </a:prstGeom>
          <a:noFill/>
          <a:ln w="9525">
            <a:solidFill>
              <a:schemeClr val="tx1"/>
            </a:solidFill>
            <a:round/>
            <a:headEnd/>
            <a:tailEnd type="triangle" w="med" len="med"/>
          </a:ln>
        </p:spPr>
        <p:txBody>
          <a:bodyPr/>
          <a:lstStyle/>
          <a:p>
            <a:endParaRPr lang="en-US"/>
          </a:p>
        </p:txBody>
      </p:sp>
      <p:sp>
        <p:nvSpPr>
          <p:cNvPr id="120850" name="Line 22"/>
          <p:cNvSpPr>
            <a:spLocks noChangeShapeType="1"/>
          </p:cNvSpPr>
          <p:nvPr/>
        </p:nvSpPr>
        <p:spPr bwMode="auto">
          <a:xfrm>
            <a:off x="5035550" y="5235575"/>
            <a:ext cx="712788" cy="0"/>
          </a:xfrm>
          <a:prstGeom prst="line">
            <a:avLst/>
          </a:prstGeom>
          <a:noFill/>
          <a:ln w="9525">
            <a:solidFill>
              <a:schemeClr val="tx1"/>
            </a:solidFill>
            <a:round/>
            <a:headEnd/>
            <a:tailEnd type="triangle" w="med" len="med"/>
          </a:ln>
        </p:spPr>
        <p:txBody>
          <a:bodyPr/>
          <a:lstStyle/>
          <a:p>
            <a:endParaRPr lang="en-US"/>
          </a:p>
        </p:txBody>
      </p:sp>
      <p:sp>
        <p:nvSpPr>
          <p:cNvPr id="120851" name="Line 23"/>
          <p:cNvSpPr>
            <a:spLocks noChangeShapeType="1"/>
          </p:cNvSpPr>
          <p:nvPr/>
        </p:nvSpPr>
        <p:spPr bwMode="auto">
          <a:xfrm>
            <a:off x="5035550" y="2638425"/>
            <a:ext cx="712788" cy="0"/>
          </a:xfrm>
          <a:prstGeom prst="line">
            <a:avLst/>
          </a:prstGeom>
          <a:noFill/>
          <a:ln w="9525">
            <a:solidFill>
              <a:schemeClr val="tx1"/>
            </a:solidFill>
            <a:round/>
            <a:headEnd/>
            <a:tailEnd type="triangle" w="med" len="med"/>
          </a:ln>
        </p:spPr>
        <p:txBody>
          <a:bodyPr/>
          <a:lstStyle/>
          <a:p>
            <a:endParaRPr lang="en-US"/>
          </a:p>
        </p:txBody>
      </p:sp>
      <p:sp>
        <p:nvSpPr>
          <p:cNvPr id="120852" name="Line 25"/>
          <p:cNvSpPr>
            <a:spLocks noChangeShapeType="1"/>
          </p:cNvSpPr>
          <p:nvPr/>
        </p:nvSpPr>
        <p:spPr bwMode="auto">
          <a:xfrm>
            <a:off x="2770188" y="2638425"/>
            <a:ext cx="711200" cy="0"/>
          </a:xfrm>
          <a:prstGeom prst="line">
            <a:avLst/>
          </a:prstGeom>
          <a:noFill/>
          <a:ln w="9525">
            <a:solidFill>
              <a:schemeClr val="tx1"/>
            </a:solidFill>
            <a:round/>
            <a:headEnd/>
            <a:tailEnd type="triangle" w="med" len="med"/>
          </a:ln>
        </p:spPr>
        <p:txBody>
          <a:bodyPr/>
          <a:lstStyle/>
          <a:p>
            <a:endParaRPr lang="en-US"/>
          </a:p>
        </p:txBody>
      </p:sp>
      <p:sp>
        <p:nvSpPr>
          <p:cNvPr id="120853" name="Line 26"/>
          <p:cNvSpPr>
            <a:spLocks noChangeShapeType="1"/>
          </p:cNvSpPr>
          <p:nvPr/>
        </p:nvSpPr>
        <p:spPr bwMode="auto">
          <a:xfrm>
            <a:off x="2770188" y="3986213"/>
            <a:ext cx="711200" cy="0"/>
          </a:xfrm>
          <a:prstGeom prst="line">
            <a:avLst/>
          </a:prstGeom>
          <a:noFill/>
          <a:ln w="9525">
            <a:solidFill>
              <a:schemeClr val="tx1"/>
            </a:solidFill>
            <a:round/>
            <a:headEnd/>
            <a:tailEnd type="triangle" w="med" len="med"/>
          </a:ln>
        </p:spPr>
        <p:txBody>
          <a:bodyPr/>
          <a:lstStyle/>
          <a:p>
            <a:endParaRPr lang="en-US"/>
          </a:p>
        </p:txBody>
      </p:sp>
      <p:sp>
        <p:nvSpPr>
          <p:cNvPr id="120854" name="Line 27"/>
          <p:cNvSpPr>
            <a:spLocks noChangeShapeType="1"/>
          </p:cNvSpPr>
          <p:nvPr/>
        </p:nvSpPr>
        <p:spPr bwMode="auto">
          <a:xfrm>
            <a:off x="2770188" y="5235575"/>
            <a:ext cx="711200" cy="0"/>
          </a:xfrm>
          <a:prstGeom prst="line">
            <a:avLst/>
          </a:prstGeom>
          <a:noFill/>
          <a:ln w="9525">
            <a:solidFill>
              <a:schemeClr val="tx1"/>
            </a:solidFill>
            <a:round/>
            <a:headEnd/>
            <a:tailEnd type="triangle" w="med" len="med"/>
          </a:ln>
        </p:spPr>
        <p:txBody>
          <a:bodyPr/>
          <a:lstStyle/>
          <a:p>
            <a:endParaRPr lang="en-US"/>
          </a:p>
        </p:txBody>
      </p:sp>
    </p:spTree>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Date Placeholder 5"/>
          <p:cNvSpPr>
            <a:spLocks noGrp="1"/>
          </p:cNvSpPr>
          <p:nvPr>
            <p:ph type="dt" sz="quarter" idx="10"/>
          </p:nvPr>
        </p:nvSpPr>
        <p:spPr/>
        <p:txBody>
          <a:bodyPr/>
          <a:lstStyle/>
          <a:p>
            <a:pPr>
              <a:defRPr/>
            </a:pPr>
            <a:r>
              <a:rPr lang="en-US"/>
              <a:t>		 </a:t>
            </a:r>
            <a:r>
              <a:rPr lang="en-US" sz="1200"/>
              <a:t> </a:t>
            </a:r>
            <a:fld id="{E22E2F97-8FA0-4660-AE95-770FF4999D6D}" type="slidenum">
              <a:rPr lang="en-US" sz="1200">
                <a:solidFill>
                  <a:srgbClr val="003399"/>
                </a:solidFill>
              </a:rPr>
              <a:pPr>
                <a:defRPr/>
              </a:pPr>
              <a:t>191</a:t>
            </a:fld>
            <a:endParaRPr lang="en-US" sz="1200">
              <a:solidFill>
                <a:srgbClr val="003399"/>
              </a:solidFill>
            </a:endParaRPr>
          </a:p>
        </p:txBody>
      </p:sp>
      <p:sp>
        <p:nvSpPr>
          <p:cNvPr id="121862" name="Rectangle 12"/>
          <p:cNvSpPr>
            <a:spLocks noGrp="1" noChangeArrowheads="1"/>
          </p:cNvSpPr>
          <p:nvPr>
            <p:ph type="title"/>
          </p:nvPr>
        </p:nvSpPr>
        <p:spPr/>
        <p:txBody>
          <a:bodyPr/>
          <a:lstStyle/>
          <a:p>
            <a:r>
              <a:rPr lang="en-US" smtClean="0"/>
              <a:t>2. </a:t>
            </a:r>
            <a:r>
              <a:rPr lang="en-GB" smtClean="0"/>
              <a:t>Review of Stochastic Processes: Systems (4)</a:t>
            </a:r>
            <a:endParaRPr lang="en-US" smtClean="0"/>
          </a:p>
        </p:txBody>
      </p:sp>
      <p:graphicFrame>
        <p:nvGraphicFramePr>
          <p:cNvPr id="121858" name="Object 5"/>
          <p:cNvGraphicFramePr>
            <a:graphicFrameLocks noChangeAspect="1"/>
          </p:cNvGraphicFramePr>
          <p:nvPr>
            <p:ph sz="half" idx="1"/>
          </p:nvPr>
        </p:nvGraphicFramePr>
        <p:xfrm>
          <a:off x="2819400" y="1655763"/>
          <a:ext cx="3810000" cy="325437"/>
        </p:xfrm>
        <a:graphic>
          <a:graphicData uri="http://schemas.openxmlformats.org/presentationml/2006/ole">
            <p:oleObj spid="_x0000_s121858" name="Equation" r:id="rId3" imgW="4317840" imgH="368280" progId="">
              <p:embed/>
            </p:oleObj>
          </a:graphicData>
        </a:graphic>
      </p:graphicFrame>
      <p:graphicFrame>
        <p:nvGraphicFramePr>
          <p:cNvPr id="121859" name="Object 8"/>
          <p:cNvGraphicFramePr>
            <a:graphicFrameLocks noChangeAspect="1"/>
          </p:cNvGraphicFramePr>
          <p:nvPr>
            <p:ph sz="quarter" idx="2"/>
          </p:nvPr>
        </p:nvGraphicFramePr>
        <p:xfrm>
          <a:off x="2133600" y="2971800"/>
          <a:ext cx="5257800" cy="320675"/>
        </p:xfrm>
        <a:graphic>
          <a:graphicData uri="http://schemas.openxmlformats.org/presentationml/2006/ole">
            <p:oleObj spid="_x0000_s121859" name="Equation" r:id="rId4" imgW="6019560" imgH="368280" progId="">
              <p:embed/>
            </p:oleObj>
          </a:graphicData>
        </a:graphic>
      </p:graphicFrame>
      <p:sp>
        <p:nvSpPr>
          <p:cNvPr id="121863" name="Text Box 4"/>
          <p:cNvSpPr txBox="1">
            <a:spLocks noChangeArrowheads="1"/>
          </p:cNvSpPr>
          <p:nvPr/>
        </p:nvSpPr>
        <p:spPr bwMode="auto">
          <a:xfrm>
            <a:off x="457200" y="868363"/>
            <a:ext cx="8169275" cy="5151437"/>
          </a:xfrm>
          <a:prstGeom prst="rect">
            <a:avLst/>
          </a:prstGeom>
          <a:noFill/>
          <a:ln w="9525">
            <a:noFill/>
            <a:miter lim="800000"/>
            <a:headEnd/>
            <a:tailEnd/>
          </a:ln>
        </p:spPr>
        <p:txBody>
          <a:bodyPr>
            <a:spAutoFit/>
          </a:bodyPr>
          <a:lstStyle/>
          <a:p>
            <a:r>
              <a:rPr lang="en-US" b="1"/>
              <a:t>Theorem:</a:t>
            </a:r>
            <a:r>
              <a:rPr lang="en-US"/>
              <a:t> If </a:t>
            </a:r>
            <a:r>
              <a:rPr lang="en-US" i="1"/>
              <a:t>X</a:t>
            </a:r>
            <a:r>
              <a:rPr lang="en-US"/>
              <a:t>(</a:t>
            </a:r>
            <a:r>
              <a:rPr lang="en-US" i="1"/>
              <a:t>t</a:t>
            </a:r>
            <a:r>
              <a:rPr lang="en-US"/>
              <a:t>) is a zero mean stationary Gaussian process, and </a:t>
            </a:r>
          </a:p>
          <a:p>
            <a:r>
              <a:rPr lang="en-US" i="1"/>
              <a:t>Y</a:t>
            </a:r>
            <a:r>
              <a:rPr lang="en-US"/>
              <a:t>(</a:t>
            </a:r>
            <a:r>
              <a:rPr lang="en-US" i="1"/>
              <a:t>t</a:t>
            </a:r>
            <a:r>
              <a:rPr lang="en-US"/>
              <a:t>) = </a:t>
            </a:r>
            <a:r>
              <a:rPr lang="en-US" i="1"/>
              <a:t>g</a:t>
            </a:r>
            <a:r>
              <a:rPr lang="en-US"/>
              <a:t>[</a:t>
            </a:r>
            <a:r>
              <a:rPr lang="en-US" i="1"/>
              <a:t>X</a:t>
            </a:r>
            <a:r>
              <a:rPr lang="en-US"/>
              <a:t>(</a:t>
            </a:r>
            <a:r>
              <a:rPr lang="en-US" i="1"/>
              <a:t>t</a:t>
            </a:r>
            <a:r>
              <a:rPr lang="en-US"/>
              <a:t>)], where g(.)  represents a nonlinear memoryless device, then</a:t>
            </a:r>
          </a:p>
          <a:p>
            <a:endParaRPr lang="en-US"/>
          </a:p>
          <a:p>
            <a:endParaRPr lang="en-US" sz="1000"/>
          </a:p>
          <a:p>
            <a:r>
              <a:rPr lang="en-US"/>
              <a:t>where </a:t>
            </a:r>
            <a:r>
              <a:rPr lang="en-US" i="1"/>
              <a:t>g</a:t>
            </a:r>
            <a:r>
              <a:rPr lang="en-US"/>
              <a:t>’(</a:t>
            </a:r>
            <a:r>
              <a:rPr lang="en-US" i="1"/>
              <a:t>x</a:t>
            </a:r>
            <a:r>
              <a:rPr lang="en-US"/>
              <a:t>) is the derivative with respect to </a:t>
            </a:r>
            <a:r>
              <a:rPr lang="en-US" i="1"/>
              <a:t>x</a:t>
            </a:r>
            <a:r>
              <a:rPr lang="en-US"/>
              <a:t>.</a:t>
            </a:r>
          </a:p>
          <a:p>
            <a:endParaRPr lang="en-US" sz="1000"/>
          </a:p>
          <a:p>
            <a:endParaRPr lang="en-US" sz="800"/>
          </a:p>
          <a:p>
            <a:pPr eaLnBrk="1" hangingPunct="1">
              <a:buFont typeface="Wingdings" pitchFamily="2" charset="2"/>
              <a:buChar char="q"/>
            </a:pPr>
            <a:r>
              <a:rPr lang="en-US" b="1"/>
              <a:t> Linear Systems</a:t>
            </a:r>
            <a:r>
              <a:rPr lang="en-US"/>
              <a:t>:</a:t>
            </a:r>
            <a:r>
              <a:rPr lang="en-US" i="1"/>
              <a:t>  L</a:t>
            </a:r>
            <a:r>
              <a:rPr lang="en-US"/>
              <a:t>[.]</a:t>
            </a:r>
            <a:r>
              <a:rPr lang="en-US" i="1"/>
              <a:t> </a:t>
            </a:r>
            <a:r>
              <a:rPr lang="en-US"/>
              <a:t>represents a linear system if</a:t>
            </a:r>
          </a:p>
          <a:p>
            <a:endParaRPr lang="en-US"/>
          </a:p>
          <a:p>
            <a:endParaRPr lang="en-US" sz="1400"/>
          </a:p>
          <a:p>
            <a:r>
              <a:rPr lang="en-US"/>
              <a:t>Let </a:t>
            </a:r>
            <a:r>
              <a:rPr lang="en-US" i="1"/>
              <a:t>Y</a:t>
            </a:r>
            <a:r>
              <a:rPr lang="en-US"/>
              <a:t>(</a:t>
            </a:r>
            <a:r>
              <a:rPr lang="en-US" i="1"/>
              <a:t>t</a:t>
            </a:r>
            <a:r>
              <a:rPr lang="en-US"/>
              <a:t>) = </a:t>
            </a:r>
            <a:r>
              <a:rPr lang="en-US" i="1"/>
              <a:t>L</a:t>
            </a:r>
            <a:r>
              <a:rPr lang="en-US"/>
              <a:t>{</a:t>
            </a:r>
            <a:r>
              <a:rPr lang="en-US" i="1"/>
              <a:t>X</a:t>
            </a:r>
            <a:r>
              <a:rPr lang="en-US"/>
              <a:t>(</a:t>
            </a:r>
            <a:r>
              <a:rPr lang="en-US" i="1"/>
              <a:t>t</a:t>
            </a:r>
            <a:r>
              <a:rPr lang="en-US"/>
              <a:t>)} represent the output of a linear system.</a:t>
            </a:r>
          </a:p>
          <a:p>
            <a:endParaRPr lang="en-US" sz="1800"/>
          </a:p>
          <a:p>
            <a:pPr>
              <a:buFont typeface="Wingdings" pitchFamily="2" charset="2"/>
              <a:buChar char="q"/>
            </a:pPr>
            <a:r>
              <a:rPr lang="en-US" b="1"/>
              <a:t> Time-Invariant System</a:t>
            </a:r>
            <a:r>
              <a:rPr lang="en-US"/>
              <a:t>: </a:t>
            </a:r>
            <a:r>
              <a:rPr lang="en-US" i="1"/>
              <a:t>L</a:t>
            </a:r>
            <a:r>
              <a:rPr lang="en-US"/>
              <a:t>[.] represents a time-invariant system if</a:t>
            </a:r>
          </a:p>
          <a:p>
            <a:endParaRPr lang="en-US"/>
          </a:p>
          <a:p>
            <a:endParaRPr lang="en-US" sz="1400"/>
          </a:p>
          <a:p>
            <a:r>
              <a:rPr lang="en-US"/>
              <a:t>i.e., shift in the input results in the same shift in the output also. </a:t>
            </a:r>
          </a:p>
          <a:p>
            <a:endParaRPr lang="en-US" sz="1800"/>
          </a:p>
          <a:p>
            <a:pPr>
              <a:buFont typeface="Wingdings" pitchFamily="2" charset="2"/>
              <a:buChar char="q"/>
            </a:pPr>
            <a:r>
              <a:rPr lang="en-US"/>
              <a:t> If </a:t>
            </a:r>
            <a:r>
              <a:rPr lang="en-US" i="1"/>
              <a:t>L</a:t>
            </a:r>
            <a:r>
              <a:rPr lang="en-US"/>
              <a:t>[.] satisfies both conditions for linear and time-invariant, then it corresponds to a </a:t>
            </a:r>
            <a:r>
              <a:rPr lang="en-US" b="1"/>
              <a:t>linear time-invariant (LTI) system</a:t>
            </a:r>
            <a:r>
              <a:rPr lang="en-US"/>
              <a:t>.</a:t>
            </a:r>
          </a:p>
        </p:txBody>
      </p:sp>
      <p:graphicFrame>
        <p:nvGraphicFramePr>
          <p:cNvPr id="121860" name="Object 11"/>
          <p:cNvGraphicFramePr>
            <a:graphicFrameLocks noChangeAspect="1"/>
          </p:cNvGraphicFramePr>
          <p:nvPr>
            <p:ph sz="quarter" idx="3"/>
          </p:nvPr>
        </p:nvGraphicFramePr>
        <p:xfrm>
          <a:off x="2514600" y="4419600"/>
          <a:ext cx="4495800" cy="338138"/>
        </p:xfrm>
        <a:graphic>
          <a:graphicData uri="http://schemas.openxmlformats.org/presentationml/2006/ole">
            <p:oleObj spid="_x0000_s121860" name="Equation" r:id="rId5" imgW="5092560" imgH="380880" progId="">
              <p:embed/>
            </p:oleObj>
          </a:graphicData>
        </a:graphic>
      </p:graphicFrame>
    </p:spTree>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Date Placeholder 3"/>
          <p:cNvSpPr>
            <a:spLocks noGrp="1"/>
          </p:cNvSpPr>
          <p:nvPr>
            <p:ph type="dt" sz="quarter" idx="10"/>
          </p:nvPr>
        </p:nvSpPr>
        <p:spPr/>
        <p:txBody>
          <a:bodyPr/>
          <a:lstStyle/>
          <a:p>
            <a:pPr>
              <a:defRPr/>
            </a:pPr>
            <a:r>
              <a:rPr lang="en-US"/>
              <a:t>		 </a:t>
            </a:r>
            <a:r>
              <a:rPr lang="en-US" sz="1200"/>
              <a:t> </a:t>
            </a:r>
            <a:fld id="{815DBEE6-6682-4CAA-ADFE-52CF8E46E2FD}" type="slidenum">
              <a:rPr lang="en-US" sz="1200">
                <a:solidFill>
                  <a:srgbClr val="003399"/>
                </a:solidFill>
              </a:rPr>
              <a:pPr>
                <a:defRPr/>
              </a:pPr>
              <a:t>192</a:t>
            </a:fld>
            <a:endParaRPr lang="en-US" sz="1200">
              <a:solidFill>
                <a:srgbClr val="003399"/>
              </a:solidFill>
            </a:endParaRPr>
          </a:p>
        </p:txBody>
      </p:sp>
      <p:sp>
        <p:nvSpPr>
          <p:cNvPr id="122895" name="Rectangle 45"/>
          <p:cNvSpPr>
            <a:spLocks noGrp="1" noChangeArrowheads="1"/>
          </p:cNvSpPr>
          <p:nvPr>
            <p:ph type="title"/>
          </p:nvPr>
        </p:nvSpPr>
        <p:spPr/>
        <p:txBody>
          <a:bodyPr/>
          <a:lstStyle/>
          <a:p>
            <a:r>
              <a:rPr lang="en-US" smtClean="0"/>
              <a:t>2. </a:t>
            </a:r>
            <a:r>
              <a:rPr lang="en-GB" smtClean="0"/>
              <a:t>Review of Stochastic Processes: Systems (5)</a:t>
            </a:r>
            <a:endParaRPr lang="en-US" smtClean="0"/>
          </a:p>
        </p:txBody>
      </p:sp>
      <p:sp>
        <p:nvSpPr>
          <p:cNvPr id="122896" name="Rectangle 4"/>
          <p:cNvSpPr>
            <a:spLocks noChangeArrowheads="1"/>
          </p:cNvSpPr>
          <p:nvPr/>
        </p:nvSpPr>
        <p:spPr bwMode="auto">
          <a:xfrm>
            <a:off x="533400" y="838200"/>
            <a:ext cx="8001000" cy="4876800"/>
          </a:xfrm>
          <a:prstGeom prst="rect">
            <a:avLst/>
          </a:prstGeom>
          <a:noFill/>
          <a:ln w="9525">
            <a:noFill/>
            <a:miter lim="800000"/>
            <a:headEnd/>
            <a:tailEnd/>
          </a:ln>
        </p:spPr>
        <p:txBody>
          <a:bodyPr>
            <a:spAutoFit/>
          </a:bodyPr>
          <a:lstStyle/>
          <a:p>
            <a:r>
              <a:rPr lang="en-US"/>
              <a:t>LTI systems can be uniquely represented in terms of their output to a delta function</a:t>
            </a:r>
          </a:p>
          <a:p>
            <a:endParaRPr lang="en-US"/>
          </a:p>
          <a:p>
            <a:endParaRPr lang="en-US"/>
          </a:p>
          <a:p>
            <a:endParaRPr lang="en-US"/>
          </a:p>
          <a:p>
            <a:endParaRPr lang="en-US"/>
          </a:p>
          <a:p>
            <a:endParaRPr lang="en-US"/>
          </a:p>
          <a:p>
            <a:endParaRPr lang="en-US" sz="1000"/>
          </a:p>
          <a:p>
            <a:r>
              <a:rPr lang="en-US"/>
              <a:t>then</a:t>
            </a:r>
          </a:p>
          <a:p>
            <a:endParaRPr lang="en-US"/>
          </a:p>
          <a:p>
            <a:endParaRPr lang="en-US"/>
          </a:p>
          <a:p>
            <a:endParaRPr lang="en-US"/>
          </a:p>
          <a:p>
            <a:endParaRPr lang="en-US"/>
          </a:p>
          <a:p>
            <a:endParaRPr lang="en-US"/>
          </a:p>
          <a:p>
            <a:endParaRPr lang="en-US" sz="2400"/>
          </a:p>
          <a:p>
            <a:r>
              <a:rPr lang="en-US"/>
              <a:t>where</a:t>
            </a:r>
          </a:p>
        </p:txBody>
      </p:sp>
      <p:sp>
        <p:nvSpPr>
          <p:cNvPr id="122897" name="Rectangle 6"/>
          <p:cNvSpPr>
            <a:spLocks noChangeArrowheads="1"/>
          </p:cNvSpPr>
          <p:nvPr/>
        </p:nvSpPr>
        <p:spPr bwMode="auto">
          <a:xfrm>
            <a:off x="2476500" y="1984375"/>
            <a:ext cx="1381125" cy="401638"/>
          </a:xfrm>
          <a:prstGeom prst="rect">
            <a:avLst/>
          </a:prstGeom>
          <a:solidFill>
            <a:schemeClr val="bg1"/>
          </a:solidFill>
          <a:ln w="9525">
            <a:solidFill>
              <a:schemeClr val="tx1"/>
            </a:solidFill>
            <a:miter lim="800000"/>
            <a:headEnd/>
            <a:tailEnd/>
          </a:ln>
        </p:spPr>
        <p:txBody>
          <a:bodyPr wrap="none" anchor="ctr"/>
          <a:lstStyle/>
          <a:p>
            <a:pPr algn="ctr" eaLnBrk="1" hangingPunct="1"/>
            <a:r>
              <a:rPr lang="en-US" sz="2400">
                <a:latin typeface="Times New Roman" pitchFamily="18" charset="0"/>
              </a:rPr>
              <a:t>LTI</a:t>
            </a:r>
          </a:p>
        </p:txBody>
      </p:sp>
      <p:graphicFrame>
        <p:nvGraphicFramePr>
          <p:cNvPr id="122882" name="Object 7"/>
          <p:cNvGraphicFramePr>
            <a:graphicFrameLocks noChangeAspect="1"/>
          </p:cNvGraphicFramePr>
          <p:nvPr/>
        </p:nvGraphicFramePr>
        <p:xfrm>
          <a:off x="1457325" y="2051050"/>
          <a:ext cx="509588" cy="301625"/>
        </p:xfrm>
        <a:graphic>
          <a:graphicData uri="http://schemas.openxmlformats.org/presentationml/2006/ole">
            <p:oleObj spid="_x0000_s122882" name="Equation" r:id="rId3" imgW="533160" imgH="342720" progId="">
              <p:embed/>
            </p:oleObj>
          </a:graphicData>
        </a:graphic>
      </p:graphicFrame>
      <p:graphicFrame>
        <p:nvGraphicFramePr>
          <p:cNvPr id="122883" name="Object 8"/>
          <p:cNvGraphicFramePr>
            <a:graphicFrameLocks noChangeAspect="1"/>
          </p:cNvGraphicFramePr>
          <p:nvPr/>
        </p:nvGraphicFramePr>
        <p:xfrm>
          <a:off x="4433888" y="2051050"/>
          <a:ext cx="495300" cy="301625"/>
        </p:xfrm>
        <a:graphic>
          <a:graphicData uri="http://schemas.openxmlformats.org/presentationml/2006/ole">
            <p:oleObj spid="_x0000_s122883" name="Equation" r:id="rId4" imgW="520560" imgH="342720" progId="">
              <p:embed/>
            </p:oleObj>
          </a:graphicData>
        </a:graphic>
      </p:graphicFrame>
      <p:sp>
        <p:nvSpPr>
          <p:cNvPr id="122898" name="Line 9"/>
          <p:cNvSpPr>
            <a:spLocks noChangeShapeType="1"/>
          </p:cNvSpPr>
          <p:nvPr/>
        </p:nvSpPr>
        <p:spPr bwMode="auto">
          <a:xfrm flipV="1">
            <a:off x="5675313" y="1514475"/>
            <a:ext cx="0" cy="1139825"/>
          </a:xfrm>
          <a:prstGeom prst="line">
            <a:avLst/>
          </a:prstGeom>
          <a:noFill/>
          <a:ln w="9525">
            <a:solidFill>
              <a:schemeClr val="tx1"/>
            </a:solidFill>
            <a:round/>
            <a:headEnd/>
            <a:tailEnd type="triangle" w="med" len="med"/>
          </a:ln>
        </p:spPr>
        <p:txBody>
          <a:bodyPr/>
          <a:lstStyle/>
          <a:p>
            <a:endParaRPr lang="en-US"/>
          </a:p>
        </p:txBody>
      </p:sp>
      <p:sp>
        <p:nvSpPr>
          <p:cNvPr id="122899" name="Line 10"/>
          <p:cNvSpPr>
            <a:spLocks noChangeShapeType="1"/>
          </p:cNvSpPr>
          <p:nvPr/>
        </p:nvSpPr>
        <p:spPr bwMode="auto">
          <a:xfrm>
            <a:off x="4730750" y="2452688"/>
            <a:ext cx="2979738" cy="0"/>
          </a:xfrm>
          <a:prstGeom prst="line">
            <a:avLst/>
          </a:prstGeom>
          <a:noFill/>
          <a:ln w="9525">
            <a:solidFill>
              <a:schemeClr val="tx1"/>
            </a:solidFill>
            <a:round/>
            <a:headEnd/>
            <a:tailEnd type="triangle" w="med" len="med"/>
          </a:ln>
        </p:spPr>
        <p:txBody>
          <a:bodyPr/>
          <a:lstStyle/>
          <a:p>
            <a:endParaRPr lang="en-US"/>
          </a:p>
        </p:txBody>
      </p:sp>
      <p:sp>
        <p:nvSpPr>
          <p:cNvPr id="122900" name="Line 11"/>
          <p:cNvSpPr>
            <a:spLocks noChangeShapeType="1"/>
          </p:cNvSpPr>
          <p:nvPr/>
        </p:nvSpPr>
        <p:spPr bwMode="auto">
          <a:xfrm>
            <a:off x="2039938" y="2184400"/>
            <a:ext cx="436562" cy="0"/>
          </a:xfrm>
          <a:prstGeom prst="line">
            <a:avLst/>
          </a:prstGeom>
          <a:noFill/>
          <a:ln w="9525">
            <a:solidFill>
              <a:schemeClr val="tx1"/>
            </a:solidFill>
            <a:round/>
            <a:headEnd/>
            <a:tailEnd type="triangle" w="med" len="med"/>
          </a:ln>
        </p:spPr>
        <p:txBody>
          <a:bodyPr/>
          <a:lstStyle/>
          <a:p>
            <a:endParaRPr lang="en-US"/>
          </a:p>
        </p:txBody>
      </p:sp>
      <p:sp>
        <p:nvSpPr>
          <p:cNvPr id="122901" name="Line 12"/>
          <p:cNvSpPr>
            <a:spLocks noChangeShapeType="1"/>
          </p:cNvSpPr>
          <p:nvPr/>
        </p:nvSpPr>
        <p:spPr bwMode="auto">
          <a:xfrm>
            <a:off x="3857625" y="2184400"/>
            <a:ext cx="436563" cy="0"/>
          </a:xfrm>
          <a:prstGeom prst="line">
            <a:avLst/>
          </a:prstGeom>
          <a:noFill/>
          <a:ln w="9525">
            <a:solidFill>
              <a:schemeClr val="tx1"/>
            </a:solidFill>
            <a:round/>
            <a:headEnd/>
            <a:tailEnd type="triangle" w="med" len="med"/>
          </a:ln>
        </p:spPr>
        <p:txBody>
          <a:bodyPr/>
          <a:lstStyle/>
          <a:p>
            <a:endParaRPr lang="en-US"/>
          </a:p>
        </p:txBody>
      </p:sp>
      <p:sp>
        <p:nvSpPr>
          <p:cNvPr id="122902" name="Text Box 13"/>
          <p:cNvSpPr txBox="1">
            <a:spLocks noChangeArrowheads="1"/>
          </p:cNvSpPr>
          <p:nvPr/>
        </p:nvSpPr>
        <p:spPr bwMode="auto">
          <a:xfrm>
            <a:off x="1239838" y="2654300"/>
            <a:ext cx="920750" cy="366713"/>
          </a:xfrm>
          <a:prstGeom prst="rect">
            <a:avLst/>
          </a:prstGeom>
          <a:noFill/>
          <a:ln w="9525">
            <a:noFill/>
            <a:miter lim="800000"/>
            <a:headEnd/>
            <a:tailEnd/>
          </a:ln>
        </p:spPr>
        <p:txBody>
          <a:bodyPr wrap="none">
            <a:spAutoFit/>
          </a:bodyPr>
          <a:lstStyle/>
          <a:p>
            <a:pPr eaLnBrk="1" hangingPunct="1"/>
            <a:r>
              <a:rPr lang="en-US" sz="1800">
                <a:latin typeface="Times New Roman" pitchFamily="18" charset="0"/>
              </a:rPr>
              <a:t>Impulse</a:t>
            </a:r>
          </a:p>
        </p:txBody>
      </p:sp>
      <p:sp>
        <p:nvSpPr>
          <p:cNvPr id="122903" name="Line 14"/>
          <p:cNvSpPr>
            <a:spLocks noChangeShapeType="1"/>
          </p:cNvSpPr>
          <p:nvPr/>
        </p:nvSpPr>
        <p:spPr bwMode="auto">
          <a:xfrm flipV="1">
            <a:off x="1676400" y="2386013"/>
            <a:ext cx="0" cy="334962"/>
          </a:xfrm>
          <a:prstGeom prst="line">
            <a:avLst/>
          </a:prstGeom>
          <a:noFill/>
          <a:ln w="9525">
            <a:solidFill>
              <a:schemeClr val="tx1"/>
            </a:solidFill>
            <a:round/>
            <a:headEnd/>
            <a:tailEnd type="triangle" w="med" len="med"/>
          </a:ln>
        </p:spPr>
        <p:txBody>
          <a:bodyPr/>
          <a:lstStyle/>
          <a:p>
            <a:endParaRPr lang="en-US"/>
          </a:p>
        </p:txBody>
      </p:sp>
      <p:sp>
        <p:nvSpPr>
          <p:cNvPr id="122904" name="Text Box 15"/>
          <p:cNvSpPr txBox="1">
            <a:spLocks noChangeArrowheads="1"/>
          </p:cNvSpPr>
          <p:nvPr/>
        </p:nvSpPr>
        <p:spPr bwMode="auto">
          <a:xfrm>
            <a:off x="6692900" y="1295400"/>
            <a:ext cx="1231900" cy="915988"/>
          </a:xfrm>
          <a:prstGeom prst="rect">
            <a:avLst/>
          </a:prstGeom>
          <a:noFill/>
          <a:ln w="9525">
            <a:noFill/>
            <a:miter lim="800000"/>
            <a:headEnd/>
            <a:tailEnd/>
          </a:ln>
        </p:spPr>
        <p:txBody>
          <a:bodyPr wrap="none">
            <a:spAutoFit/>
          </a:bodyPr>
          <a:lstStyle/>
          <a:p>
            <a:pPr eaLnBrk="1" hangingPunct="1"/>
            <a:r>
              <a:rPr lang="en-US" sz="1800">
                <a:latin typeface="Times New Roman" pitchFamily="18" charset="0"/>
              </a:rPr>
              <a:t>Impulse</a:t>
            </a:r>
          </a:p>
          <a:p>
            <a:pPr eaLnBrk="1" hangingPunct="1"/>
            <a:r>
              <a:rPr lang="en-US" sz="1800">
                <a:latin typeface="Times New Roman" pitchFamily="18" charset="0"/>
              </a:rPr>
              <a:t>response of</a:t>
            </a:r>
          </a:p>
          <a:p>
            <a:pPr eaLnBrk="1" hangingPunct="1"/>
            <a:r>
              <a:rPr lang="en-US" sz="1800">
                <a:latin typeface="Times New Roman" pitchFamily="18" charset="0"/>
              </a:rPr>
              <a:t>the system</a:t>
            </a:r>
          </a:p>
        </p:txBody>
      </p:sp>
      <p:sp>
        <p:nvSpPr>
          <p:cNvPr id="122905" name="Line 16"/>
          <p:cNvSpPr>
            <a:spLocks noChangeShapeType="1"/>
          </p:cNvSpPr>
          <p:nvPr/>
        </p:nvSpPr>
        <p:spPr bwMode="auto">
          <a:xfrm flipH="1">
            <a:off x="6256338" y="1849438"/>
            <a:ext cx="436562" cy="268287"/>
          </a:xfrm>
          <a:prstGeom prst="line">
            <a:avLst/>
          </a:prstGeom>
          <a:noFill/>
          <a:ln w="9525">
            <a:solidFill>
              <a:schemeClr val="tx1"/>
            </a:solidFill>
            <a:round/>
            <a:headEnd/>
            <a:tailEnd type="triangle" w="med" len="med"/>
          </a:ln>
        </p:spPr>
        <p:txBody>
          <a:bodyPr/>
          <a:lstStyle/>
          <a:p>
            <a:endParaRPr lang="en-US"/>
          </a:p>
        </p:txBody>
      </p:sp>
      <p:graphicFrame>
        <p:nvGraphicFramePr>
          <p:cNvPr id="122884" name="Object 17"/>
          <p:cNvGraphicFramePr>
            <a:graphicFrameLocks noChangeAspect="1"/>
          </p:cNvGraphicFramePr>
          <p:nvPr/>
        </p:nvGraphicFramePr>
        <p:xfrm>
          <a:off x="7710488" y="2386013"/>
          <a:ext cx="98425" cy="146050"/>
        </p:xfrm>
        <a:graphic>
          <a:graphicData uri="http://schemas.openxmlformats.org/presentationml/2006/ole">
            <p:oleObj spid="_x0000_s122884" name="Equation" r:id="rId5" imgW="101520" imgH="164880" progId="">
              <p:embed/>
            </p:oleObj>
          </a:graphicData>
        </a:graphic>
      </p:graphicFrame>
      <p:graphicFrame>
        <p:nvGraphicFramePr>
          <p:cNvPr id="122885" name="Object 18"/>
          <p:cNvGraphicFramePr>
            <a:graphicFrameLocks noChangeAspect="1"/>
          </p:cNvGraphicFramePr>
          <p:nvPr/>
        </p:nvGraphicFramePr>
        <p:xfrm>
          <a:off x="5748338" y="1447800"/>
          <a:ext cx="339725" cy="190500"/>
        </p:xfrm>
        <a:graphic>
          <a:graphicData uri="http://schemas.openxmlformats.org/presentationml/2006/ole">
            <p:oleObj spid="_x0000_s122885" name="Equation" r:id="rId6" imgW="355320" imgH="215640" progId="">
              <p:embed/>
            </p:oleObj>
          </a:graphicData>
        </a:graphic>
      </p:graphicFrame>
      <p:sp>
        <p:nvSpPr>
          <p:cNvPr id="122906" name="Freeform 19"/>
          <p:cNvSpPr>
            <a:spLocks/>
          </p:cNvSpPr>
          <p:nvPr/>
        </p:nvSpPr>
        <p:spPr bwMode="auto">
          <a:xfrm>
            <a:off x="5021263" y="1649413"/>
            <a:ext cx="2398712" cy="1004887"/>
          </a:xfrm>
          <a:custGeom>
            <a:avLst/>
            <a:gdLst>
              <a:gd name="T0" fmla="*/ 0 w 1584"/>
              <a:gd name="T1" fmla="*/ 2147483647 h 712"/>
              <a:gd name="T2" fmla="*/ 2147483647 w 1584"/>
              <a:gd name="T3" fmla="*/ 2147483647 h 712"/>
              <a:gd name="T4" fmla="*/ 2147483647 w 1584"/>
              <a:gd name="T5" fmla="*/ 2147483647 h 712"/>
              <a:gd name="T6" fmla="*/ 2147483647 w 1584"/>
              <a:gd name="T7" fmla="*/ 2147483647 h 712"/>
              <a:gd name="T8" fmla="*/ 2147483647 w 1584"/>
              <a:gd name="T9" fmla="*/ 2147483647 h 712"/>
              <a:gd name="T10" fmla="*/ 2147483647 w 1584"/>
              <a:gd name="T11" fmla="*/ 2147483647 h 712"/>
              <a:gd name="T12" fmla="*/ 2147483647 w 1584"/>
              <a:gd name="T13" fmla="*/ 2147483647 h 712"/>
              <a:gd name="T14" fmla="*/ 2147483647 w 1584"/>
              <a:gd name="T15" fmla="*/ 2147483647 h 712"/>
              <a:gd name="T16" fmla="*/ 2147483647 w 1584"/>
              <a:gd name="T17" fmla="*/ 2147483647 h 712"/>
              <a:gd name="T18" fmla="*/ 2147483647 w 1584"/>
              <a:gd name="T19" fmla="*/ 2147483647 h 712"/>
              <a:gd name="T20" fmla="*/ 2147483647 w 1584"/>
              <a:gd name="T21" fmla="*/ 2147483647 h 712"/>
              <a:gd name="T22" fmla="*/ 2147483647 w 1584"/>
              <a:gd name="T23" fmla="*/ 2147483647 h 712"/>
              <a:gd name="T24" fmla="*/ 2147483647 w 1584"/>
              <a:gd name="T25" fmla="*/ 2147483647 h 71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584"/>
              <a:gd name="T40" fmla="*/ 0 h 712"/>
              <a:gd name="T41" fmla="*/ 1584 w 1584"/>
              <a:gd name="T42" fmla="*/ 712 h 71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584" h="712">
                <a:moveTo>
                  <a:pt x="0" y="448"/>
                </a:moveTo>
                <a:cubicBezTo>
                  <a:pt x="36" y="480"/>
                  <a:pt x="72" y="512"/>
                  <a:pt x="144" y="448"/>
                </a:cubicBezTo>
                <a:cubicBezTo>
                  <a:pt x="216" y="384"/>
                  <a:pt x="352" y="128"/>
                  <a:pt x="432" y="64"/>
                </a:cubicBezTo>
                <a:cubicBezTo>
                  <a:pt x="512" y="0"/>
                  <a:pt x="560" y="8"/>
                  <a:pt x="624" y="64"/>
                </a:cubicBezTo>
                <a:cubicBezTo>
                  <a:pt x="688" y="120"/>
                  <a:pt x="760" y="296"/>
                  <a:pt x="816" y="400"/>
                </a:cubicBezTo>
                <a:cubicBezTo>
                  <a:pt x="872" y="504"/>
                  <a:pt x="912" y="664"/>
                  <a:pt x="960" y="688"/>
                </a:cubicBezTo>
                <a:cubicBezTo>
                  <a:pt x="1008" y="712"/>
                  <a:pt x="1072" y="584"/>
                  <a:pt x="1104" y="544"/>
                </a:cubicBezTo>
                <a:cubicBezTo>
                  <a:pt x="1136" y="504"/>
                  <a:pt x="1128" y="464"/>
                  <a:pt x="1152" y="448"/>
                </a:cubicBezTo>
                <a:cubicBezTo>
                  <a:pt x="1176" y="432"/>
                  <a:pt x="1216" y="424"/>
                  <a:pt x="1248" y="448"/>
                </a:cubicBezTo>
                <a:cubicBezTo>
                  <a:pt x="1280" y="472"/>
                  <a:pt x="1312" y="576"/>
                  <a:pt x="1344" y="592"/>
                </a:cubicBezTo>
                <a:cubicBezTo>
                  <a:pt x="1376" y="608"/>
                  <a:pt x="1416" y="560"/>
                  <a:pt x="1440" y="544"/>
                </a:cubicBezTo>
                <a:cubicBezTo>
                  <a:pt x="1464" y="528"/>
                  <a:pt x="1464" y="504"/>
                  <a:pt x="1488" y="496"/>
                </a:cubicBezTo>
                <a:cubicBezTo>
                  <a:pt x="1512" y="488"/>
                  <a:pt x="1560" y="496"/>
                  <a:pt x="1584" y="496"/>
                </a:cubicBezTo>
              </a:path>
            </a:pathLst>
          </a:custGeom>
          <a:noFill/>
          <a:ln w="9525">
            <a:solidFill>
              <a:schemeClr val="tx1"/>
            </a:solidFill>
            <a:round/>
            <a:headEnd/>
            <a:tailEnd/>
          </a:ln>
        </p:spPr>
        <p:txBody>
          <a:bodyPr/>
          <a:lstStyle/>
          <a:p>
            <a:endParaRPr lang="en-US"/>
          </a:p>
        </p:txBody>
      </p:sp>
      <p:sp>
        <p:nvSpPr>
          <p:cNvPr id="122907" name="Text Box 20"/>
          <p:cNvSpPr txBox="1">
            <a:spLocks noChangeArrowheads="1"/>
          </p:cNvSpPr>
          <p:nvPr/>
        </p:nvSpPr>
        <p:spPr bwMode="auto">
          <a:xfrm>
            <a:off x="4003675" y="2557463"/>
            <a:ext cx="984250" cy="642937"/>
          </a:xfrm>
          <a:prstGeom prst="rect">
            <a:avLst/>
          </a:prstGeom>
          <a:noFill/>
          <a:ln w="9525">
            <a:noFill/>
            <a:miter lim="800000"/>
            <a:headEnd/>
            <a:tailEnd/>
          </a:ln>
        </p:spPr>
        <p:txBody>
          <a:bodyPr wrap="none">
            <a:spAutoFit/>
          </a:bodyPr>
          <a:lstStyle/>
          <a:p>
            <a:pPr eaLnBrk="1" hangingPunct="1"/>
            <a:r>
              <a:rPr lang="en-US" sz="1800">
                <a:latin typeface="Times New Roman" pitchFamily="18" charset="0"/>
              </a:rPr>
              <a:t> Impulse</a:t>
            </a:r>
          </a:p>
          <a:p>
            <a:pPr eaLnBrk="1" hangingPunct="1"/>
            <a:r>
              <a:rPr lang="en-US" sz="1800">
                <a:latin typeface="Times New Roman" pitchFamily="18" charset="0"/>
              </a:rPr>
              <a:t>response</a:t>
            </a:r>
          </a:p>
        </p:txBody>
      </p:sp>
      <p:sp>
        <p:nvSpPr>
          <p:cNvPr id="122908" name="Line 21"/>
          <p:cNvSpPr>
            <a:spLocks noChangeShapeType="1"/>
          </p:cNvSpPr>
          <p:nvPr/>
        </p:nvSpPr>
        <p:spPr bwMode="auto">
          <a:xfrm flipV="1">
            <a:off x="4511675" y="2319338"/>
            <a:ext cx="0" cy="334962"/>
          </a:xfrm>
          <a:prstGeom prst="line">
            <a:avLst/>
          </a:prstGeom>
          <a:noFill/>
          <a:ln w="9525">
            <a:solidFill>
              <a:schemeClr val="tx1"/>
            </a:solidFill>
            <a:round/>
            <a:headEnd/>
            <a:tailEnd type="triangle" w="med" len="med"/>
          </a:ln>
        </p:spPr>
        <p:txBody>
          <a:bodyPr/>
          <a:lstStyle/>
          <a:p>
            <a:endParaRPr lang="en-US"/>
          </a:p>
        </p:txBody>
      </p:sp>
      <p:sp>
        <p:nvSpPr>
          <p:cNvPr id="122909" name="Rectangle 25"/>
          <p:cNvSpPr>
            <a:spLocks noChangeArrowheads="1"/>
          </p:cNvSpPr>
          <p:nvPr/>
        </p:nvSpPr>
        <p:spPr bwMode="auto">
          <a:xfrm>
            <a:off x="3124200" y="3962400"/>
            <a:ext cx="1308100" cy="422275"/>
          </a:xfrm>
          <a:prstGeom prst="rect">
            <a:avLst/>
          </a:prstGeom>
          <a:solidFill>
            <a:schemeClr val="bg1"/>
          </a:solidFill>
          <a:ln w="9525">
            <a:solidFill>
              <a:schemeClr val="tx1"/>
            </a:solidFill>
            <a:miter lim="800000"/>
            <a:headEnd/>
            <a:tailEnd/>
          </a:ln>
        </p:spPr>
        <p:txBody>
          <a:bodyPr wrap="none" anchor="ctr"/>
          <a:lstStyle/>
          <a:p>
            <a:pPr algn="ctr" eaLnBrk="1" hangingPunct="1"/>
            <a:r>
              <a:rPr lang="en-US" sz="2400">
                <a:latin typeface="Times New Roman" pitchFamily="18" charset="0"/>
              </a:rPr>
              <a:t>LTI</a:t>
            </a:r>
          </a:p>
        </p:txBody>
      </p:sp>
      <p:sp>
        <p:nvSpPr>
          <p:cNvPr id="122910" name="Line 26"/>
          <p:cNvSpPr>
            <a:spLocks noChangeShapeType="1"/>
          </p:cNvSpPr>
          <p:nvPr/>
        </p:nvSpPr>
        <p:spPr bwMode="auto">
          <a:xfrm>
            <a:off x="2709863" y="4191000"/>
            <a:ext cx="414337" cy="1588"/>
          </a:xfrm>
          <a:prstGeom prst="line">
            <a:avLst/>
          </a:prstGeom>
          <a:noFill/>
          <a:ln w="9525">
            <a:solidFill>
              <a:schemeClr val="tx1"/>
            </a:solidFill>
            <a:round/>
            <a:headEnd/>
            <a:tailEnd type="triangle" w="med" len="med"/>
          </a:ln>
        </p:spPr>
        <p:txBody>
          <a:bodyPr/>
          <a:lstStyle/>
          <a:p>
            <a:endParaRPr lang="en-US"/>
          </a:p>
        </p:txBody>
      </p:sp>
      <p:sp>
        <p:nvSpPr>
          <p:cNvPr id="122911" name="Line 27"/>
          <p:cNvSpPr>
            <a:spLocks noChangeShapeType="1"/>
          </p:cNvSpPr>
          <p:nvPr/>
        </p:nvSpPr>
        <p:spPr bwMode="auto">
          <a:xfrm>
            <a:off x="4419600" y="4191000"/>
            <a:ext cx="414338" cy="1588"/>
          </a:xfrm>
          <a:prstGeom prst="line">
            <a:avLst/>
          </a:prstGeom>
          <a:noFill/>
          <a:ln w="9525">
            <a:solidFill>
              <a:schemeClr val="tx1"/>
            </a:solidFill>
            <a:round/>
            <a:headEnd/>
            <a:tailEnd type="triangle" w="med" len="med"/>
          </a:ln>
        </p:spPr>
        <p:txBody>
          <a:bodyPr/>
          <a:lstStyle/>
          <a:p>
            <a:endParaRPr lang="en-US"/>
          </a:p>
        </p:txBody>
      </p:sp>
      <p:sp>
        <p:nvSpPr>
          <p:cNvPr id="122912" name="Line 28"/>
          <p:cNvSpPr>
            <a:spLocks noChangeShapeType="1"/>
          </p:cNvSpPr>
          <p:nvPr/>
        </p:nvSpPr>
        <p:spPr bwMode="auto">
          <a:xfrm flipV="1">
            <a:off x="1219200" y="3657600"/>
            <a:ext cx="1588" cy="774700"/>
          </a:xfrm>
          <a:prstGeom prst="line">
            <a:avLst/>
          </a:prstGeom>
          <a:noFill/>
          <a:ln w="9525">
            <a:solidFill>
              <a:schemeClr val="tx1"/>
            </a:solidFill>
            <a:round/>
            <a:headEnd/>
            <a:tailEnd type="triangle" w="med" len="med"/>
          </a:ln>
        </p:spPr>
        <p:txBody>
          <a:bodyPr/>
          <a:lstStyle/>
          <a:p>
            <a:endParaRPr lang="en-US"/>
          </a:p>
        </p:txBody>
      </p:sp>
      <p:sp>
        <p:nvSpPr>
          <p:cNvPr id="122913" name="Line 29"/>
          <p:cNvSpPr>
            <a:spLocks noChangeShapeType="1"/>
          </p:cNvSpPr>
          <p:nvPr/>
        </p:nvSpPr>
        <p:spPr bwMode="auto">
          <a:xfrm>
            <a:off x="1066800" y="4267200"/>
            <a:ext cx="1101725" cy="1588"/>
          </a:xfrm>
          <a:prstGeom prst="line">
            <a:avLst/>
          </a:prstGeom>
          <a:noFill/>
          <a:ln w="9525">
            <a:solidFill>
              <a:schemeClr val="tx1"/>
            </a:solidFill>
            <a:round/>
            <a:headEnd/>
            <a:tailEnd type="triangle" w="med" len="med"/>
          </a:ln>
        </p:spPr>
        <p:txBody>
          <a:bodyPr/>
          <a:lstStyle/>
          <a:p>
            <a:endParaRPr lang="en-US"/>
          </a:p>
        </p:txBody>
      </p:sp>
      <p:graphicFrame>
        <p:nvGraphicFramePr>
          <p:cNvPr id="122886" name="Object 30"/>
          <p:cNvGraphicFramePr>
            <a:graphicFrameLocks noChangeAspect="1"/>
          </p:cNvGraphicFramePr>
          <p:nvPr/>
        </p:nvGraphicFramePr>
        <p:xfrm>
          <a:off x="5149850" y="4359275"/>
          <a:ext cx="2774950" cy="1050925"/>
        </p:xfrm>
        <a:graphic>
          <a:graphicData uri="http://schemas.openxmlformats.org/presentationml/2006/ole">
            <p:oleObj spid="_x0000_s122886" name="Equation" r:id="rId7" imgW="3149280" imgH="1193760" progId="">
              <p:embed/>
            </p:oleObj>
          </a:graphicData>
        </a:graphic>
      </p:graphicFrame>
      <p:sp>
        <p:nvSpPr>
          <p:cNvPr id="122914" name="Text Box 31"/>
          <p:cNvSpPr txBox="1">
            <a:spLocks noChangeArrowheads="1"/>
          </p:cNvSpPr>
          <p:nvPr/>
        </p:nvSpPr>
        <p:spPr bwMode="auto">
          <a:xfrm>
            <a:off x="1219200" y="4648200"/>
            <a:ext cx="887413" cy="581025"/>
          </a:xfrm>
          <a:prstGeom prst="rect">
            <a:avLst/>
          </a:prstGeom>
          <a:noFill/>
          <a:ln w="9525">
            <a:noFill/>
            <a:miter lim="800000"/>
            <a:headEnd/>
            <a:tailEnd/>
          </a:ln>
        </p:spPr>
        <p:txBody>
          <a:bodyPr wrap="none">
            <a:spAutoFit/>
          </a:bodyPr>
          <a:lstStyle/>
          <a:p>
            <a:pPr eaLnBrk="1" hangingPunct="1"/>
            <a:r>
              <a:rPr lang="en-US" sz="1600">
                <a:latin typeface="Times New Roman" pitchFamily="18" charset="0"/>
              </a:rPr>
              <a:t>arbitrary</a:t>
            </a:r>
          </a:p>
          <a:p>
            <a:pPr eaLnBrk="1" hangingPunct="1"/>
            <a:r>
              <a:rPr lang="en-US" sz="1600">
                <a:latin typeface="Times New Roman" pitchFamily="18" charset="0"/>
              </a:rPr>
              <a:t>   input</a:t>
            </a:r>
          </a:p>
        </p:txBody>
      </p:sp>
      <p:graphicFrame>
        <p:nvGraphicFramePr>
          <p:cNvPr id="122887" name="Object 32"/>
          <p:cNvGraphicFramePr>
            <a:graphicFrameLocks noChangeAspect="1"/>
          </p:cNvGraphicFramePr>
          <p:nvPr/>
        </p:nvGraphicFramePr>
        <p:xfrm>
          <a:off x="2286000" y="4191000"/>
          <a:ext cx="98425" cy="160338"/>
        </p:xfrm>
        <a:graphic>
          <a:graphicData uri="http://schemas.openxmlformats.org/presentationml/2006/ole">
            <p:oleObj spid="_x0000_s122887" name="Equation" r:id="rId8" imgW="101520" imgH="164880" progId="">
              <p:embed/>
            </p:oleObj>
          </a:graphicData>
        </a:graphic>
      </p:graphicFrame>
      <p:sp>
        <p:nvSpPr>
          <p:cNvPr id="122915" name="Freeform 33"/>
          <p:cNvSpPr>
            <a:spLocks/>
          </p:cNvSpPr>
          <p:nvPr/>
        </p:nvSpPr>
        <p:spPr bwMode="auto">
          <a:xfrm>
            <a:off x="1143000" y="3822700"/>
            <a:ext cx="755650" cy="596900"/>
          </a:xfrm>
          <a:custGeom>
            <a:avLst/>
            <a:gdLst>
              <a:gd name="T0" fmla="*/ 0 w 528"/>
              <a:gd name="T1" fmla="*/ 2147483647 h 408"/>
              <a:gd name="T2" fmla="*/ 2147483647 w 528"/>
              <a:gd name="T3" fmla="*/ 2147483647 h 408"/>
              <a:gd name="T4" fmla="*/ 2147483647 w 528"/>
              <a:gd name="T5" fmla="*/ 2147483647 h 408"/>
              <a:gd name="T6" fmla="*/ 2147483647 w 528"/>
              <a:gd name="T7" fmla="*/ 2147483647 h 408"/>
              <a:gd name="T8" fmla="*/ 2147483647 w 528"/>
              <a:gd name="T9" fmla="*/ 2147483647 h 408"/>
              <a:gd name="T10" fmla="*/ 2147483647 w 528"/>
              <a:gd name="T11" fmla="*/ 2147483647 h 408"/>
              <a:gd name="T12" fmla="*/ 2147483647 w 528"/>
              <a:gd name="T13" fmla="*/ 2147483647 h 408"/>
              <a:gd name="T14" fmla="*/ 0 60000 65536"/>
              <a:gd name="T15" fmla="*/ 0 60000 65536"/>
              <a:gd name="T16" fmla="*/ 0 60000 65536"/>
              <a:gd name="T17" fmla="*/ 0 60000 65536"/>
              <a:gd name="T18" fmla="*/ 0 60000 65536"/>
              <a:gd name="T19" fmla="*/ 0 60000 65536"/>
              <a:gd name="T20" fmla="*/ 0 60000 65536"/>
              <a:gd name="T21" fmla="*/ 0 w 528"/>
              <a:gd name="T22" fmla="*/ 0 h 408"/>
              <a:gd name="T23" fmla="*/ 528 w 528"/>
              <a:gd name="T24" fmla="*/ 408 h 40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28" h="408">
                <a:moveTo>
                  <a:pt x="0" y="88"/>
                </a:moveTo>
                <a:cubicBezTo>
                  <a:pt x="36" y="60"/>
                  <a:pt x="72" y="32"/>
                  <a:pt x="96" y="40"/>
                </a:cubicBezTo>
                <a:cubicBezTo>
                  <a:pt x="120" y="48"/>
                  <a:pt x="112" y="136"/>
                  <a:pt x="144" y="136"/>
                </a:cubicBezTo>
                <a:cubicBezTo>
                  <a:pt x="176" y="136"/>
                  <a:pt x="248" y="0"/>
                  <a:pt x="288" y="40"/>
                </a:cubicBezTo>
                <a:cubicBezTo>
                  <a:pt x="328" y="80"/>
                  <a:pt x="352" y="344"/>
                  <a:pt x="384" y="376"/>
                </a:cubicBezTo>
                <a:cubicBezTo>
                  <a:pt x="416" y="408"/>
                  <a:pt x="456" y="248"/>
                  <a:pt x="480" y="232"/>
                </a:cubicBezTo>
                <a:cubicBezTo>
                  <a:pt x="504" y="216"/>
                  <a:pt x="512" y="272"/>
                  <a:pt x="528" y="280"/>
                </a:cubicBezTo>
              </a:path>
            </a:pathLst>
          </a:custGeom>
          <a:noFill/>
          <a:ln w="9525">
            <a:solidFill>
              <a:schemeClr val="tx1"/>
            </a:solidFill>
            <a:round/>
            <a:headEnd/>
            <a:tailEnd/>
          </a:ln>
        </p:spPr>
        <p:txBody>
          <a:bodyPr/>
          <a:lstStyle/>
          <a:p>
            <a:endParaRPr lang="en-US"/>
          </a:p>
        </p:txBody>
      </p:sp>
      <p:graphicFrame>
        <p:nvGraphicFramePr>
          <p:cNvPr id="122888" name="Object 34"/>
          <p:cNvGraphicFramePr>
            <a:graphicFrameLocks noChangeAspect="1"/>
          </p:cNvGraphicFramePr>
          <p:nvPr/>
        </p:nvGraphicFramePr>
        <p:xfrm>
          <a:off x="1276350" y="3581400"/>
          <a:ext cx="414338" cy="212725"/>
        </p:xfrm>
        <a:graphic>
          <a:graphicData uri="http://schemas.openxmlformats.org/presentationml/2006/ole">
            <p:oleObj spid="_x0000_s122888" name="Equation" r:id="rId9" imgW="419040" imgH="215640" progId="">
              <p:embed/>
            </p:oleObj>
          </a:graphicData>
        </a:graphic>
      </p:graphicFrame>
      <p:sp>
        <p:nvSpPr>
          <p:cNvPr id="122916" name="Line 35"/>
          <p:cNvSpPr>
            <a:spLocks noChangeShapeType="1"/>
          </p:cNvSpPr>
          <p:nvPr/>
        </p:nvSpPr>
        <p:spPr bwMode="auto">
          <a:xfrm flipV="1">
            <a:off x="1524000" y="4495800"/>
            <a:ext cx="206375" cy="212725"/>
          </a:xfrm>
          <a:prstGeom prst="line">
            <a:avLst/>
          </a:prstGeom>
          <a:noFill/>
          <a:ln w="9525">
            <a:solidFill>
              <a:schemeClr val="tx1"/>
            </a:solidFill>
            <a:round/>
            <a:headEnd/>
            <a:tailEnd type="triangle" w="med" len="med"/>
          </a:ln>
        </p:spPr>
        <p:txBody>
          <a:bodyPr/>
          <a:lstStyle/>
          <a:p>
            <a:endParaRPr lang="en-US"/>
          </a:p>
        </p:txBody>
      </p:sp>
      <p:sp>
        <p:nvSpPr>
          <p:cNvPr id="122917" name="Line 36"/>
          <p:cNvSpPr>
            <a:spLocks noChangeShapeType="1"/>
          </p:cNvSpPr>
          <p:nvPr/>
        </p:nvSpPr>
        <p:spPr bwMode="auto">
          <a:xfrm flipV="1">
            <a:off x="5791200" y="3200400"/>
            <a:ext cx="1588" cy="982663"/>
          </a:xfrm>
          <a:prstGeom prst="line">
            <a:avLst/>
          </a:prstGeom>
          <a:noFill/>
          <a:ln w="9525">
            <a:solidFill>
              <a:schemeClr val="tx1"/>
            </a:solidFill>
            <a:round/>
            <a:headEnd/>
            <a:tailEnd type="triangle" w="med" len="med"/>
          </a:ln>
        </p:spPr>
        <p:txBody>
          <a:bodyPr/>
          <a:lstStyle/>
          <a:p>
            <a:endParaRPr lang="en-US"/>
          </a:p>
        </p:txBody>
      </p:sp>
      <p:sp>
        <p:nvSpPr>
          <p:cNvPr id="122918" name="Line 37"/>
          <p:cNvSpPr>
            <a:spLocks noChangeShapeType="1"/>
          </p:cNvSpPr>
          <p:nvPr/>
        </p:nvSpPr>
        <p:spPr bwMode="auto">
          <a:xfrm>
            <a:off x="5657850" y="3962400"/>
            <a:ext cx="1771650" cy="1588"/>
          </a:xfrm>
          <a:prstGeom prst="line">
            <a:avLst/>
          </a:prstGeom>
          <a:noFill/>
          <a:ln w="9525">
            <a:solidFill>
              <a:schemeClr val="tx1"/>
            </a:solidFill>
            <a:round/>
            <a:headEnd/>
            <a:tailEnd type="triangle" w="med" len="med"/>
          </a:ln>
        </p:spPr>
        <p:txBody>
          <a:bodyPr/>
          <a:lstStyle/>
          <a:p>
            <a:endParaRPr lang="en-US"/>
          </a:p>
        </p:txBody>
      </p:sp>
      <p:graphicFrame>
        <p:nvGraphicFramePr>
          <p:cNvPr id="122889" name="Object 38"/>
          <p:cNvGraphicFramePr>
            <a:graphicFrameLocks noChangeAspect="1"/>
          </p:cNvGraphicFramePr>
          <p:nvPr/>
        </p:nvGraphicFramePr>
        <p:xfrm>
          <a:off x="7620000" y="3886200"/>
          <a:ext cx="98425" cy="160338"/>
        </p:xfrm>
        <a:graphic>
          <a:graphicData uri="http://schemas.openxmlformats.org/presentationml/2006/ole">
            <p:oleObj spid="_x0000_s122889" name="Equation" r:id="rId10" imgW="101520" imgH="164880" progId="">
              <p:embed/>
            </p:oleObj>
          </a:graphicData>
        </a:graphic>
      </p:graphicFrame>
      <p:graphicFrame>
        <p:nvGraphicFramePr>
          <p:cNvPr id="122890" name="Object 39"/>
          <p:cNvGraphicFramePr>
            <a:graphicFrameLocks noChangeAspect="1"/>
          </p:cNvGraphicFramePr>
          <p:nvPr/>
        </p:nvGraphicFramePr>
        <p:xfrm>
          <a:off x="5867400" y="3200400"/>
          <a:ext cx="373063" cy="212725"/>
        </p:xfrm>
        <a:graphic>
          <a:graphicData uri="http://schemas.openxmlformats.org/presentationml/2006/ole">
            <p:oleObj spid="_x0000_s122890" name="Equation" r:id="rId11" imgW="380880" imgH="215640" progId="">
              <p:embed/>
            </p:oleObj>
          </a:graphicData>
        </a:graphic>
      </p:graphicFrame>
      <p:sp>
        <p:nvSpPr>
          <p:cNvPr id="122919" name="Freeform 40"/>
          <p:cNvSpPr>
            <a:spLocks/>
          </p:cNvSpPr>
          <p:nvPr/>
        </p:nvSpPr>
        <p:spPr bwMode="auto">
          <a:xfrm>
            <a:off x="5715000" y="3378200"/>
            <a:ext cx="1512888" cy="704850"/>
          </a:xfrm>
          <a:custGeom>
            <a:avLst/>
            <a:gdLst>
              <a:gd name="T0" fmla="*/ 0 w 1056"/>
              <a:gd name="T1" fmla="*/ 2147483647 h 480"/>
              <a:gd name="T2" fmla="*/ 2147483647 w 1056"/>
              <a:gd name="T3" fmla="*/ 2147483647 h 480"/>
              <a:gd name="T4" fmla="*/ 2147483647 w 1056"/>
              <a:gd name="T5" fmla="*/ 2147483647 h 480"/>
              <a:gd name="T6" fmla="*/ 2147483647 w 1056"/>
              <a:gd name="T7" fmla="*/ 2147483647 h 480"/>
              <a:gd name="T8" fmla="*/ 2147483647 w 1056"/>
              <a:gd name="T9" fmla="*/ 2147483647 h 480"/>
              <a:gd name="T10" fmla="*/ 2147483647 w 1056"/>
              <a:gd name="T11" fmla="*/ 2147483647 h 480"/>
              <a:gd name="T12" fmla="*/ 2147483647 w 1056"/>
              <a:gd name="T13" fmla="*/ 2147483647 h 480"/>
              <a:gd name="T14" fmla="*/ 2147483647 w 1056"/>
              <a:gd name="T15" fmla="*/ 2147483647 h 480"/>
              <a:gd name="T16" fmla="*/ 2147483647 w 1056"/>
              <a:gd name="T17" fmla="*/ 2147483647 h 480"/>
              <a:gd name="T18" fmla="*/ 2147483647 w 1056"/>
              <a:gd name="T19" fmla="*/ 2147483647 h 480"/>
              <a:gd name="T20" fmla="*/ 2147483647 w 1056"/>
              <a:gd name="T21" fmla="*/ 2147483647 h 480"/>
              <a:gd name="T22" fmla="*/ 2147483647 w 1056"/>
              <a:gd name="T23" fmla="*/ 2147483647 h 480"/>
              <a:gd name="T24" fmla="*/ 2147483647 w 1056"/>
              <a:gd name="T25" fmla="*/ 2147483647 h 48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056"/>
              <a:gd name="T40" fmla="*/ 0 h 480"/>
              <a:gd name="T41" fmla="*/ 1056 w 1056"/>
              <a:gd name="T42" fmla="*/ 480 h 48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056" h="480">
                <a:moveTo>
                  <a:pt x="0" y="128"/>
                </a:moveTo>
                <a:cubicBezTo>
                  <a:pt x="8" y="64"/>
                  <a:pt x="16" y="0"/>
                  <a:pt x="48" y="32"/>
                </a:cubicBezTo>
                <a:cubicBezTo>
                  <a:pt x="80" y="64"/>
                  <a:pt x="152" y="272"/>
                  <a:pt x="192" y="320"/>
                </a:cubicBezTo>
                <a:cubicBezTo>
                  <a:pt x="232" y="368"/>
                  <a:pt x="264" y="304"/>
                  <a:pt x="288" y="320"/>
                </a:cubicBezTo>
                <a:cubicBezTo>
                  <a:pt x="312" y="336"/>
                  <a:pt x="312" y="392"/>
                  <a:pt x="336" y="416"/>
                </a:cubicBezTo>
                <a:cubicBezTo>
                  <a:pt x="360" y="440"/>
                  <a:pt x="400" y="480"/>
                  <a:pt x="432" y="464"/>
                </a:cubicBezTo>
                <a:cubicBezTo>
                  <a:pt x="464" y="448"/>
                  <a:pt x="496" y="344"/>
                  <a:pt x="528" y="320"/>
                </a:cubicBezTo>
                <a:cubicBezTo>
                  <a:pt x="560" y="296"/>
                  <a:pt x="600" y="328"/>
                  <a:pt x="624" y="320"/>
                </a:cubicBezTo>
                <a:cubicBezTo>
                  <a:pt x="648" y="312"/>
                  <a:pt x="656" y="296"/>
                  <a:pt x="672" y="272"/>
                </a:cubicBezTo>
                <a:cubicBezTo>
                  <a:pt x="688" y="248"/>
                  <a:pt x="696" y="168"/>
                  <a:pt x="720" y="176"/>
                </a:cubicBezTo>
                <a:cubicBezTo>
                  <a:pt x="744" y="184"/>
                  <a:pt x="784" y="304"/>
                  <a:pt x="816" y="320"/>
                </a:cubicBezTo>
                <a:cubicBezTo>
                  <a:pt x="848" y="336"/>
                  <a:pt x="872" y="256"/>
                  <a:pt x="912" y="272"/>
                </a:cubicBezTo>
                <a:cubicBezTo>
                  <a:pt x="952" y="288"/>
                  <a:pt x="1004" y="352"/>
                  <a:pt x="1056" y="416"/>
                </a:cubicBezTo>
              </a:path>
            </a:pathLst>
          </a:custGeom>
          <a:noFill/>
          <a:ln w="9525">
            <a:solidFill>
              <a:schemeClr val="tx1"/>
            </a:solidFill>
            <a:round/>
            <a:headEnd/>
            <a:tailEnd/>
          </a:ln>
        </p:spPr>
        <p:txBody>
          <a:bodyPr/>
          <a:lstStyle/>
          <a:p>
            <a:endParaRPr lang="en-US"/>
          </a:p>
        </p:txBody>
      </p:sp>
      <p:graphicFrame>
        <p:nvGraphicFramePr>
          <p:cNvPr id="122891" name="Object 42"/>
          <p:cNvGraphicFramePr>
            <a:graphicFrameLocks noChangeAspect="1"/>
          </p:cNvGraphicFramePr>
          <p:nvPr/>
        </p:nvGraphicFramePr>
        <p:xfrm>
          <a:off x="2633663" y="3886200"/>
          <a:ext cx="414337" cy="212725"/>
        </p:xfrm>
        <a:graphic>
          <a:graphicData uri="http://schemas.openxmlformats.org/presentationml/2006/ole">
            <p:oleObj spid="_x0000_s122891" name="Equation" r:id="rId12" imgW="419040" imgH="215640" progId="">
              <p:embed/>
            </p:oleObj>
          </a:graphicData>
        </a:graphic>
      </p:graphicFrame>
      <p:graphicFrame>
        <p:nvGraphicFramePr>
          <p:cNvPr id="122892" name="Object 43"/>
          <p:cNvGraphicFramePr>
            <a:graphicFrameLocks noChangeAspect="1"/>
          </p:cNvGraphicFramePr>
          <p:nvPr/>
        </p:nvGraphicFramePr>
        <p:xfrm>
          <a:off x="4572000" y="3886200"/>
          <a:ext cx="373063" cy="212725"/>
        </p:xfrm>
        <a:graphic>
          <a:graphicData uri="http://schemas.openxmlformats.org/presentationml/2006/ole">
            <p:oleObj spid="_x0000_s122892" name="Equation" r:id="rId13" imgW="380880" imgH="215640" progId="">
              <p:embed/>
            </p:oleObj>
          </a:graphicData>
        </a:graphic>
      </p:graphicFrame>
      <p:graphicFrame>
        <p:nvGraphicFramePr>
          <p:cNvPr id="122893" name="Object 44"/>
          <p:cNvGraphicFramePr>
            <a:graphicFrameLocks noChangeAspect="1"/>
          </p:cNvGraphicFramePr>
          <p:nvPr>
            <p:ph idx="1"/>
          </p:nvPr>
        </p:nvGraphicFramePr>
        <p:xfrm>
          <a:off x="1447800" y="5546725"/>
          <a:ext cx="2819400" cy="473075"/>
        </p:xfrm>
        <a:graphic>
          <a:graphicData uri="http://schemas.openxmlformats.org/presentationml/2006/ole">
            <p:oleObj spid="_x0000_s122893" name="Equation" r:id="rId14" imgW="3251160" imgH="545760" progId="">
              <p:embed/>
            </p:oleObj>
          </a:graphicData>
        </a:graphic>
      </p:graphicFrame>
    </p:spTree>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Date Placeholder 3"/>
          <p:cNvSpPr>
            <a:spLocks noGrp="1"/>
          </p:cNvSpPr>
          <p:nvPr>
            <p:ph type="dt" sz="quarter" idx="10"/>
          </p:nvPr>
        </p:nvSpPr>
        <p:spPr/>
        <p:txBody>
          <a:bodyPr/>
          <a:lstStyle/>
          <a:p>
            <a:pPr>
              <a:defRPr/>
            </a:pPr>
            <a:r>
              <a:rPr lang="en-US"/>
              <a:t>		 </a:t>
            </a:r>
            <a:r>
              <a:rPr lang="en-US" sz="1200"/>
              <a:t> </a:t>
            </a:r>
            <a:fld id="{4C6A37EB-58B8-4D43-9A51-F7B8EA3C344C}" type="slidenum">
              <a:rPr lang="en-US" sz="1200">
                <a:solidFill>
                  <a:srgbClr val="003399"/>
                </a:solidFill>
              </a:rPr>
              <a:pPr>
                <a:defRPr/>
              </a:pPr>
              <a:t>193</a:t>
            </a:fld>
            <a:endParaRPr lang="en-US" sz="1200">
              <a:solidFill>
                <a:srgbClr val="003399"/>
              </a:solidFill>
            </a:endParaRPr>
          </a:p>
        </p:txBody>
      </p:sp>
      <p:sp>
        <p:nvSpPr>
          <p:cNvPr id="123909" name="Rectangle 13"/>
          <p:cNvSpPr>
            <a:spLocks noGrp="1" noChangeArrowheads="1"/>
          </p:cNvSpPr>
          <p:nvPr>
            <p:ph type="title"/>
          </p:nvPr>
        </p:nvSpPr>
        <p:spPr/>
        <p:txBody>
          <a:bodyPr/>
          <a:lstStyle/>
          <a:p>
            <a:r>
              <a:rPr lang="en-US" smtClean="0"/>
              <a:t>2. </a:t>
            </a:r>
            <a:r>
              <a:rPr lang="en-GB" smtClean="0"/>
              <a:t>Review of Stochastic Processes: Systems (6)</a:t>
            </a:r>
            <a:endParaRPr lang="en-US" smtClean="0"/>
          </a:p>
        </p:txBody>
      </p:sp>
      <p:sp>
        <p:nvSpPr>
          <p:cNvPr id="123910" name="Text Box 4"/>
          <p:cNvSpPr txBox="1">
            <a:spLocks noChangeArrowheads="1"/>
          </p:cNvSpPr>
          <p:nvPr/>
        </p:nvSpPr>
        <p:spPr bwMode="auto">
          <a:xfrm>
            <a:off x="441325" y="846138"/>
            <a:ext cx="8093075" cy="4359275"/>
          </a:xfrm>
          <a:prstGeom prst="rect">
            <a:avLst/>
          </a:prstGeom>
          <a:noFill/>
          <a:ln w="9525">
            <a:noFill/>
            <a:miter lim="800000"/>
            <a:headEnd/>
            <a:tailEnd/>
          </a:ln>
        </p:spPr>
        <p:txBody>
          <a:bodyPr>
            <a:spAutoFit/>
          </a:bodyPr>
          <a:lstStyle/>
          <a:p>
            <a:r>
              <a:rPr lang="en-US"/>
              <a:t>Thus</a:t>
            </a:r>
          </a:p>
          <a:p>
            <a:endParaRPr lang="en-US"/>
          </a:p>
          <a:p>
            <a:endParaRPr lang="en-US"/>
          </a:p>
          <a:p>
            <a:endParaRPr lang="en-US"/>
          </a:p>
          <a:p>
            <a:endParaRPr lang="en-US"/>
          </a:p>
          <a:p>
            <a:endParaRPr lang="en-US"/>
          </a:p>
          <a:p>
            <a:endParaRPr lang="en-US"/>
          </a:p>
          <a:p>
            <a:endParaRPr lang="en-US" sz="2400"/>
          </a:p>
          <a:p>
            <a:r>
              <a:rPr lang="en-US"/>
              <a:t>Then, the mean of the output process is given by</a:t>
            </a:r>
          </a:p>
          <a:p>
            <a:endParaRPr lang="en-US"/>
          </a:p>
          <a:p>
            <a:endParaRPr lang="en-US"/>
          </a:p>
          <a:p>
            <a:endParaRPr lang="en-US"/>
          </a:p>
          <a:p>
            <a:endParaRPr lang="en-US" sz="800"/>
          </a:p>
          <a:p>
            <a:endParaRPr lang="en-US" sz="800"/>
          </a:p>
          <a:p>
            <a:pPr eaLnBrk="1" hangingPunct="1"/>
            <a:endParaRPr lang="en-US"/>
          </a:p>
        </p:txBody>
      </p:sp>
      <p:grpSp>
        <p:nvGrpSpPr>
          <p:cNvPr id="123911" name="Group 5"/>
          <p:cNvGrpSpPr>
            <a:grpSpLocks/>
          </p:cNvGrpSpPr>
          <p:nvPr/>
        </p:nvGrpSpPr>
        <p:grpSpPr bwMode="auto">
          <a:xfrm>
            <a:off x="1828800" y="990600"/>
            <a:ext cx="5965825" cy="2133600"/>
            <a:chOff x="760" y="2584"/>
            <a:chExt cx="4362" cy="1552"/>
          </a:xfrm>
        </p:grpSpPr>
        <p:graphicFrame>
          <p:nvGraphicFramePr>
            <p:cNvPr id="123907" name="Object 6"/>
            <p:cNvGraphicFramePr>
              <a:graphicFrameLocks noChangeAspect="1"/>
            </p:cNvGraphicFramePr>
            <p:nvPr/>
          </p:nvGraphicFramePr>
          <p:xfrm>
            <a:off x="760" y="2584"/>
            <a:ext cx="3664" cy="1552"/>
          </p:xfrm>
          <a:graphic>
            <a:graphicData uri="http://schemas.openxmlformats.org/presentationml/2006/ole">
              <p:oleObj spid="_x0000_s123907" name="Equation" r:id="rId3" imgW="5816520" imgH="2463480" progId="">
                <p:embed/>
              </p:oleObj>
            </a:graphicData>
          </a:graphic>
        </p:graphicFrame>
        <p:sp>
          <p:nvSpPr>
            <p:cNvPr id="123912" name="Line 7"/>
            <p:cNvSpPr>
              <a:spLocks noChangeShapeType="1"/>
            </p:cNvSpPr>
            <p:nvPr/>
          </p:nvSpPr>
          <p:spPr bwMode="auto">
            <a:xfrm flipH="1">
              <a:off x="3216" y="3168"/>
              <a:ext cx="432" cy="0"/>
            </a:xfrm>
            <a:prstGeom prst="line">
              <a:avLst/>
            </a:prstGeom>
            <a:noFill/>
            <a:ln w="9525">
              <a:solidFill>
                <a:schemeClr val="tx1"/>
              </a:solidFill>
              <a:round/>
              <a:headEnd/>
              <a:tailEnd type="triangle" w="med" len="med"/>
            </a:ln>
          </p:spPr>
          <p:txBody>
            <a:bodyPr/>
            <a:lstStyle/>
            <a:p>
              <a:endParaRPr lang="en-US"/>
            </a:p>
          </p:txBody>
        </p:sp>
        <p:sp>
          <p:nvSpPr>
            <p:cNvPr id="123913" name="Line 8"/>
            <p:cNvSpPr>
              <a:spLocks noChangeShapeType="1"/>
            </p:cNvSpPr>
            <p:nvPr/>
          </p:nvSpPr>
          <p:spPr bwMode="auto">
            <a:xfrm flipH="1">
              <a:off x="3168" y="3168"/>
              <a:ext cx="480" cy="336"/>
            </a:xfrm>
            <a:prstGeom prst="line">
              <a:avLst/>
            </a:prstGeom>
            <a:noFill/>
            <a:ln w="9525">
              <a:solidFill>
                <a:schemeClr val="tx1"/>
              </a:solidFill>
              <a:round/>
              <a:headEnd/>
              <a:tailEnd type="triangle" w="med" len="med"/>
            </a:ln>
          </p:spPr>
          <p:txBody>
            <a:bodyPr/>
            <a:lstStyle/>
            <a:p>
              <a:endParaRPr lang="en-US"/>
            </a:p>
          </p:txBody>
        </p:sp>
        <p:sp>
          <p:nvSpPr>
            <p:cNvPr id="123914" name="Text Box 9"/>
            <p:cNvSpPr txBox="1">
              <a:spLocks noChangeArrowheads="1"/>
            </p:cNvSpPr>
            <p:nvPr/>
          </p:nvSpPr>
          <p:spPr bwMode="auto">
            <a:xfrm>
              <a:off x="3744" y="3085"/>
              <a:ext cx="892" cy="245"/>
            </a:xfrm>
            <a:prstGeom prst="rect">
              <a:avLst/>
            </a:prstGeom>
            <a:noFill/>
            <a:ln w="9525">
              <a:noFill/>
              <a:miter lim="800000"/>
              <a:headEnd/>
              <a:tailEnd/>
            </a:ln>
          </p:spPr>
          <p:txBody>
            <a:bodyPr wrap="none">
              <a:spAutoFit/>
            </a:bodyPr>
            <a:lstStyle/>
            <a:p>
              <a:pPr eaLnBrk="1" hangingPunct="1"/>
              <a:r>
                <a:rPr lang="en-US" sz="1600">
                  <a:latin typeface="Times New Roman" pitchFamily="18" charset="0"/>
                </a:rPr>
                <a:t>By Linearity</a:t>
              </a:r>
            </a:p>
          </p:txBody>
        </p:sp>
        <p:sp>
          <p:nvSpPr>
            <p:cNvPr id="123915" name="Text Box 10"/>
            <p:cNvSpPr txBox="1">
              <a:spLocks noChangeArrowheads="1"/>
            </p:cNvSpPr>
            <p:nvPr/>
          </p:nvSpPr>
          <p:spPr bwMode="auto">
            <a:xfrm>
              <a:off x="3792" y="3517"/>
              <a:ext cx="1330" cy="245"/>
            </a:xfrm>
            <a:prstGeom prst="rect">
              <a:avLst/>
            </a:prstGeom>
            <a:noFill/>
            <a:ln w="9525">
              <a:noFill/>
              <a:miter lim="800000"/>
              <a:headEnd/>
              <a:tailEnd/>
            </a:ln>
          </p:spPr>
          <p:txBody>
            <a:bodyPr wrap="none">
              <a:spAutoFit/>
            </a:bodyPr>
            <a:lstStyle/>
            <a:p>
              <a:pPr eaLnBrk="1" hangingPunct="1"/>
              <a:r>
                <a:rPr lang="en-US" sz="1600">
                  <a:latin typeface="Times New Roman" pitchFamily="18" charset="0"/>
                </a:rPr>
                <a:t>By Time-invariance</a:t>
              </a:r>
            </a:p>
          </p:txBody>
        </p:sp>
        <p:sp>
          <p:nvSpPr>
            <p:cNvPr id="123916" name="Line 11"/>
            <p:cNvSpPr>
              <a:spLocks noChangeShapeType="1"/>
            </p:cNvSpPr>
            <p:nvPr/>
          </p:nvSpPr>
          <p:spPr bwMode="auto">
            <a:xfrm flipH="1">
              <a:off x="2448" y="3648"/>
              <a:ext cx="1344" cy="192"/>
            </a:xfrm>
            <a:prstGeom prst="line">
              <a:avLst/>
            </a:prstGeom>
            <a:noFill/>
            <a:ln w="9525">
              <a:solidFill>
                <a:schemeClr val="tx1"/>
              </a:solidFill>
              <a:round/>
              <a:headEnd/>
              <a:tailEnd type="triangle" w="med" len="med"/>
            </a:ln>
          </p:spPr>
          <p:txBody>
            <a:bodyPr/>
            <a:lstStyle/>
            <a:p>
              <a:endParaRPr lang="en-US"/>
            </a:p>
          </p:txBody>
        </p:sp>
      </p:grpSp>
      <p:graphicFrame>
        <p:nvGraphicFramePr>
          <p:cNvPr id="123906" name="Object 12"/>
          <p:cNvGraphicFramePr>
            <a:graphicFrameLocks noChangeAspect="1"/>
          </p:cNvGraphicFramePr>
          <p:nvPr>
            <p:ph idx="1"/>
          </p:nvPr>
        </p:nvGraphicFramePr>
        <p:xfrm>
          <a:off x="2438400" y="3840163"/>
          <a:ext cx="4419600" cy="1036637"/>
        </p:xfrm>
        <a:graphic>
          <a:graphicData uri="http://schemas.openxmlformats.org/presentationml/2006/ole">
            <p:oleObj spid="_x0000_s123906" name="Equation" r:id="rId4" imgW="5092560" imgH="1193760" progId="">
              <p:embed/>
            </p:oleObj>
          </a:graphicData>
        </a:graphic>
      </p:graphicFrame>
    </p:spTree>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3"/>
          <p:cNvSpPr>
            <a:spLocks noGrp="1"/>
          </p:cNvSpPr>
          <p:nvPr>
            <p:ph type="dt" sz="quarter" idx="10"/>
          </p:nvPr>
        </p:nvSpPr>
        <p:spPr/>
        <p:txBody>
          <a:bodyPr/>
          <a:lstStyle/>
          <a:p>
            <a:pPr>
              <a:defRPr/>
            </a:pPr>
            <a:r>
              <a:rPr lang="en-US"/>
              <a:t>		 </a:t>
            </a:r>
            <a:r>
              <a:rPr lang="en-US" sz="1200"/>
              <a:t> </a:t>
            </a:r>
            <a:fld id="{EF7C3169-F6FA-4D1B-99A4-972AA85A1929}" type="slidenum">
              <a:rPr lang="en-US" sz="1200">
                <a:solidFill>
                  <a:srgbClr val="003399"/>
                </a:solidFill>
              </a:rPr>
              <a:pPr>
                <a:defRPr/>
              </a:pPr>
              <a:t>194</a:t>
            </a:fld>
            <a:endParaRPr lang="en-US" sz="1200">
              <a:solidFill>
                <a:srgbClr val="003399"/>
              </a:solidFill>
            </a:endParaRPr>
          </a:p>
        </p:txBody>
      </p:sp>
      <p:sp>
        <p:nvSpPr>
          <p:cNvPr id="124932" name="Rectangle 6"/>
          <p:cNvSpPr>
            <a:spLocks noGrp="1" noChangeArrowheads="1"/>
          </p:cNvSpPr>
          <p:nvPr>
            <p:ph type="title"/>
          </p:nvPr>
        </p:nvSpPr>
        <p:spPr/>
        <p:txBody>
          <a:bodyPr/>
          <a:lstStyle/>
          <a:p>
            <a:r>
              <a:rPr lang="en-US" smtClean="0"/>
              <a:t>2. </a:t>
            </a:r>
            <a:r>
              <a:rPr lang="en-GB" smtClean="0"/>
              <a:t>Review of Stochastic Processes: Systems (7)</a:t>
            </a:r>
            <a:endParaRPr lang="en-US" smtClean="0"/>
          </a:p>
        </p:txBody>
      </p:sp>
      <p:sp>
        <p:nvSpPr>
          <p:cNvPr id="124933" name="Text Box 4"/>
          <p:cNvSpPr txBox="1">
            <a:spLocks noChangeArrowheads="1"/>
          </p:cNvSpPr>
          <p:nvPr/>
        </p:nvSpPr>
        <p:spPr bwMode="auto">
          <a:xfrm>
            <a:off x="517525" y="974725"/>
            <a:ext cx="8093075" cy="1311275"/>
          </a:xfrm>
          <a:prstGeom prst="rect">
            <a:avLst/>
          </a:prstGeom>
          <a:noFill/>
          <a:ln w="9525">
            <a:noFill/>
            <a:miter lim="800000"/>
            <a:headEnd/>
            <a:tailEnd/>
          </a:ln>
        </p:spPr>
        <p:txBody>
          <a:bodyPr>
            <a:spAutoFit/>
          </a:bodyPr>
          <a:lstStyle/>
          <a:p>
            <a:r>
              <a:rPr lang="en-US"/>
              <a:t>Similarly, the cross-correlation function between the input and output</a:t>
            </a:r>
          </a:p>
          <a:p>
            <a:r>
              <a:rPr lang="en-US"/>
              <a:t>processes is given by</a:t>
            </a:r>
          </a:p>
          <a:p>
            <a:endParaRPr lang="en-US"/>
          </a:p>
          <a:p>
            <a:endParaRPr lang="en-US"/>
          </a:p>
        </p:txBody>
      </p:sp>
      <p:graphicFrame>
        <p:nvGraphicFramePr>
          <p:cNvPr id="124930" name="Object 5"/>
          <p:cNvGraphicFramePr>
            <a:graphicFrameLocks noChangeAspect="1"/>
          </p:cNvGraphicFramePr>
          <p:nvPr>
            <p:ph idx="1"/>
          </p:nvPr>
        </p:nvGraphicFramePr>
        <p:xfrm>
          <a:off x="2159000" y="1754188"/>
          <a:ext cx="4699000" cy="2436812"/>
        </p:xfrm>
        <a:graphic>
          <a:graphicData uri="http://schemas.openxmlformats.org/presentationml/2006/ole">
            <p:oleObj spid="_x0000_s124930" name="Equation" r:id="rId3" imgW="5435280" imgH="2819160" progId="">
              <p:embed/>
            </p:oleObj>
          </a:graphicData>
        </a:graphic>
      </p:graphicFrame>
    </p:spTree>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Date Placeholder 4"/>
          <p:cNvSpPr>
            <a:spLocks noGrp="1"/>
          </p:cNvSpPr>
          <p:nvPr>
            <p:ph type="dt" sz="quarter" idx="10"/>
          </p:nvPr>
        </p:nvSpPr>
        <p:spPr/>
        <p:txBody>
          <a:bodyPr/>
          <a:lstStyle/>
          <a:p>
            <a:pPr>
              <a:defRPr/>
            </a:pPr>
            <a:r>
              <a:rPr lang="en-US"/>
              <a:t>		 </a:t>
            </a:r>
            <a:r>
              <a:rPr lang="en-US" sz="1200"/>
              <a:t> </a:t>
            </a:r>
            <a:fld id="{F1AEB9D6-22F6-4E0D-80AF-E783C511FFC9}" type="slidenum">
              <a:rPr lang="en-US" sz="1200">
                <a:solidFill>
                  <a:srgbClr val="003399"/>
                </a:solidFill>
              </a:rPr>
              <a:pPr>
                <a:defRPr/>
              </a:pPr>
              <a:t>195</a:t>
            </a:fld>
            <a:endParaRPr lang="en-US" sz="1200">
              <a:solidFill>
                <a:srgbClr val="003399"/>
              </a:solidFill>
            </a:endParaRPr>
          </a:p>
        </p:txBody>
      </p:sp>
      <p:sp>
        <p:nvSpPr>
          <p:cNvPr id="125959" name="Rectangle 9"/>
          <p:cNvSpPr>
            <a:spLocks noGrp="1" noChangeArrowheads="1"/>
          </p:cNvSpPr>
          <p:nvPr>
            <p:ph type="title"/>
          </p:nvPr>
        </p:nvSpPr>
        <p:spPr/>
        <p:txBody>
          <a:bodyPr/>
          <a:lstStyle/>
          <a:p>
            <a:r>
              <a:rPr lang="en-US" smtClean="0"/>
              <a:t>2. </a:t>
            </a:r>
            <a:r>
              <a:rPr lang="en-GB" smtClean="0"/>
              <a:t>Review of Stochastic Processes: Systems (8)</a:t>
            </a:r>
            <a:endParaRPr lang="en-US" smtClean="0"/>
          </a:p>
        </p:txBody>
      </p:sp>
      <p:graphicFrame>
        <p:nvGraphicFramePr>
          <p:cNvPr id="125954" name="Object 5"/>
          <p:cNvGraphicFramePr>
            <a:graphicFrameLocks noChangeAspect="1"/>
          </p:cNvGraphicFramePr>
          <p:nvPr>
            <p:ph sz="half" idx="1"/>
          </p:nvPr>
        </p:nvGraphicFramePr>
        <p:xfrm>
          <a:off x="2438400" y="1371600"/>
          <a:ext cx="4419600" cy="2332038"/>
        </p:xfrm>
        <a:graphic>
          <a:graphicData uri="http://schemas.openxmlformats.org/presentationml/2006/ole">
            <p:oleObj spid="_x0000_s125954" name="Equation" r:id="rId3" imgW="5270400" imgH="2781000" progId="">
              <p:embed/>
            </p:oleObj>
          </a:graphicData>
        </a:graphic>
      </p:graphicFrame>
      <p:sp>
        <p:nvSpPr>
          <p:cNvPr id="125960" name="Text Box 4"/>
          <p:cNvSpPr txBox="1">
            <a:spLocks noChangeArrowheads="1"/>
          </p:cNvSpPr>
          <p:nvPr/>
        </p:nvSpPr>
        <p:spPr bwMode="auto">
          <a:xfrm>
            <a:off x="533400" y="838200"/>
            <a:ext cx="8093075" cy="4786313"/>
          </a:xfrm>
          <a:prstGeom prst="rect">
            <a:avLst/>
          </a:prstGeom>
          <a:noFill/>
          <a:ln w="9525">
            <a:noFill/>
            <a:miter lim="800000"/>
            <a:headEnd/>
            <a:tailEnd/>
          </a:ln>
        </p:spPr>
        <p:txBody>
          <a:bodyPr>
            <a:spAutoFit/>
          </a:bodyPr>
          <a:lstStyle/>
          <a:p>
            <a:pPr eaLnBrk="1" hangingPunct="1"/>
            <a:r>
              <a:rPr lang="en-US"/>
              <a:t>Finally the output autocorrelation function is given by</a:t>
            </a:r>
          </a:p>
          <a:p>
            <a:pPr eaLnBrk="1" hangingPunct="1"/>
            <a:endParaRPr lang="en-US"/>
          </a:p>
          <a:p>
            <a:pPr eaLnBrk="1" hangingPunct="1"/>
            <a:endParaRPr lang="en-US"/>
          </a:p>
          <a:p>
            <a:pPr eaLnBrk="1" hangingPunct="1"/>
            <a:endParaRPr lang="en-US"/>
          </a:p>
          <a:p>
            <a:pPr eaLnBrk="1" hangingPunct="1"/>
            <a:endParaRPr lang="en-US"/>
          </a:p>
          <a:p>
            <a:pPr eaLnBrk="1" hangingPunct="1"/>
            <a:endParaRPr lang="en-US"/>
          </a:p>
          <a:p>
            <a:pPr eaLnBrk="1" hangingPunct="1"/>
            <a:endParaRPr lang="en-US"/>
          </a:p>
          <a:p>
            <a:pPr eaLnBrk="1" hangingPunct="1"/>
            <a:endParaRPr lang="en-US"/>
          </a:p>
          <a:p>
            <a:pPr eaLnBrk="1" hangingPunct="1"/>
            <a:endParaRPr lang="en-US"/>
          </a:p>
          <a:p>
            <a:pPr eaLnBrk="1" hangingPunct="1"/>
            <a:endParaRPr lang="en-US" sz="800"/>
          </a:p>
          <a:p>
            <a:pPr eaLnBrk="1" hangingPunct="1"/>
            <a:r>
              <a:rPr lang="en-US"/>
              <a:t>or</a:t>
            </a:r>
          </a:p>
          <a:p>
            <a:pPr eaLnBrk="1" hangingPunct="1"/>
            <a:endParaRPr lang="en-US"/>
          </a:p>
          <a:p>
            <a:pPr eaLnBrk="1" hangingPunct="1"/>
            <a:endParaRPr lang="en-US"/>
          </a:p>
          <a:p>
            <a:r>
              <a:rPr lang="en-US"/>
              <a:t>In particular,  if  </a:t>
            </a:r>
            <a:r>
              <a:rPr lang="en-US" i="1"/>
              <a:t>X</a:t>
            </a:r>
            <a:r>
              <a:rPr lang="en-US"/>
              <a:t>(</a:t>
            </a:r>
            <a:r>
              <a:rPr lang="en-US" i="1"/>
              <a:t>t</a:t>
            </a:r>
            <a:r>
              <a:rPr lang="en-US"/>
              <a:t>) is wide-sense stationary, then we have</a:t>
            </a:r>
            <a:r>
              <a:rPr lang="en-US" i="1"/>
              <a:t> µ</a:t>
            </a:r>
            <a:r>
              <a:rPr lang="en-US" i="1" baseline="-25000"/>
              <a:t>X</a:t>
            </a:r>
            <a:r>
              <a:rPr lang="en-US"/>
              <a:t>(</a:t>
            </a:r>
            <a:r>
              <a:rPr lang="en-US" i="1"/>
              <a:t>t</a:t>
            </a:r>
            <a:r>
              <a:rPr lang="en-US"/>
              <a:t>)</a:t>
            </a:r>
            <a:r>
              <a:rPr lang="en-US" i="1"/>
              <a:t> =  µ</a:t>
            </a:r>
            <a:r>
              <a:rPr lang="en-US" i="1" baseline="-25000"/>
              <a:t>X</a:t>
            </a:r>
            <a:r>
              <a:rPr lang="en-US" i="1"/>
              <a:t>             </a:t>
            </a:r>
            <a:endParaRPr lang="en-US"/>
          </a:p>
          <a:p>
            <a:pPr eaLnBrk="1" hangingPunct="1"/>
            <a:r>
              <a:rPr lang="en-US"/>
              <a:t>Also</a:t>
            </a:r>
          </a:p>
          <a:p>
            <a:endParaRPr lang="en-US"/>
          </a:p>
        </p:txBody>
      </p:sp>
      <p:graphicFrame>
        <p:nvGraphicFramePr>
          <p:cNvPr id="125955" name="Object 8"/>
          <p:cNvGraphicFramePr>
            <a:graphicFrameLocks noChangeAspect="1"/>
          </p:cNvGraphicFramePr>
          <p:nvPr>
            <p:ph sz="half" idx="2"/>
          </p:nvPr>
        </p:nvGraphicFramePr>
        <p:xfrm>
          <a:off x="2743200" y="4038600"/>
          <a:ext cx="3810000" cy="350838"/>
        </p:xfrm>
        <a:graphic>
          <a:graphicData uri="http://schemas.openxmlformats.org/presentationml/2006/ole">
            <p:oleObj spid="_x0000_s125955" name="Equation" r:id="rId4" imgW="4406760" imgH="406080" progId="">
              <p:embed/>
            </p:oleObj>
          </a:graphicData>
        </a:graphic>
      </p:graphicFrame>
      <p:grpSp>
        <p:nvGrpSpPr>
          <p:cNvPr id="125961" name="Group 42"/>
          <p:cNvGrpSpPr>
            <a:grpSpLocks/>
          </p:cNvGrpSpPr>
          <p:nvPr/>
        </p:nvGrpSpPr>
        <p:grpSpPr bwMode="auto">
          <a:xfrm>
            <a:off x="2057400" y="5105400"/>
            <a:ext cx="5410200" cy="914400"/>
            <a:chOff x="508" y="1528"/>
            <a:chExt cx="3760" cy="656"/>
          </a:xfrm>
        </p:grpSpPr>
        <p:graphicFrame>
          <p:nvGraphicFramePr>
            <p:cNvPr id="125956" name="Object 43"/>
            <p:cNvGraphicFramePr>
              <a:graphicFrameLocks noChangeAspect="1"/>
            </p:cNvGraphicFramePr>
            <p:nvPr/>
          </p:nvGraphicFramePr>
          <p:xfrm>
            <a:off x="508" y="1528"/>
            <a:ext cx="3760" cy="656"/>
          </p:xfrm>
          <a:graphic>
            <a:graphicData uri="http://schemas.openxmlformats.org/presentationml/2006/ole">
              <p:oleObj spid="_x0000_s125956" name="Equation" r:id="rId5" imgW="5968800" imgH="1041120" progId="">
                <p:embed/>
              </p:oleObj>
            </a:graphicData>
          </a:graphic>
        </p:graphicFrame>
        <p:graphicFrame>
          <p:nvGraphicFramePr>
            <p:cNvPr id="125957" name="Object 44"/>
            <p:cNvGraphicFramePr>
              <a:graphicFrameLocks noChangeAspect="1"/>
            </p:cNvGraphicFramePr>
            <p:nvPr/>
          </p:nvGraphicFramePr>
          <p:xfrm>
            <a:off x="2640" y="1920"/>
            <a:ext cx="104" cy="112"/>
          </p:xfrm>
          <a:graphic>
            <a:graphicData uri="http://schemas.openxmlformats.org/presentationml/2006/ole">
              <p:oleObj spid="_x0000_s125957" name="Equation" r:id="rId6" imgW="164880" imgH="177480" progId="">
                <p:embed/>
              </p:oleObj>
            </a:graphicData>
          </a:graphic>
        </p:graphicFrame>
      </p:grpSp>
    </p:spTree>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4"/>
          <p:cNvSpPr>
            <a:spLocks noGrp="1"/>
          </p:cNvSpPr>
          <p:nvPr>
            <p:ph type="dt" sz="quarter" idx="10"/>
          </p:nvPr>
        </p:nvSpPr>
        <p:spPr/>
        <p:txBody>
          <a:bodyPr/>
          <a:lstStyle/>
          <a:p>
            <a:pPr>
              <a:defRPr/>
            </a:pPr>
            <a:r>
              <a:rPr lang="en-US"/>
              <a:t>		 </a:t>
            </a:r>
            <a:r>
              <a:rPr lang="en-US" sz="1200"/>
              <a:t> </a:t>
            </a:r>
            <a:fld id="{C81567CF-14D8-4EEE-BFBF-99ACCCC4CE5C}" type="slidenum">
              <a:rPr lang="en-US" sz="1200">
                <a:solidFill>
                  <a:srgbClr val="003399"/>
                </a:solidFill>
              </a:rPr>
              <a:pPr>
                <a:defRPr/>
              </a:pPr>
              <a:t>196</a:t>
            </a:fld>
            <a:endParaRPr lang="en-US" sz="1200">
              <a:solidFill>
                <a:srgbClr val="003399"/>
              </a:solidFill>
            </a:endParaRPr>
          </a:p>
        </p:txBody>
      </p:sp>
      <p:sp>
        <p:nvSpPr>
          <p:cNvPr id="126981" name="Rectangle 9"/>
          <p:cNvSpPr>
            <a:spLocks noGrp="1" noChangeArrowheads="1"/>
          </p:cNvSpPr>
          <p:nvPr>
            <p:ph type="title"/>
          </p:nvPr>
        </p:nvSpPr>
        <p:spPr/>
        <p:txBody>
          <a:bodyPr/>
          <a:lstStyle/>
          <a:p>
            <a:r>
              <a:rPr lang="en-US" smtClean="0"/>
              <a:t>2. </a:t>
            </a:r>
            <a:r>
              <a:rPr lang="en-GB" smtClean="0"/>
              <a:t>Review of Stochastic Processes: Systems (9)</a:t>
            </a:r>
            <a:endParaRPr lang="en-US" smtClean="0"/>
          </a:p>
        </p:txBody>
      </p:sp>
      <p:graphicFrame>
        <p:nvGraphicFramePr>
          <p:cNvPr id="126978" name="Object 5"/>
          <p:cNvGraphicFramePr>
            <a:graphicFrameLocks noChangeAspect="1"/>
          </p:cNvGraphicFramePr>
          <p:nvPr>
            <p:ph sz="half" idx="1"/>
          </p:nvPr>
        </p:nvGraphicFramePr>
        <p:xfrm>
          <a:off x="1981200" y="1524000"/>
          <a:ext cx="5257800" cy="881063"/>
        </p:xfrm>
        <a:graphic>
          <a:graphicData uri="http://schemas.openxmlformats.org/presentationml/2006/ole">
            <p:oleObj spid="_x0000_s126978" name="Equation" r:id="rId3" imgW="6070320" imgH="1015920" progId="">
              <p:embed/>
            </p:oleObj>
          </a:graphicData>
        </a:graphic>
      </p:graphicFrame>
      <p:sp>
        <p:nvSpPr>
          <p:cNvPr id="126982" name="Text Box 4"/>
          <p:cNvSpPr txBox="1">
            <a:spLocks noChangeArrowheads="1"/>
          </p:cNvSpPr>
          <p:nvPr/>
        </p:nvSpPr>
        <p:spPr bwMode="auto">
          <a:xfrm>
            <a:off x="533400" y="914400"/>
            <a:ext cx="8093075" cy="2255838"/>
          </a:xfrm>
          <a:prstGeom prst="rect">
            <a:avLst/>
          </a:prstGeom>
          <a:noFill/>
          <a:ln w="9525">
            <a:noFill/>
            <a:miter lim="800000"/>
            <a:headEnd/>
            <a:tailEnd/>
          </a:ln>
        </p:spPr>
        <p:txBody>
          <a:bodyPr>
            <a:spAutoFit/>
          </a:bodyPr>
          <a:lstStyle/>
          <a:p>
            <a:r>
              <a:rPr lang="en-US"/>
              <a:t>Thus </a:t>
            </a:r>
            <a:r>
              <a:rPr lang="en-US" i="1"/>
              <a:t>X</a:t>
            </a:r>
            <a:r>
              <a:rPr lang="en-US"/>
              <a:t>(</a:t>
            </a:r>
            <a:r>
              <a:rPr lang="en-US" i="1"/>
              <a:t>t</a:t>
            </a:r>
            <a:r>
              <a:rPr lang="en-US"/>
              <a:t>) and </a:t>
            </a:r>
            <a:r>
              <a:rPr lang="en-US" i="1"/>
              <a:t>Y</a:t>
            </a:r>
            <a:r>
              <a:rPr lang="en-US"/>
              <a:t>(</a:t>
            </a:r>
            <a:r>
              <a:rPr lang="en-US" i="1"/>
              <a:t>t</a:t>
            </a:r>
            <a:r>
              <a:rPr lang="en-US"/>
              <a:t>) are jointly w.s.s. Further, the output autocorrelation simplifies to</a:t>
            </a:r>
          </a:p>
          <a:p>
            <a:endParaRPr lang="en-US"/>
          </a:p>
          <a:p>
            <a:endParaRPr lang="en-US"/>
          </a:p>
          <a:p>
            <a:endParaRPr lang="en-US" sz="1400"/>
          </a:p>
          <a:p>
            <a:endParaRPr lang="en-US" sz="800"/>
          </a:p>
          <a:p>
            <a:r>
              <a:rPr lang="en-US"/>
              <a:t>or </a:t>
            </a:r>
          </a:p>
          <a:p>
            <a:endParaRPr lang="en-US"/>
          </a:p>
        </p:txBody>
      </p:sp>
      <p:graphicFrame>
        <p:nvGraphicFramePr>
          <p:cNvPr id="126979" name="Object 8"/>
          <p:cNvGraphicFramePr>
            <a:graphicFrameLocks noChangeAspect="1"/>
          </p:cNvGraphicFramePr>
          <p:nvPr>
            <p:ph sz="half" idx="2"/>
          </p:nvPr>
        </p:nvGraphicFramePr>
        <p:xfrm>
          <a:off x="2895600" y="2819400"/>
          <a:ext cx="3200400" cy="349250"/>
        </p:xfrm>
        <a:graphic>
          <a:graphicData uri="http://schemas.openxmlformats.org/presentationml/2006/ole">
            <p:oleObj spid="_x0000_s126979" name="Equation" r:id="rId4" imgW="3695400" imgH="406080" progId="">
              <p:embed/>
            </p:oleObj>
          </a:graphicData>
        </a:graphic>
      </p:graphicFrame>
    </p:spTree>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Date Placeholder 3"/>
          <p:cNvSpPr>
            <a:spLocks noGrp="1"/>
          </p:cNvSpPr>
          <p:nvPr>
            <p:ph type="dt" sz="quarter" idx="10"/>
          </p:nvPr>
        </p:nvSpPr>
        <p:spPr/>
        <p:txBody>
          <a:bodyPr/>
          <a:lstStyle/>
          <a:p>
            <a:pPr>
              <a:defRPr/>
            </a:pPr>
            <a:r>
              <a:rPr lang="en-US"/>
              <a:t>		 </a:t>
            </a:r>
            <a:r>
              <a:rPr lang="en-US" sz="1200"/>
              <a:t> </a:t>
            </a:r>
            <a:fld id="{9B706663-8CEB-439C-86D9-A1674DA032AA}" type="slidenum">
              <a:rPr lang="en-US" sz="1200">
                <a:solidFill>
                  <a:srgbClr val="003399"/>
                </a:solidFill>
              </a:rPr>
              <a:pPr>
                <a:defRPr/>
              </a:pPr>
              <a:t>197</a:t>
            </a:fld>
            <a:endParaRPr lang="en-US" sz="1200">
              <a:solidFill>
                <a:srgbClr val="003399"/>
              </a:solidFill>
            </a:endParaRPr>
          </a:p>
        </p:txBody>
      </p:sp>
      <p:sp>
        <p:nvSpPr>
          <p:cNvPr id="128009" name="Rectangle 2"/>
          <p:cNvSpPr>
            <a:spLocks noGrp="1" noChangeArrowheads="1"/>
          </p:cNvSpPr>
          <p:nvPr>
            <p:ph type="title"/>
          </p:nvPr>
        </p:nvSpPr>
        <p:spPr/>
        <p:txBody>
          <a:bodyPr/>
          <a:lstStyle/>
          <a:p>
            <a:r>
              <a:rPr lang="en-US" smtClean="0"/>
              <a:t>2. </a:t>
            </a:r>
            <a:r>
              <a:rPr lang="en-GB" smtClean="0"/>
              <a:t>Review of Stochastic Processes: Systems (10)</a:t>
            </a:r>
            <a:endParaRPr lang="en-US" smtClean="0"/>
          </a:p>
        </p:txBody>
      </p:sp>
      <p:sp>
        <p:nvSpPr>
          <p:cNvPr id="128010" name="Rectangle 6"/>
          <p:cNvSpPr>
            <a:spLocks noChangeArrowheads="1"/>
          </p:cNvSpPr>
          <p:nvPr/>
        </p:nvSpPr>
        <p:spPr bwMode="auto">
          <a:xfrm>
            <a:off x="3629025" y="1428750"/>
            <a:ext cx="1595438" cy="787400"/>
          </a:xfrm>
          <a:prstGeom prst="rect">
            <a:avLst/>
          </a:prstGeom>
          <a:solidFill>
            <a:schemeClr val="bg1"/>
          </a:solidFill>
          <a:ln w="9525">
            <a:solidFill>
              <a:schemeClr val="tx1"/>
            </a:solidFill>
            <a:miter lim="800000"/>
            <a:headEnd/>
            <a:tailEnd/>
          </a:ln>
        </p:spPr>
        <p:txBody>
          <a:bodyPr wrap="none" anchor="ctr"/>
          <a:lstStyle/>
          <a:p>
            <a:pPr algn="ctr" eaLnBrk="1" hangingPunct="1"/>
            <a:r>
              <a:rPr lang="en-US">
                <a:latin typeface="Times New Roman" pitchFamily="18" charset="0"/>
              </a:rPr>
              <a:t>LTI system</a:t>
            </a:r>
          </a:p>
          <a:p>
            <a:pPr algn="ctr" eaLnBrk="1" hangingPunct="1"/>
            <a:r>
              <a:rPr lang="en-US" i="1">
                <a:latin typeface="Times New Roman" pitchFamily="18" charset="0"/>
              </a:rPr>
              <a:t>h</a:t>
            </a:r>
            <a:r>
              <a:rPr lang="en-US">
                <a:latin typeface="Times New Roman" pitchFamily="18" charset="0"/>
              </a:rPr>
              <a:t>(</a:t>
            </a:r>
            <a:r>
              <a:rPr lang="en-US" i="1">
                <a:latin typeface="Times New Roman" pitchFamily="18" charset="0"/>
              </a:rPr>
              <a:t>t</a:t>
            </a:r>
            <a:r>
              <a:rPr lang="en-US">
                <a:latin typeface="Times New Roman" pitchFamily="18" charset="0"/>
              </a:rPr>
              <a:t>)</a:t>
            </a:r>
          </a:p>
        </p:txBody>
      </p:sp>
      <p:sp>
        <p:nvSpPr>
          <p:cNvPr id="128011" name="Rectangle 7"/>
          <p:cNvSpPr>
            <a:spLocks noChangeArrowheads="1"/>
          </p:cNvSpPr>
          <p:nvPr/>
        </p:nvSpPr>
        <p:spPr bwMode="auto">
          <a:xfrm>
            <a:off x="3629025" y="4575175"/>
            <a:ext cx="1595438" cy="785813"/>
          </a:xfrm>
          <a:prstGeom prst="rect">
            <a:avLst/>
          </a:prstGeom>
          <a:solidFill>
            <a:schemeClr val="bg1"/>
          </a:solidFill>
          <a:ln w="9525">
            <a:solidFill>
              <a:schemeClr val="tx1"/>
            </a:solidFill>
            <a:miter lim="800000"/>
            <a:headEnd/>
            <a:tailEnd/>
          </a:ln>
        </p:spPr>
        <p:txBody>
          <a:bodyPr wrap="none" anchor="ctr"/>
          <a:lstStyle/>
          <a:p>
            <a:pPr algn="ctr" eaLnBrk="1" hangingPunct="1"/>
            <a:r>
              <a:rPr lang="en-US">
                <a:latin typeface="Times New Roman" pitchFamily="18" charset="0"/>
              </a:rPr>
              <a:t>Linear system</a:t>
            </a:r>
          </a:p>
        </p:txBody>
      </p:sp>
      <p:sp>
        <p:nvSpPr>
          <p:cNvPr id="128012" name="Text Box 8"/>
          <p:cNvSpPr txBox="1">
            <a:spLocks noChangeArrowheads="1"/>
          </p:cNvSpPr>
          <p:nvPr/>
        </p:nvSpPr>
        <p:spPr bwMode="auto">
          <a:xfrm>
            <a:off x="838200" y="1447800"/>
            <a:ext cx="2006600" cy="762000"/>
          </a:xfrm>
          <a:prstGeom prst="rect">
            <a:avLst/>
          </a:prstGeom>
          <a:noFill/>
          <a:ln w="9525">
            <a:noFill/>
            <a:miter lim="800000"/>
            <a:headEnd/>
            <a:tailEnd/>
          </a:ln>
        </p:spPr>
        <p:txBody>
          <a:bodyPr wrap="none">
            <a:spAutoFit/>
          </a:bodyPr>
          <a:lstStyle/>
          <a:p>
            <a:pPr eaLnBrk="1" hangingPunct="1"/>
            <a:r>
              <a:rPr lang="en-US" sz="2400" i="1">
                <a:latin typeface="Times New Roman" pitchFamily="18" charset="0"/>
              </a:rPr>
              <a:t>   </a:t>
            </a:r>
            <a:r>
              <a:rPr lang="en-US">
                <a:latin typeface="Times New Roman" pitchFamily="18" charset="0"/>
              </a:rPr>
              <a:t>wide-sense </a:t>
            </a:r>
          </a:p>
          <a:p>
            <a:pPr eaLnBrk="1" hangingPunct="1"/>
            <a:r>
              <a:rPr lang="en-US">
                <a:latin typeface="Times New Roman" pitchFamily="18" charset="0"/>
              </a:rPr>
              <a:t>stationary process</a:t>
            </a:r>
          </a:p>
        </p:txBody>
      </p:sp>
      <p:sp>
        <p:nvSpPr>
          <p:cNvPr id="128013" name="Text Box 9"/>
          <p:cNvSpPr txBox="1">
            <a:spLocks noChangeArrowheads="1"/>
          </p:cNvSpPr>
          <p:nvPr/>
        </p:nvSpPr>
        <p:spPr bwMode="auto">
          <a:xfrm>
            <a:off x="838200" y="3124200"/>
            <a:ext cx="2006600" cy="762000"/>
          </a:xfrm>
          <a:prstGeom prst="rect">
            <a:avLst/>
          </a:prstGeom>
          <a:noFill/>
          <a:ln w="9525">
            <a:noFill/>
            <a:miter lim="800000"/>
            <a:headEnd/>
            <a:tailEnd/>
          </a:ln>
        </p:spPr>
        <p:txBody>
          <a:bodyPr wrap="none">
            <a:spAutoFit/>
          </a:bodyPr>
          <a:lstStyle/>
          <a:p>
            <a:pPr eaLnBrk="1" hangingPunct="1"/>
            <a:r>
              <a:rPr lang="en-US" sz="2400" i="1">
                <a:latin typeface="Times New Roman" pitchFamily="18" charset="0"/>
              </a:rPr>
              <a:t>   </a:t>
            </a:r>
            <a:r>
              <a:rPr lang="en-US">
                <a:latin typeface="Times New Roman" pitchFamily="18" charset="0"/>
              </a:rPr>
              <a:t>strict-sense </a:t>
            </a:r>
          </a:p>
          <a:p>
            <a:pPr eaLnBrk="1" hangingPunct="1"/>
            <a:r>
              <a:rPr lang="en-US">
                <a:latin typeface="Times New Roman" pitchFamily="18" charset="0"/>
              </a:rPr>
              <a:t>stationary process</a:t>
            </a:r>
          </a:p>
        </p:txBody>
      </p:sp>
      <p:sp>
        <p:nvSpPr>
          <p:cNvPr id="128014" name="Text Box 10"/>
          <p:cNvSpPr txBox="1">
            <a:spLocks noChangeArrowheads="1"/>
          </p:cNvSpPr>
          <p:nvPr/>
        </p:nvSpPr>
        <p:spPr bwMode="auto">
          <a:xfrm>
            <a:off x="685800" y="4784725"/>
            <a:ext cx="2057400" cy="701675"/>
          </a:xfrm>
          <a:prstGeom prst="rect">
            <a:avLst/>
          </a:prstGeom>
          <a:noFill/>
          <a:ln w="9525">
            <a:noFill/>
            <a:miter lim="800000"/>
            <a:headEnd/>
            <a:tailEnd/>
          </a:ln>
        </p:spPr>
        <p:txBody>
          <a:bodyPr>
            <a:spAutoFit/>
          </a:bodyPr>
          <a:lstStyle/>
          <a:p>
            <a:pPr eaLnBrk="1" hangingPunct="1"/>
            <a:r>
              <a:rPr lang="en-US">
                <a:latin typeface="Times New Roman" pitchFamily="18" charset="0"/>
              </a:rPr>
              <a:t>Gaussian process </a:t>
            </a:r>
          </a:p>
          <a:p>
            <a:pPr eaLnBrk="1" hangingPunct="1"/>
            <a:r>
              <a:rPr lang="en-US">
                <a:latin typeface="Times New Roman" pitchFamily="18" charset="0"/>
              </a:rPr>
              <a:t>(also</a:t>
            </a:r>
            <a:r>
              <a:rPr lang="en-US" i="1">
                <a:latin typeface="Times New Roman" pitchFamily="18" charset="0"/>
              </a:rPr>
              <a:t> </a:t>
            </a:r>
            <a:r>
              <a:rPr lang="en-US">
                <a:latin typeface="Times New Roman" pitchFamily="18" charset="0"/>
              </a:rPr>
              <a:t>stationary)</a:t>
            </a:r>
          </a:p>
        </p:txBody>
      </p:sp>
      <p:sp>
        <p:nvSpPr>
          <p:cNvPr id="128015" name="Text Box 11"/>
          <p:cNvSpPr txBox="1">
            <a:spLocks noChangeArrowheads="1"/>
          </p:cNvSpPr>
          <p:nvPr/>
        </p:nvSpPr>
        <p:spPr bwMode="auto">
          <a:xfrm>
            <a:off x="6154738" y="1428750"/>
            <a:ext cx="2070100" cy="762000"/>
          </a:xfrm>
          <a:prstGeom prst="rect">
            <a:avLst/>
          </a:prstGeom>
          <a:noFill/>
          <a:ln w="9525">
            <a:noFill/>
            <a:miter lim="800000"/>
            <a:headEnd/>
            <a:tailEnd/>
          </a:ln>
        </p:spPr>
        <p:txBody>
          <a:bodyPr wrap="none">
            <a:spAutoFit/>
          </a:bodyPr>
          <a:lstStyle/>
          <a:p>
            <a:r>
              <a:rPr lang="en-US" sz="2400" i="1">
                <a:latin typeface="Times New Roman" pitchFamily="18" charset="0"/>
              </a:rPr>
              <a:t>   </a:t>
            </a:r>
            <a:r>
              <a:rPr lang="en-US">
                <a:latin typeface="Times New Roman" pitchFamily="18" charset="0"/>
              </a:rPr>
              <a:t>wide-sense </a:t>
            </a:r>
          </a:p>
          <a:p>
            <a:r>
              <a:rPr lang="en-US">
                <a:latin typeface="Times New Roman" pitchFamily="18" charset="0"/>
              </a:rPr>
              <a:t>stationary process.</a:t>
            </a:r>
          </a:p>
        </p:txBody>
      </p:sp>
      <p:sp>
        <p:nvSpPr>
          <p:cNvPr id="128016" name="Text Box 12"/>
          <p:cNvSpPr txBox="1">
            <a:spLocks noChangeArrowheads="1"/>
          </p:cNvSpPr>
          <p:nvPr/>
        </p:nvSpPr>
        <p:spPr bwMode="auto">
          <a:xfrm>
            <a:off x="6219825" y="3144838"/>
            <a:ext cx="2006600" cy="762000"/>
          </a:xfrm>
          <a:prstGeom prst="rect">
            <a:avLst/>
          </a:prstGeom>
          <a:noFill/>
          <a:ln w="9525">
            <a:noFill/>
            <a:miter lim="800000"/>
            <a:headEnd/>
            <a:tailEnd/>
          </a:ln>
        </p:spPr>
        <p:txBody>
          <a:bodyPr wrap="none">
            <a:spAutoFit/>
          </a:bodyPr>
          <a:lstStyle/>
          <a:p>
            <a:r>
              <a:rPr lang="en-US" sz="2400">
                <a:latin typeface="Times New Roman" pitchFamily="18" charset="0"/>
              </a:rPr>
              <a:t>    </a:t>
            </a:r>
            <a:r>
              <a:rPr lang="en-US">
                <a:latin typeface="Times New Roman" pitchFamily="18" charset="0"/>
              </a:rPr>
              <a:t>strict-sense</a:t>
            </a:r>
          </a:p>
          <a:p>
            <a:r>
              <a:rPr lang="en-US">
                <a:latin typeface="Times New Roman" pitchFamily="18" charset="0"/>
              </a:rPr>
              <a:t>stationary process</a:t>
            </a:r>
            <a:endParaRPr lang="en-US" sz="2400">
              <a:latin typeface="Times New Roman" pitchFamily="18" charset="0"/>
            </a:endParaRPr>
          </a:p>
        </p:txBody>
      </p:sp>
      <p:sp>
        <p:nvSpPr>
          <p:cNvPr id="128017" name="Text Box 13"/>
          <p:cNvSpPr txBox="1">
            <a:spLocks noChangeArrowheads="1"/>
          </p:cNvSpPr>
          <p:nvPr/>
        </p:nvSpPr>
        <p:spPr bwMode="auto">
          <a:xfrm>
            <a:off x="6286500" y="4724400"/>
            <a:ext cx="2014538" cy="762000"/>
          </a:xfrm>
          <a:prstGeom prst="rect">
            <a:avLst/>
          </a:prstGeom>
          <a:noFill/>
          <a:ln w="9525">
            <a:noFill/>
            <a:miter lim="800000"/>
            <a:headEnd/>
            <a:tailEnd/>
          </a:ln>
        </p:spPr>
        <p:txBody>
          <a:bodyPr wrap="none">
            <a:spAutoFit/>
          </a:bodyPr>
          <a:lstStyle/>
          <a:p>
            <a:r>
              <a:rPr lang="en-US" sz="2400">
                <a:latin typeface="Times New Roman" pitchFamily="18" charset="0"/>
              </a:rPr>
              <a:t> </a:t>
            </a:r>
            <a:r>
              <a:rPr lang="en-US">
                <a:latin typeface="Times New Roman" pitchFamily="18" charset="0"/>
              </a:rPr>
              <a:t>Gaussian process</a:t>
            </a:r>
          </a:p>
          <a:p>
            <a:r>
              <a:rPr lang="en-US">
                <a:latin typeface="Times New Roman" pitchFamily="18" charset="0"/>
              </a:rPr>
              <a:t>(also stationary)</a:t>
            </a:r>
          </a:p>
        </p:txBody>
      </p:sp>
      <p:sp>
        <p:nvSpPr>
          <p:cNvPr id="128018" name="Line 14"/>
          <p:cNvSpPr>
            <a:spLocks noChangeShapeType="1"/>
          </p:cNvSpPr>
          <p:nvPr/>
        </p:nvSpPr>
        <p:spPr bwMode="auto">
          <a:xfrm>
            <a:off x="5224463" y="3359150"/>
            <a:ext cx="730250" cy="0"/>
          </a:xfrm>
          <a:prstGeom prst="line">
            <a:avLst/>
          </a:prstGeom>
          <a:noFill/>
          <a:ln w="9525">
            <a:solidFill>
              <a:schemeClr val="tx1"/>
            </a:solidFill>
            <a:round/>
            <a:headEnd/>
            <a:tailEnd type="triangle" w="med" len="med"/>
          </a:ln>
        </p:spPr>
        <p:txBody>
          <a:bodyPr/>
          <a:lstStyle/>
          <a:p>
            <a:endParaRPr lang="en-US"/>
          </a:p>
        </p:txBody>
      </p:sp>
      <p:sp>
        <p:nvSpPr>
          <p:cNvPr id="128019" name="Line 15"/>
          <p:cNvSpPr>
            <a:spLocks noChangeShapeType="1"/>
          </p:cNvSpPr>
          <p:nvPr/>
        </p:nvSpPr>
        <p:spPr bwMode="auto">
          <a:xfrm>
            <a:off x="5224463" y="5003800"/>
            <a:ext cx="730250" cy="0"/>
          </a:xfrm>
          <a:prstGeom prst="line">
            <a:avLst/>
          </a:prstGeom>
          <a:noFill/>
          <a:ln w="9525">
            <a:solidFill>
              <a:schemeClr val="tx1"/>
            </a:solidFill>
            <a:round/>
            <a:headEnd/>
            <a:tailEnd type="triangle" w="med" len="med"/>
          </a:ln>
        </p:spPr>
        <p:txBody>
          <a:bodyPr/>
          <a:lstStyle/>
          <a:p>
            <a:endParaRPr lang="en-US"/>
          </a:p>
        </p:txBody>
      </p:sp>
      <p:sp>
        <p:nvSpPr>
          <p:cNvPr id="128020" name="Line 16"/>
          <p:cNvSpPr>
            <a:spLocks noChangeShapeType="1"/>
          </p:cNvSpPr>
          <p:nvPr/>
        </p:nvSpPr>
        <p:spPr bwMode="auto">
          <a:xfrm>
            <a:off x="5224463" y="1857375"/>
            <a:ext cx="730250" cy="0"/>
          </a:xfrm>
          <a:prstGeom prst="line">
            <a:avLst/>
          </a:prstGeom>
          <a:noFill/>
          <a:ln w="9525">
            <a:solidFill>
              <a:schemeClr val="tx1"/>
            </a:solidFill>
            <a:round/>
            <a:headEnd/>
            <a:tailEnd type="triangle" w="med" len="med"/>
          </a:ln>
        </p:spPr>
        <p:txBody>
          <a:bodyPr/>
          <a:lstStyle/>
          <a:p>
            <a:endParaRPr lang="en-US"/>
          </a:p>
        </p:txBody>
      </p:sp>
      <p:graphicFrame>
        <p:nvGraphicFramePr>
          <p:cNvPr id="128002" name="Object 17"/>
          <p:cNvGraphicFramePr>
            <a:graphicFrameLocks noChangeAspect="1"/>
          </p:cNvGraphicFramePr>
          <p:nvPr/>
        </p:nvGraphicFramePr>
        <p:xfrm>
          <a:off x="1463675" y="1201738"/>
          <a:ext cx="542925" cy="322262"/>
        </p:xfrm>
        <a:graphic>
          <a:graphicData uri="http://schemas.openxmlformats.org/presentationml/2006/ole">
            <p:oleObj spid="_x0000_s128002" name="Equation" r:id="rId3" imgW="622080" imgH="342720" progId="">
              <p:embed/>
            </p:oleObj>
          </a:graphicData>
        </a:graphic>
      </p:graphicFrame>
      <p:graphicFrame>
        <p:nvGraphicFramePr>
          <p:cNvPr id="128003" name="Object 18"/>
          <p:cNvGraphicFramePr>
            <a:graphicFrameLocks noChangeAspect="1"/>
          </p:cNvGraphicFramePr>
          <p:nvPr/>
        </p:nvGraphicFramePr>
        <p:xfrm>
          <a:off x="6802438" y="1214438"/>
          <a:ext cx="487362" cy="322262"/>
        </p:xfrm>
        <a:graphic>
          <a:graphicData uri="http://schemas.openxmlformats.org/presentationml/2006/ole">
            <p:oleObj spid="_x0000_s128003" name="Equation" r:id="rId4" imgW="558720" imgH="342720" progId="">
              <p:embed/>
            </p:oleObj>
          </a:graphicData>
        </a:graphic>
      </p:graphicFrame>
      <p:sp>
        <p:nvSpPr>
          <p:cNvPr id="128021" name="Rectangle 19"/>
          <p:cNvSpPr>
            <a:spLocks noChangeArrowheads="1"/>
          </p:cNvSpPr>
          <p:nvPr/>
        </p:nvSpPr>
        <p:spPr bwMode="auto">
          <a:xfrm>
            <a:off x="3629025" y="3001963"/>
            <a:ext cx="1595438" cy="787400"/>
          </a:xfrm>
          <a:prstGeom prst="rect">
            <a:avLst/>
          </a:prstGeom>
          <a:solidFill>
            <a:schemeClr val="bg1"/>
          </a:solidFill>
          <a:ln w="9525">
            <a:solidFill>
              <a:schemeClr val="tx1"/>
            </a:solidFill>
            <a:miter lim="800000"/>
            <a:headEnd/>
            <a:tailEnd/>
          </a:ln>
        </p:spPr>
        <p:txBody>
          <a:bodyPr wrap="none" anchor="ctr"/>
          <a:lstStyle/>
          <a:p>
            <a:pPr algn="ctr" eaLnBrk="1" hangingPunct="1"/>
            <a:r>
              <a:rPr lang="en-US">
                <a:latin typeface="Times New Roman" pitchFamily="18" charset="0"/>
              </a:rPr>
              <a:t>LTI system</a:t>
            </a:r>
          </a:p>
          <a:p>
            <a:pPr algn="ctr" eaLnBrk="1" hangingPunct="1"/>
            <a:r>
              <a:rPr lang="en-US" i="1">
                <a:latin typeface="Times New Roman" pitchFamily="18" charset="0"/>
              </a:rPr>
              <a:t>h</a:t>
            </a:r>
            <a:r>
              <a:rPr lang="en-US">
                <a:latin typeface="Times New Roman" pitchFamily="18" charset="0"/>
              </a:rPr>
              <a:t>(</a:t>
            </a:r>
            <a:r>
              <a:rPr lang="en-US" i="1">
                <a:latin typeface="Times New Roman" pitchFamily="18" charset="0"/>
              </a:rPr>
              <a:t>t</a:t>
            </a:r>
            <a:r>
              <a:rPr lang="en-US">
                <a:latin typeface="Times New Roman" pitchFamily="18" charset="0"/>
              </a:rPr>
              <a:t>)</a:t>
            </a:r>
          </a:p>
        </p:txBody>
      </p:sp>
      <p:sp>
        <p:nvSpPr>
          <p:cNvPr id="128022" name="Line 20"/>
          <p:cNvSpPr>
            <a:spLocks noChangeShapeType="1"/>
          </p:cNvSpPr>
          <p:nvPr/>
        </p:nvSpPr>
        <p:spPr bwMode="auto">
          <a:xfrm>
            <a:off x="2898775" y="1857375"/>
            <a:ext cx="730250" cy="0"/>
          </a:xfrm>
          <a:prstGeom prst="line">
            <a:avLst/>
          </a:prstGeom>
          <a:noFill/>
          <a:ln w="9525">
            <a:solidFill>
              <a:schemeClr val="tx1"/>
            </a:solidFill>
            <a:round/>
            <a:headEnd/>
            <a:tailEnd type="triangle" w="med" len="med"/>
          </a:ln>
        </p:spPr>
        <p:txBody>
          <a:bodyPr/>
          <a:lstStyle/>
          <a:p>
            <a:endParaRPr lang="en-US"/>
          </a:p>
        </p:txBody>
      </p:sp>
      <p:sp>
        <p:nvSpPr>
          <p:cNvPr id="128023" name="Line 21"/>
          <p:cNvSpPr>
            <a:spLocks noChangeShapeType="1"/>
          </p:cNvSpPr>
          <p:nvPr/>
        </p:nvSpPr>
        <p:spPr bwMode="auto">
          <a:xfrm>
            <a:off x="2898775" y="3430588"/>
            <a:ext cx="730250" cy="0"/>
          </a:xfrm>
          <a:prstGeom prst="line">
            <a:avLst/>
          </a:prstGeom>
          <a:noFill/>
          <a:ln w="9525">
            <a:solidFill>
              <a:schemeClr val="tx1"/>
            </a:solidFill>
            <a:round/>
            <a:headEnd/>
            <a:tailEnd type="triangle" w="med" len="med"/>
          </a:ln>
        </p:spPr>
        <p:txBody>
          <a:bodyPr/>
          <a:lstStyle/>
          <a:p>
            <a:endParaRPr lang="en-US"/>
          </a:p>
        </p:txBody>
      </p:sp>
      <p:sp>
        <p:nvSpPr>
          <p:cNvPr id="128024" name="Line 22"/>
          <p:cNvSpPr>
            <a:spLocks noChangeShapeType="1"/>
          </p:cNvSpPr>
          <p:nvPr/>
        </p:nvSpPr>
        <p:spPr bwMode="auto">
          <a:xfrm>
            <a:off x="2898775" y="5003800"/>
            <a:ext cx="730250" cy="0"/>
          </a:xfrm>
          <a:prstGeom prst="line">
            <a:avLst/>
          </a:prstGeom>
          <a:noFill/>
          <a:ln w="9525">
            <a:solidFill>
              <a:schemeClr val="tx1"/>
            </a:solidFill>
            <a:round/>
            <a:headEnd/>
            <a:tailEnd type="triangle" w="med" len="med"/>
          </a:ln>
        </p:spPr>
        <p:txBody>
          <a:bodyPr/>
          <a:lstStyle/>
          <a:p>
            <a:endParaRPr lang="en-US"/>
          </a:p>
        </p:txBody>
      </p:sp>
      <p:graphicFrame>
        <p:nvGraphicFramePr>
          <p:cNvPr id="128004" name="Object 23"/>
          <p:cNvGraphicFramePr>
            <a:graphicFrameLocks noChangeAspect="1"/>
          </p:cNvGraphicFramePr>
          <p:nvPr/>
        </p:nvGraphicFramePr>
        <p:xfrm>
          <a:off x="1446213" y="2927350"/>
          <a:ext cx="534987" cy="319088"/>
        </p:xfrm>
        <a:graphic>
          <a:graphicData uri="http://schemas.openxmlformats.org/presentationml/2006/ole">
            <p:oleObj spid="_x0000_s128004" name="Equation" r:id="rId5" imgW="622080" imgH="342720" progId="">
              <p:embed/>
            </p:oleObj>
          </a:graphicData>
        </a:graphic>
      </p:graphicFrame>
      <p:graphicFrame>
        <p:nvGraphicFramePr>
          <p:cNvPr id="128005" name="Object 24"/>
          <p:cNvGraphicFramePr>
            <a:graphicFrameLocks noChangeAspect="1"/>
          </p:cNvGraphicFramePr>
          <p:nvPr/>
        </p:nvGraphicFramePr>
        <p:xfrm>
          <a:off x="1303338" y="4503738"/>
          <a:ext cx="525462" cy="311150"/>
        </p:xfrm>
        <a:graphic>
          <a:graphicData uri="http://schemas.openxmlformats.org/presentationml/2006/ole">
            <p:oleObj spid="_x0000_s128005" name="Equation" r:id="rId6" imgW="622080" imgH="342720" progId="">
              <p:embed/>
            </p:oleObj>
          </a:graphicData>
        </a:graphic>
      </p:graphicFrame>
      <p:graphicFrame>
        <p:nvGraphicFramePr>
          <p:cNvPr id="128006" name="Object 25"/>
          <p:cNvGraphicFramePr>
            <a:graphicFrameLocks noChangeAspect="1"/>
          </p:cNvGraphicFramePr>
          <p:nvPr/>
        </p:nvGraphicFramePr>
        <p:xfrm>
          <a:off x="6884988" y="2971800"/>
          <a:ext cx="506412" cy="334963"/>
        </p:xfrm>
        <a:graphic>
          <a:graphicData uri="http://schemas.openxmlformats.org/presentationml/2006/ole">
            <p:oleObj spid="_x0000_s128006" name="Equation" r:id="rId7" imgW="558720" imgH="342720" progId="">
              <p:embed/>
            </p:oleObj>
          </a:graphicData>
        </a:graphic>
      </p:graphicFrame>
      <p:graphicFrame>
        <p:nvGraphicFramePr>
          <p:cNvPr id="128007" name="Object 26"/>
          <p:cNvGraphicFramePr>
            <a:graphicFrameLocks noChangeAspect="1"/>
          </p:cNvGraphicFramePr>
          <p:nvPr/>
        </p:nvGraphicFramePr>
        <p:xfrm>
          <a:off x="7085013" y="4503738"/>
          <a:ext cx="458787" cy="304800"/>
        </p:xfrm>
        <a:graphic>
          <a:graphicData uri="http://schemas.openxmlformats.org/presentationml/2006/ole">
            <p:oleObj spid="_x0000_s128007" name="Equation" r:id="rId8" imgW="558720" imgH="342720" progId="">
              <p:embed/>
            </p:oleObj>
          </a:graphicData>
        </a:graphic>
      </p:graphicFrame>
      <p:sp>
        <p:nvSpPr>
          <p:cNvPr id="128025" name="Text Box 27"/>
          <p:cNvSpPr txBox="1">
            <a:spLocks noChangeArrowheads="1"/>
          </p:cNvSpPr>
          <p:nvPr/>
        </p:nvSpPr>
        <p:spPr bwMode="auto">
          <a:xfrm>
            <a:off x="4229100" y="2265363"/>
            <a:ext cx="465138" cy="396875"/>
          </a:xfrm>
          <a:prstGeom prst="rect">
            <a:avLst/>
          </a:prstGeom>
          <a:noFill/>
          <a:ln w="9525">
            <a:noFill/>
            <a:miter lim="800000"/>
            <a:headEnd/>
            <a:tailEnd/>
          </a:ln>
        </p:spPr>
        <p:txBody>
          <a:bodyPr wrap="none">
            <a:spAutoFit/>
          </a:bodyPr>
          <a:lstStyle/>
          <a:p>
            <a:r>
              <a:rPr lang="en-US">
                <a:latin typeface="Times New Roman" pitchFamily="18" charset="0"/>
              </a:rPr>
              <a:t>(a)</a:t>
            </a:r>
          </a:p>
        </p:txBody>
      </p:sp>
      <p:sp>
        <p:nvSpPr>
          <p:cNvPr id="128026" name="Text Box 28"/>
          <p:cNvSpPr txBox="1">
            <a:spLocks noChangeArrowheads="1"/>
          </p:cNvSpPr>
          <p:nvPr/>
        </p:nvSpPr>
        <p:spPr bwMode="auto">
          <a:xfrm>
            <a:off x="4227513" y="3838575"/>
            <a:ext cx="479425" cy="396875"/>
          </a:xfrm>
          <a:prstGeom prst="rect">
            <a:avLst/>
          </a:prstGeom>
          <a:noFill/>
          <a:ln w="9525">
            <a:noFill/>
            <a:miter lim="800000"/>
            <a:headEnd/>
            <a:tailEnd/>
          </a:ln>
        </p:spPr>
        <p:txBody>
          <a:bodyPr wrap="none">
            <a:spAutoFit/>
          </a:bodyPr>
          <a:lstStyle/>
          <a:p>
            <a:r>
              <a:rPr lang="en-US">
                <a:latin typeface="Times New Roman" pitchFamily="18" charset="0"/>
              </a:rPr>
              <a:t>(b)</a:t>
            </a:r>
          </a:p>
        </p:txBody>
      </p:sp>
      <p:sp>
        <p:nvSpPr>
          <p:cNvPr id="128027" name="Text Box 29"/>
          <p:cNvSpPr txBox="1">
            <a:spLocks noChangeArrowheads="1"/>
          </p:cNvSpPr>
          <p:nvPr/>
        </p:nvSpPr>
        <p:spPr bwMode="auto">
          <a:xfrm>
            <a:off x="4292600" y="5410200"/>
            <a:ext cx="465138" cy="398463"/>
          </a:xfrm>
          <a:prstGeom prst="rect">
            <a:avLst/>
          </a:prstGeom>
          <a:noFill/>
          <a:ln w="9525">
            <a:noFill/>
            <a:miter lim="800000"/>
            <a:headEnd/>
            <a:tailEnd/>
          </a:ln>
        </p:spPr>
        <p:txBody>
          <a:bodyPr wrap="none">
            <a:spAutoFit/>
          </a:bodyPr>
          <a:lstStyle/>
          <a:p>
            <a:r>
              <a:rPr lang="en-US">
                <a:latin typeface="Times New Roman" pitchFamily="18" charset="0"/>
              </a:rPr>
              <a:t>(c)</a:t>
            </a:r>
          </a:p>
        </p:txBody>
      </p:sp>
    </p:spTree>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Date Placeholder 6"/>
          <p:cNvSpPr>
            <a:spLocks noGrp="1"/>
          </p:cNvSpPr>
          <p:nvPr>
            <p:ph type="dt" sz="quarter" idx="10"/>
          </p:nvPr>
        </p:nvSpPr>
        <p:spPr/>
        <p:txBody>
          <a:bodyPr/>
          <a:lstStyle/>
          <a:p>
            <a:pPr>
              <a:defRPr/>
            </a:pPr>
            <a:r>
              <a:rPr lang="en-US"/>
              <a:t>		 </a:t>
            </a:r>
            <a:r>
              <a:rPr lang="en-US" sz="1200"/>
              <a:t> </a:t>
            </a:r>
            <a:fld id="{DB689F09-BA82-4D8A-AE5F-6BDEA9EC8131}" type="slidenum">
              <a:rPr lang="en-US" sz="1200">
                <a:solidFill>
                  <a:srgbClr val="003399"/>
                </a:solidFill>
              </a:rPr>
              <a:pPr>
                <a:defRPr/>
              </a:pPr>
              <a:t>198</a:t>
            </a:fld>
            <a:endParaRPr lang="en-US" sz="1200">
              <a:solidFill>
                <a:srgbClr val="003399"/>
              </a:solidFill>
            </a:endParaRPr>
          </a:p>
        </p:txBody>
      </p:sp>
      <p:sp>
        <p:nvSpPr>
          <p:cNvPr id="129032" name="Rectangle 15"/>
          <p:cNvSpPr>
            <a:spLocks noGrp="1" noChangeArrowheads="1"/>
          </p:cNvSpPr>
          <p:nvPr>
            <p:ph type="title" sz="quarter"/>
          </p:nvPr>
        </p:nvSpPr>
        <p:spPr/>
        <p:txBody>
          <a:bodyPr/>
          <a:lstStyle/>
          <a:p>
            <a:r>
              <a:rPr lang="en-US" smtClean="0"/>
              <a:t>2. </a:t>
            </a:r>
            <a:r>
              <a:rPr lang="en-GB" smtClean="0"/>
              <a:t>Review of Stochastic Processes: Systems (11)</a:t>
            </a:r>
            <a:endParaRPr lang="en-US" smtClean="0"/>
          </a:p>
        </p:txBody>
      </p:sp>
      <p:graphicFrame>
        <p:nvGraphicFramePr>
          <p:cNvPr id="129026" name="Object 5"/>
          <p:cNvGraphicFramePr>
            <a:graphicFrameLocks noChangeAspect="1"/>
          </p:cNvGraphicFramePr>
          <p:nvPr>
            <p:ph sz="quarter" idx="1"/>
          </p:nvPr>
        </p:nvGraphicFramePr>
        <p:xfrm>
          <a:off x="3124200" y="1338263"/>
          <a:ext cx="2819400" cy="338137"/>
        </p:xfrm>
        <a:graphic>
          <a:graphicData uri="http://schemas.openxmlformats.org/presentationml/2006/ole">
            <p:oleObj spid="_x0000_s129026" name="Equation" r:id="rId3" imgW="3174840" imgH="380880" progId="">
              <p:embed/>
            </p:oleObj>
          </a:graphicData>
        </a:graphic>
      </p:graphicFrame>
      <p:graphicFrame>
        <p:nvGraphicFramePr>
          <p:cNvPr id="129027" name="Object 8"/>
          <p:cNvGraphicFramePr>
            <a:graphicFrameLocks noChangeAspect="1"/>
          </p:cNvGraphicFramePr>
          <p:nvPr>
            <p:ph sz="quarter" idx="2"/>
          </p:nvPr>
        </p:nvGraphicFramePr>
        <p:xfrm>
          <a:off x="2895600" y="2895600"/>
          <a:ext cx="3352800" cy="336550"/>
        </p:xfrm>
        <a:graphic>
          <a:graphicData uri="http://schemas.openxmlformats.org/presentationml/2006/ole">
            <p:oleObj spid="_x0000_s129027" name="Equation" r:id="rId4" imgW="3797280" imgH="380880" progId="">
              <p:embed/>
            </p:oleObj>
          </a:graphicData>
        </a:graphic>
      </p:graphicFrame>
      <p:graphicFrame>
        <p:nvGraphicFramePr>
          <p:cNvPr id="129028" name="Object 11"/>
          <p:cNvGraphicFramePr>
            <a:graphicFrameLocks noChangeAspect="1"/>
          </p:cNvGraphicFramePr>
          <p:nvPr>
            <p:ph sz="quarter" idx="3"/>
          </p:nvPr>
        </p:nvGraphicFramePr>
        <p:xfrm>
          <a:off x="609600" y="4664075"/>
          <a:ext cx="3962400" cy="441325"/>
        </p:xfrm>
        <a:graphic>
          <a:graphicData uri="http://schemas.openxmlformats.org/presentationml/2006/ole">
            <p:oleObj spid="_x0000_s129028" name="Equation" r:id="rId5" imgW="4889160" imgH="545760" progId="">
              <p:embed/>
            </p:oleObj>
          </a:graphicData>
        </a:graphic>
      </p:graphicFrame>
      <p:sp>
        <p:nvSpPr>
          <p:cNvPr id="129033" name="Text Box 4"/>
          <p:cNvSpPr txBox="1">
            <a:spLocks noChangeArrowheads="1"/>
          </p:cNvSpPr>
          <p:nvPr/>
        </p:nvSpPr>
        <p:spPr bwMode="auto">
          <a:xfrm>
            <a:off x="517525" y="914400"/>
            <a:ext cx="8093075" cy="3687763"/>
          </a:xfrm>
          <a:prstGeom prst="rect">
            <a:avLst/>
          </a:prstGeom>
          <a:noFill/>
          <a:ln w="9525">
            <a:noFill/>
            <a:miter lim="800000"/>
            <a:headEnd/>
            <a:tailEnd/>
          </a:ln>
        </p:spPr>
        <p:txBody>
          <a:bodyPr>
            <a:spAutoFit/>
          </a:bodyPr>
          <a:lstStyle/>
          <a:p>
            <a:pPr>
              <a:buFont typeface="Wingdings" pitchFamily="2" charset="2"/>
              <a:buChar char="q"/>
            </a:pPr>
            <a:r>
              <a:rPr lang="en-US" b="1"/>
              <a:t> White Noise Process: </a:t>
            </a:r>
            <a:r>
              <a:rPr lang="en-US" i="1"/>
              <a:t>W</a:t>
            </a:r>
            <a:r>
              <a:rPr lang="en-US"/>
              <a:t>(</a:t>
            </a:r>
            <a:r>
              <a:rPr lang="en-US" i="1"/>
              <a:t>t</a:t>
            </a:r>
            <a:r>
              <a:rPr lang="en-US"/>
              <a:t>) is said to be a white noise process if</a:t>
            </a:r>
          </a:p>
          <a:p>
            <a:pPr>
              <a:buFont typeface="Wingdings" pitchFamily="2" charset="2"/>
              <a:buChar char="q"/>
            </a:pPr>
            <a:endParaRPr lang="en-US"/>
          </a:p>
          <a:p>
            <a:pPr>
              <a:buFont typeface="Wingdings" pitchFamily="2" charset="2"/>
              <a:buChar char="q"/>
            </a:pPr>
            <a:endParaRPr lang="en-US" sz="1000"/>
          </a:p>
          <a:p>
            <a:r>
              <a:rPr lang="en-US"/>
              <a:t>i.e.,  </a:t>
            </a:r>
            <a:r>
              <a:rPr lang="en-US" i="1"/>
              <a:t>E</a:t>
            </a:r>
            <a:r>
              <a:rPr lang="en-US"/>
              <a:t>[</a:t>
            </a:r>
            <a:r>
              <a:rPr lang="en-US" i="1"/>
              <a:t>W</a:t>
            </a:r>
            <a:r>
              <a:rPr lang="en-US"/>
              <a:t>(</a:t>
            </a:r>
            <a:r>
              <a:rPr lang="en-US" i="1"/>
              <a:t>t</a:t>
            </a:r>
            <a:r>
              <a:rPr lang="en-US" baseline="-25000"/>
              <a:t>1</a:t>
            </a:r>
            <a:r>
              <a:rPr lang="en-US"/>
              <a:t>) </a:t>
            </a:r>
            <a:r>
              <a:rPr lang="en-US" i="1"/>
              <a:t>W*</a:t>
            </a:r>
            <a:r>
              <a:rPr lang="en-US"/>
              <a:t>(</a:t>
            </a:r>
            <a:r>
              <a:rPr lang="en-US" i="1"/>
              <a:t>t</a:t>
            </a:r>
            <a:r>
              <a:rPr lang="en-US" baseline="-25000"/>
              <a:t>2</a:t>
            </a:r>
            <a:r>
              <a:rPr lang="en-US"/>
              <a:t>)] = 0  unless </a:t>
            </a:r>
            <a:r>
              <a:rPr lang="en-US" i="1"/>
              <a:t>t</a:t>
            </a:r>
            <a:r>
              <a:rPr lang="en-US" baseline="-25000"/>
              <a:t>1</a:t>
            </a:r>
            <a:r>
              <a:rPr lang="en-US"/>
              <a:t> = </a:t>
            </a:r>
            <a:r>
              <a:rPr lang="en-US" i="1"/>
              <a:t>t</a:t>
            </a:r>
            <a:r>
              <a:rPr lang="en-US" baseline="-25000"/>
              <a:t>2</a:t>
            </a:r>
            <a:r>
              <a:rPr lang="en-US"/>
              <a:t>.</a:t>
            </a:r>
          </a:p>
          <a:p>
            <a:endParaRPr lang="en-US" sz="1400"/>
          </a:p>
          <a:p>
            <a:r>
              <a:rPr lang="en-US" i="1"/>
              <a:t>W</a:t>
            </a:r>
            <a:r>
              <a:rPr lang="en-US"/>
              <a:t>(</a:t>
            </a:r>
            <a:r>
              <a:rPr lang="en-US" i="1"/>
              <a:t>t</a:t>
            </a:r>
            <a:r>
              <a:rPr lang="en-US"/>
              <a:t>) is said to be wide-sense stationary (w.s.s) white noise if</a:t>
            </a:r>
          </a:p>
          <a:p>
            <a:r>
              <a:rPr lang="en-US" i="1"/>
              <a:t>E</a:t>
            </a:r>
            <a:r>
              <a:rPr lang="en-US"/>
              <a:t>[</a:t>
            </a:r>
            <a:r>
              <a:rPr lang="en-US" i="1"/>
              <a:t>W</a:t>
            </a:r>
            <a:r>
              <a:rPr lang="en-US"/>
              <a:t>(</a:t>
            </a:r>
            <a:r>
              <a:rPr lang="en-US" i="1"/>
              <a:t>t</a:t>
            </a:r>
            <a:r>
              <a:rPr lang="en-US"/>
              <a:t>)] = constant, and </a:t>
            </a:r>
          </a:p>
          <a:p>
            <a:endParaRPr lang="en-US"/>
          </a:p>
          <a:p>
            <a:endParaRPr lang="en-US" sz="1000"/>
          </a:p>
          <a:p>
            <a:endParaRPr lang="en-US" sz="800"/>
          </a:p>
          <a:p>
            <a:r>
              <a:rPr lang="en-US"/>
              <a:t>If </a:t>
            </a:r>
            <a:r>
              <a:rPr lang="en-US" i="1"/>
              <a:t>W</a:t>
            </a:r>
            <a:r>
              <a:rPr lang="en-US"/>
              <a:t>(</a:t>
            </a:r>
            <a:r>
              <a:rPr lang="en-US" i="1"/>
              <a:t>t</a:t>
            </a:r>
            <a:r>
              <a:rPr lang="en-US"/>
              <a:t>) is also a Gaussian process (white Gaussian process), then all of </a:t>
            </a:r>
          </a:p>
          <a:p>
            <a:r>
              <a:rPr lang="en-US"/>
              <a:t>its samples are independent random variables (why?).</a:t>
            </a:r>
          </a:p>
          <a:p>
            <a:endParaRPr lang="en-US" sz="1400"/>
          </a:p>
          <a:p>
            <a:r>
              <a:rPr lang="en-US"/>
              <a:t>For w.s.s. white noise input </a:t>
            </a:r>
            <a:r>
              <a:rPr lang="en-US" i="1"/>
              <a:t>W</a:t>
            </a:r>
            <a:r>
              <a:rPr lang="en-US"/>
              <a:t>(</a:t>
            </a:r>
            <a:r>
              <a:rPr lang="en-US" i="1"/>
              <a:t>t</a:t>
            </a:r>
            <a:r>
              <a:rPr lang="en-US"/>
              <a:t>), we have</a:t>
            </a:r>
          </a:p>
        </p:txBody>
      </p:sp>
      <p:graphicFrame>
        <p:nvGraphicFramePr>
          <p:cNvPr id="129029" name="Object 14"/>
          <p:cNvGraphicFramePr>
            <a:graphicFrameLocks noChangeAspect="1"/>
          </p:cNvGraphicFramePr>
          <p:nvPr>
            <p:ph sz="quarter" idx="4"/>
          </p:nvPr>
        </p:nvGraphicFramePr>
        <p:xfrm>
          <a:off x="5257800" y="4694238"/>
          <a:ext cx="3276600" cy="792162"/>
        </p:xfrm>
        <a:graphic>
          <a:graphicData uri="http://schemas.openxmlformats.org/presentationml/2006/ole">
            <p:oleObj spid="_x0000_s129029" name="Equation" r:id="rId6" imgW="3784320" imgH="914400" progId="">
              <p:embed/>
            </p:oleObj>
          </a:graphicData>
        </a:graphic>
      </p:graphicFrame>
      <p:sp>
        <p:nvSpPr>
          <p:cNvPr id="129034" name="Text Box 17"/>
          <p:cNvSpPr txBox="1">
            <a:spLocks noChangeArrowheads="1"/>
          </p:cNvSpPr>
          <p:nvPr/>
        </p:nvSpPr>
        <p:spPr bwMode="auto">
          <a:xfrm>
            <a:off x="4632325" y="4656138"/>
            <a:ext cx="568325" cy="396875"/>
          </a:xfrm>
          <a:prstGeom prst="rect">
            <a:avLst/>
          </a:prstGeom>
          <a:noFill/>
          <a:ln w="9525">
            <a:noFill/>
            <a:miter lim="800000"/>
            <a:headEnd/>
            <a:tailEnd/>
          </a:ln>
        </p:spPr>
        <p:txBody>
          <a:bodyPr wrap="none">
            <a:spAutoFit/>
          </a:bodyPr>
          <a:lstStyle/>
          <a:p>
            <a:r>
              <a:rPr lang="en-US"/>
              <a:t>and</a:t>
            </a:r>
          </a:p>
        </p:txBody>
      </p:sp>
      <p:sp>
        <p:nvSpPr>
          <p:cNvPr id="129035" name="Text Box 18"/>
          <p:cNvSpPr txBox="1">
            <a:spLocks noChangeArrowheads="1"/>
          </p:cNvSpPr>
          <p:nvPr/>
        </p:nvSpPr>
        <p:spPr bwMode="auto">
          <a:xfrm>
            <a:off x="517525" y="5570538"/>
            <a:ext cx="909638" cy="396875"/>
          </a:xfrm>
          <a:prstGeom prst="rect">
            <a:avLst/>
          </a:prstGeom>
          <a:noFill/>
          <a:ln w="9525">
            <a:noFill/>
            <a:miter lim="800000"/>
            <a:headEnd/>
            <a:tailEnd/>
          </a:ln>
        </p:spPr>
        <p:txBody>
          <a:bodyPr wrap="none">
            <a:spAutoFit/>
          </a:bodyPr>
          <a:lstStyle/>
          <a:p>
            <a:r>
              <a:rPr lang="en-US"/>
              <a:t>where </a:t>
            </a:r>
          </a:p>
        </p:txBody>
      </p:sp>
      <p:graphicFrame>
        <p:nvGraphicFramePr>
          <p:cNvPr id="129030" name="Object 19"/>
          <p:cNvGraphicFramePr>
            <a:graphicFrameLocks noChangeAspect="1"/>
          </p:cNvGraphicFramePr>
          <p:nvPr/>
        </p:nvGraphicFramePr>
        <p:xfrm>
          <a:off x="1676400" y="5562600"/>
          <a:ext cx="4495800" cy="463550"/>
        </p:xfrm>
        <a:graphic>
          <a:graphicData uri="http://schemas.openxmlformats.org/presentationml/2006/ole">
            <p:oleObj spid="_x0000_s129030" name="Equation" r:id="rId7" imgW="5295600" imgH="545760" progId="">
              <p:embed/>
            </p:oleObj>
          </a:graphicData>
        </a:graphic>
      </p:graphicFrame>
    </p:spTree>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Date Placeholder 3"/>
          <p:cNvSpPr>
            <a:spLocks noGrp="1"/>
          </p:cNvSpPr>
          <p:nvPr>
            <p:ph type="dt" sz="quarter" idx="10"/>
          </p:nvPr>
        </p:nvSpPr>
        <p:spPr/>
        <p:txBody>
          <a:bodyPr/>
          <a:lstStyle/>
          <a:p>
            <a:pPr>
              <a:defRPr/>
            </a:pPr>
            <a:r>
              <a:rPr lang="en-US"/>
              <a:t>		 </a:t>
            </a:r>
            <a:r>
              <a:rPr lang="en-US" sz="1200"/>
              <a:t> </a:t>
            </a:r>
            <a:fld id="{A2D2C1CC-F987-4ECD-A801-A2544716D2A6}" type="slidenum">
              <a:rPr lang="en-US" sz="1200">
                <a:solidFill>
                  <a:srgbClr val="003399"/>
                </a:solidFill>
              </a:rPr>
              <a:pPr>
                <a:defRPr/>
              </a:pPr>
              <a:t>199</a:t>
            </a:fld>
            <a:endParaRPr lang="en-US" sz="1200">
              <a:solidFill>
                <a:srgbClr val="003399"/>
              </a:solidFill>
            </a:endParaRPr>
          </a:p>
        </p:txBody>
      </p:sp>
      <p:sp>
        <p:nvSpPr>
          <p:cNvPr id="130052" name="Rectangle 2"/>
          <p:cNvSpPr>
            <a:spLocks noGrp="1" noChangeArrowheads="1"/>
          </p:cNvSpPr>
          <p:nvPr>
            <p:ph type="title"/>
          </p:nvPr>
        </p:nvSpPr>
        <p:spPr/>
        <p:txBody>
          <a:bodyPr/>
          <a:lstStyle/>
          <a:p>
            <a:r>
              <a:rPr lang="en-US" smtClean="0"/>
              <a:t>2. </a:t>
            </a:r>
            <a:r>
              <a:rPr lang="en-GB" smtClean="0"/>
              <a:t>Review of Stochastic Processes: Systems (12)</a:t>
            </a:r>
            <a:endParaRPr lang="en-US" smtClean="0"/>
          </a:p>
        </p:txBody>
      </p:sp>
      <p:sp>
        <p:nvSpPr>
          <p:cNvPr id="130053" name="Text Box 4"/>
          <p:cNvSpPr txBox="1">
            <a:spLocks noChangeArrowheads="1"/>
          </p:cNvSpPr>
          <p:nvPr/>
        </p:nvSpPr>
        <p:spPr bwMode="auto">
          <a:xfrm>
            <a:off x="441325" y="914400"/>
            <a:ext cx="8169275" cy="1768475"/>
          </a:xfrm>
          <a:prstGeom prst="rect">
            <a:avLst/>
          </a:prstGeom>
          <a:noFill/>
          <a:ln w="9525">
            <a:noFill/>
            <a:miter lim="800000"/>
            <a:headEnd/>
            <a:tailEnd/>
          </a:ln>
        </p:spPr>
        <p:txBody>
          <a:bodyPr>
            <a:spAutoFit/>
          </a:bodyPr>
          <a:lstStyle/>
          <a:p>
            <a:r>
              <a:rPr lang="en-US"/>
              <a:t>Thus the output of a white noise process through an LTI system represents a </a:t>
            </a:r>
            <a:r>
              <a:rPr lang="en-US" b="1"/>
              <a:t>(colored</a:t>
            </a:r>
            <a:r>
              <a:rPr lang="en-US"/>
              <a:t>) </a:t>
            </a:r>
            <a:r>
              <a:rPr lang="en-US" b="1"/>
              <a:t>noise process</a:t>
            </a:r>
            <a:r>
              <a:rPr lang="en-US"/>
              <a:t>.</a:t>
            </a:r>
          </a:p>
          <a:p>
            <a:endParaRPr lang="en-US" sz="1000"/>
          </a:p>
          <a:p>
            <a:r>
              <a:rPr lang="en-US" u="sng"/>
              <a:t>Note</a:t>
            </a:r>
            <a:r>
              <a:rPr lang="en-US"/>
              <a:t>: White noise need not be Gaussian.</a:t>
            </a:r>
          </a:p>
          <a:p>
            <a:r>
              <a:rPr lang="en-US"/>
              <a:t>          “White” and “Gaussian” are two different concepts!</a:t>
            </a:r>
          </a:p>
          <a:p>
            <a:endParaRPr lang="en-US"/>
          </a:p>
        </p:txBody>
      </p:sp>
      <p:sp>
        <p:nvSpPr>
          <p:cNvPr id="130054" name="Text Box 12"/>
          <p:cNvSpPr txBox="1">
            <a:spLocks noChangeArrowheads="1"/>
          </p:cNvSpPr>
          <p:nvPr/>
        </p:nvSpPr>
        <p:spPr bwMode="auto">
          <a:xfrm>
            <a:off x="1189038" y="2819400"/>
            <a:ext cx="1401762" cy="701675"/>
          </a:xfrm>
          <a:prstGeom prst="rect">
            <a:avLst/>
          </a:prstGeom>
          <a:noFill/>
          <a:ln w="9525">
            <a:noFill/>
            <a:miter lim="800000"/>
            <a:headEnd/>
            <a:tailEnd/>
          </a:ln>
        </p:spPr>
        <p:txBody>
          <a:bodyPr wrap="none">
            <a:spAutoFit/>
          </a:bodyPr>
          <a:lstStyle/>
          <a:p>
            <a:pPr eaLnBrk="1" hangingPunct="1"/>
            <a:r>
              <a:rPr lang="en-US">
                <a:latin typeface="Times New Roman" pitchFamily="18" charset="0"/>
              </a:rPr>
              <a:t>White noise</a:t>
            </a:r>
          </a:p>
          <a:p>
            <a:pPr eaLnBrk="1" hangingPunct="1"/>
            <a:r>
              <a:rPr lang="en-US" i="1">
                <a:latin typeface="Times New Roman" pitchFamily="18" charset="0"/>
              </a:rPr>
              <a:t>      W</a:t>
            </a:r>
            <a:r>
              <a:rPr lang="en-US">
                <a:latin typeface="Times New Roman" pitchFamily="18" charset="0"/>
              </a:rPr>
              <a:t>(</a:t>
            </a:r>
            <a:r>
              <a:rPr lang="en-US" i="1">
                <a:latin typeface="Times New Roman" pitchFamily="18" charset="0"/>
              </a:rPr>
              <a:t>t</a:t>
            </a:r>
            <a:r>
              <a:rPr lang="en-US">
                <a:latin typeface="Times New Roman" pitchFamily="18" charset="0"/>
              </a:rPr>
              <a:t>)</a:t>
            </a:r>
          </a:p>
        </p:txBody>
      </p:sp>
      <p:sp>
        <p:nvSpPr>
          <p:cNvPr id="130055" name="Line 13"/>
          <p:cNvSpPr>
            <a:spLocks noChangeShapeType="1"/>
          </p:cNvSpPr>
          <p:nvPr/>
        </p:nvSpPr>
        <p:spPr bwMode="auto">
          <a:xfrm>
            <a:off x="5067300" y="3222625"/>
            <a:ext cx="773113" cy="0"/>
          </a:xfrm>
          <a:prstGeom prst="line">
            <a:avLst/>
          </a:prstGeom>
          <a:noFill/>
          <a:ln w="9525">
            <a:solidFill>
              <a:schemeClr val="tx1"/>
            </a:solidFill>
            <a:round/>
            <a:headEnd/>
            <a:tailEnd type="triangle" w="med" len="med"/>
          </a:ln>
        </p:spPr>
        <p:txBody>
          <a:bodyPr/>
          <a:lstStyle/>
          <a:p>
            <a:endParaRPr lang="en-US"/>
          </a:p>
        </p:txBody>
      </p:sp>
      <p:sp>
        <p:nvSpPr>
          <p:cNvPr id="130056" name="Rectangle 14"/>
          <p:cNvSpPr>
            <a:spLocks noChangeArrowheads="1"/>
          </p:cNvSpPr>
          <p:nvPr/>
        </p:nvSpPr>
        <p:spPr bwMode="auto">
          <a:xfrm>
            <a:off x="3379788" y="2895600"/>
            <a:ext cx="1687512" cy="720725"/>
          </a:xfrm>
          <a:prstGeom prst="rect">
            <a:avLst/>
          </a:prstGeom>
          <a:solidFill>
            <a:schemeClr val="bg1"/>
          </a:solidFill>
          <a:ln w="9525">
            <a:solidFill>
              <a:schemeClr val="tx1"/>
            </a:solidFill>
            <a:miter lim="800000"/>
            <a:headEnd/>
            <a:tailEnd/>
          </a:ln>
        </p:spPr>
        <p:txBody>
          <a:bodyPr wrap="none" anchor="ctr"/>
          <a:lstStyle/>
          <a:p>
            <a:pPr algn="ctr" eaLnBrk="1" hangingPunct="1"/>
            <a:r>
              <a:rPr lang="en-US">
                <a:latin typeface="Times New Roman" pitchFamily="18" charset="0"/>
              </a:rPr>
              <a:t>LTI</a:t>
            </a:r>
          </a:p>
          <a:p>
            <a:pPr algn="ctr" eaLnBrk="1" hangingPunct="1"/>
            <a:r>
              <a:rPr lang="en-US" i="1">
                <a:latin typeface="Times New Roman" pitchFamily="18" charset="0"/>
              </a:rPr>
              <a:t>h</a:t>
            </a:r>
            <a:r>
              <a:rPr lang="en-US">
                <a:latin typeface="Times New Roman" pitchFamily="18" charset="0"/>
              </a:rPr>
              <a:t>(</a:t>
            </a:r>
            <a:r>
              <a:rPr lang="en-US" i="1">
                <a:latin typeface="Times New Roman" pitchFamily="18" charset="0"/>
              </a:rPr>
              <a:t>t</a:t>
            </a:r>
            <a:r>
              <a:rPr lang="en-US">
                <a:latin typeface="Times New Roman" pitchFamily="18" charset="0"/>
              </a:rPr>
              <a:t>)</a:t>
            </a:r>
          </a:p>
        </p:txBody>
      </p:sp>
      <p:sp>
        <p:nvSpPr>
          <p:cNvPr id="130057" name="Line 15"/>
          <p:cNvSpPr>
            <a:spLocks noChangeShapeType="1"/>
          </p:cNvSpPr>
          <p:nvPr/>
        </p:nvSpPr>
        <p:spPr bwMode="auto">
          <a:xfrm>
            <a:off x="2606675" y="3289300"/>
            <a:ext cx="773113" cy="0"/>
          </a:xfrm>
          <a:prstGeom prst="line">
            <a:avLst/>
          </a:prstGeom>
          <a:noFill/>
          <a:ln w="9525">
            <a:solidFill>
              <a:schemeClr val="tx1"/>
            </a:solidFill>
            <a:round/>
            <a:headEnd/>
            <a:tailEnd type="triangle" w="med" len="med"/>
          </a:ln>
        </p:spPr>
        <p:txBody>
          <a:bodyPr/>
          <a:lstStyle/>
          <a:p>
            <a:endParaRPr lang="en-US"/>
          </a:p>
        </p:txBody>
      </p:sp>
      <p:graphicFrame>
        <p:nvGraphicFramePr>
          <p:cNvPr id="130050" name="Object 16"/>
          <p:cNvGraphicFramePr>
            <a:graphicFrameLocks noChangeAspect="1"/>
          </p:cNvGraphicFramePr>
          <p:nvPr/>
        </p:nvGraphicFramePr>
        <p:xfrm>
          <a:off x="5962650" y="2903538"/>
          <a:ext cx="2038350" cy="677862"/>
        </p:xfrm>
        <a:graphic>
          <a:graphicData uri="http://schemas.openxmlformats.org/presentationml/2006/ole">
            <p:oleObj spid="_x0000_s130050" name="Equation" r:id="rId3" imgW="2209680" imgH="787320" progId="">
              <p:embed/>
            </p:oleObj>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r>
              <a:rPr lang="en-US" smtClean="0"/>
              <a:t>		 </a:t>
            </a:r>
            <a:r>
              <a:rPr lang="en-US" sz="1200" smtClean="0"/>
              <a:t> </a:t>
            </a:r>
            <a:fld id="{D9102C42-A1AD-4A48-998F-F3E5DFE74642}" type="slidenum">
              <a:rPr lang="en-US" sz="1200" smtClean="0">
                <a:solidFill>
                  <a:srgbClr val="003399"/>
                </a:solidFill>
              </a:rPr>
              <a:pPr>
                <a:defRPr/>
              </a:pPr>
              <a:t>2</a:t>
            </a:fld>
            <a:endParaRPr lang="en-US" sz="1200">
              <a:solidFill>
                <a:srgbClr val="003399"/>
              </a:solidFill>
            </a:endParaRPr>
          </a:p>
        </p:txBody>
      </p:sp>
      <p:pic>
        <p:nvPicPr>
          <p:cNvPr id="3" name="Picture 4"/>
          <p:cNvPicPr>
            <a:picLocks noChangeAspect="1" noChangeArrowheads="1"/>
          </p:cNvPicPr>
          <p:nvPr/>
        </p:nvPicPr>
        <p:blipFill>
          <a:blip r:embed="rId2" cstate="print"/>
          <a:srcRect/>
          <a:stretch>
            <a:fillRect/>
          </a:stretch>
        </p:blipFill>
        <p:spPr>
          <a:xfrm>
            <a:off x="762000" y="838200"/>
            <a:ext cx="7632700" cy="5280025"/>
          </a:xfrm>
          <a:prstGeom prst="rect">
            <a:avLst/>
          </a:prstGeom>
          <a:noFill/>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3"/>
          <p:cNvSpPr>
            <a:spLocks noGrp="1"/>
          </p:cNvSpPr>
          <p:nvPr>
            <p:ph type="dt" sz="quarter" idx="10"/>
          </p:nvPr>
        </p:nvSpPr>
        <p:spPr/>
        <p:txBody>
          <a:bodyPr/>
          <a:lstStyle/>
          <a:p>
            <a:pPr>
              <a:defRPr/>
            </a:pPr>
            <a:r>
              <a:rPr lang="en-US"/>
              <a:t>		 </a:t>
            </a:r>
            <a:r>
              <a:rPr lang="en-US" sz="1200"/>
              <a:t> </a:t>
            </a:r>
            <a:fld id="{39020308-492C-4AF8-AADC-2E88041ED7C8}" type="slidenum">
              <a:rPr lang="en-US" sz="1200">
                <a:solidFill>
                  <a:srgbClr val="003399"/>
                </a:solidFill>
              </a:rPr>
              <a:pPr>
                <a:defRPr/>
              </a:pPr>
              <a:t>20</a:t>
            </a:fld>
            <a:endParaRPr lang="en-US" sz="1200">
              <a:solidFill>
                <a:srgbClr val="003399"/>
              </a:solidFill>
            </a:endParaRPr>
          </a:p>
        </p:txBody>
      </p:sp>
      <p:sp>
        <p:nvSpPr>
          <p:cNvPr id="182275" name="Rectangle 2"/>
          <p:cNvSpPr>
            <a:spLocks noGrp="1" noChangeArrowheads="1"/>
          </p:cNvSpPr>
          <p:nvPr>
            <p:ph type="title"/>
          </p:nvPr>
        </p:nvSpPr>
        <p:spPr/>
        <p:txBody>
          <a:bodyPr/>
          <a:lstStyle/>
          <a:p>
            <a:r>
              <a:rPr lang="en-US" smtClean="0"/>
              <a:t>Optimum Receiver Design (14)</a:t>
            </a:r>
          </a:p>
        </p:txBody>
      </p:sp>
      <p:sp>
        <p:nvSpPr>
          <p:cNvPr id="182276" name="Rectangle 3"/>
          <p:cNvSpPr>
            <a:spLocks noGrp="1" noChangeArrowheads="1"/>
          </p:cNvSpPr>
          <p:nvPr>
            <p:ph type="body" idx="1"/>
          </p:nvPr>
        </p:nvSpPr>
        <p:spPr>
          <a:xfrm>
            <a:off x="609600" y="914400"/>
            <a:ext cx="7772400" cy="5181600"/>
          </a:xfrm>
        </p:spPr>
        <p:txBody>
          <a:bodyPr/>
          <a:lstStyle/>
          <a:p>
            <a:pPr>
              <a:buFont typeface="Wingdings" pitchFamily="2" charset="2"/>
              <a:buNone/>
            </a:pPr>
            <a:r>
              <a:rPr lang="en-US" b="1" smtClean="0"/>
              <a:t>	Frequency-selective channel: Steady-state channel matrix:</a:t>
            </a:r>
          </a:p>
        </p:txBody>
      </p:sp>
      <p:pic>
        <p:nvPicPr>
          <p:cNvPr id="182277" name="Picture 4"/>
          <p:cNvPicPr>
            <a:picLocks noChangeAspect="1" noChangeArrowheads="1"/>
          </p:cNvPicPr>
          <p:nvPr/>
        </p:nvPicPr>
        <p:blipFill>
          <a:blip r:embed="rId2" cstate="print"/>
          <a:srcRect/>
          <a:stretch>
            <a:fillRect/>
          </a:stretch>
        </p:blipFill>
        <p:spPr bwMode="auto">
          <a:xfrm>
            <a:off x="838200" y="1600200"/>
            <a:ext cx="7391400" cy="344328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Date Placeholder 5"/>
          <p:cNvSpPr>
            <a:spLocks noGrp="1"/>
          </p:cNvSpPr>
          <p:nvPr>
            <p:ph type="dt" sz="quarter" idx="10"/>
          </p:nvPr>
        </p:nvSpPr>
        <p:spPr/>
        <p:txBody>
          <a:bodyPr/>
          <a:lstStyle/>
          <a:p>
            <a:pPr>
              <a:defRPr/>
            </a:pPr>
            <a:r>
              <a:rPr lang="en-US"/>
              <a:t>		 </a:t>
            </a:r>
            <a:r>
              <a:rPr lang="en-US" sz="1200"/>
              <a:t> </a:t>
            </a:r>
            <a:fld id="{E5200C6A-F0DF-47A3-A88A-63226FD0034D}" type="slidenum">
              <a:rPr lang="en-US" sz="1200">
                <a:solidFill>
                  <a:srgbClr val="003399"/>
                </a:solidFill>
              </a:rPr>
              <a:pPr>
                <a:defRPr/>
              </a:pPr>
              <a:t>200</a:t>
            </a:fld>
            <a:endParaRPr lang="en-US" sz="1200">
              <a:solidFill>
                <a:srgbClr val="003399"/>
              </a:solidFill>
            </a:endParaRPr>
          </a:p>
        </p:txBody>
      </p:sp>
      <p:sp>
        <p:nvSpPr>
          <p:cNvPr id="131080" name="Rectangle 2"/>
          <p:cNvSpPr>
            <a:spLocks noGrp="1" noChangeArrowheads="1"/>
          </p:cNvSpPr>
          <p:nvPr>
            <p:ph type="title"/>
          </p:nvPr>
        </p:nvSpPr>
        <p:spPr/>
        <p:txBody>
          <a:bodyPr/>
          <a:lstStyle/>
          <a:p>
            <a:r>
              <a:rPr lang="en-US" smtClean="0"/>
              <a:t>2. </a:t>
            </a:r>
            <a:r>
              <a:rPr lang="en-GB" smtClean="0"/>
              <a:t>Review of Stochastic Processes: Discrete Time (1)</a:t>
            </a:r>
            <a:endParaRPr lang="en-US" smtClean="0"/>
          </a:p>
        </p:txBody>
      </p:sp>
      <p:graphicFrame>
        <p:nvGraphicFramePr>
          <p:cNvPr id="131074" name="Object 5"/>
          <p:cNvGraphicFramePr>
            <a:graphicFrameLocks noChangeAspect="1"/>
          </p:cNvGraphicFramePr>
          <p:nvPr>
            <p:ph sz="half" idx="1"/>
          </p:nvPr>
        </p:nvGraphicFramePr>
        <p:xfrm>
          <a:off x="2895600" y="1981200"/>
          <a:ext cx="3352800" cy="747713"/>
        </p:xfrm>
        <a:graphic>
          <a:graphicData uri="http://schemas.openxmlformats.org/presentationml/2006/ole">
            <p:oleObj spid="_x0000_s131074" name="Equation" r:id="rId3" imgW="3860640" imgH="863280" progId="">
              <p:embed/>
            </p:oleObj>
          </a:graphicData>
        </a:graphic>
      </p:graphicFrame>
      <p:graphicFrame>
        <p:nvGraphicFramePr>
          <p:cNvPr id="131075" name="Object 7"/>
          <p:cNvGraphicFramePr>
            <a:graphicFrameLocks noChangeAspect="1"/>
          </p:cNvGraphicFramePr>
          <p:nvPr>
            <p:ph sz="quarter" idx="2"/>
          </p:nvPr>
        </p:nvGraphicFramePr>
        <p:xfrm>
          <a:off x="2971800" y="2862263"/>
          <a:ext cx="3200400" cy="414337"/>
        </p:xfrm>
        <a:graphic>
          <a:graphicData uri="http://schemas.openxmlformats.org/presentationml/2006/ole">
            <p:oleObj spid="_x0000_s131075" name="Equation" r:id="rId4" imgW="3517560" imgH="457200" progId="">
              <p:embed/>
            </p:oleObj>
          </a:graphicData>
        </a:graphic>
      </p:graphicFrame>
      <p:sp>
        <p:nvSpPr>
          <p:cNvPr id="131081" name="Text Box 4"/>
          <p:cNvSpPr txBox="1">
            <a:spLocks noChangeArrowheads="1"/>
          </p:cNvSpPr>
          <p:nvPr/>
        </p:nvSpPr>
        <p:spPr bwMode="auto">
          <a:xfrm>
            <a:off x="441325" y="914400"/>
            <a:ext cx="8245475" cy="4694238"/>
          </a:xfrm>
          <a:prstGeom prst="rect">
            <a:avLst/>
          </a:prstGeom>
          <a:noFill/>
          <a:ln w="9525">
            <a:noFill/>
            <a:miter lim="800000"/>
            <a:headEnd/>
            <a:tailEnd/>
          </a:ln>
        </p:spPr>
        <p:txBody>
          <a:bodyPr>
            <a:spAutoFit/>
          </a:bodyPr>
          <a:lstStyle/>
          <a:p>
            <a:pPr>
              <a:buFont typeface="Wingdings" pitchFamily="2" charset="2"/>
              <a:buChar char="q"/>
            </a:pPr>
            <a:r>
              <a:rPr lang="en-US"/>
              <a:t> A </a:t>
            </a:r>
            <a:r>
              <a:rPr lang="en-US" b="1"/>
              <a:t>discrete time stochastic process (DTStP)</a:t>
            </a:r>
            <a:r>
              <a:rPr lang="en-US" i="1"/>
              <a:t> X</a:t>
            </a:r>
            <a:r>
              <a:rPr lang="en-US" i="1" baseline="-25000"/>
              <a:t>n</a:t>
            </a:r>
            <a:r>
              <a:rPr lang="en-US"/>
              <a:t> = </a:t>
            </a:r>
            <a:r>
              <a:rPr lang="en-US" i="1"/>
              <a:t>X</a:t>
            </a:r>
            <a:r>
              <a:rPr lang="en-US"/>
              <a:t>(</a:t>
            </a:r>
            <a:r>
              <a:rPr lang="en-US" i="1"/>
              <a:t>nT</a:t>
            </a:r>
            <a:r>
              <a:rPr lang="en-US"/>
              <a:t>) is a sequence of random variables. The mean, autocorrelation and auto-covariance functions of a discrete-time process are gives by</a:t>
            </a:r>
          </a:p>
          <a:p>
            <a:pPr>
              <a:buFont typeface="Wingdings" pitchFamily="2" charset="2"/>
              <a:buChar char="q"/>
            </a:pPr>
            <a:endParaRPr lang="en-US"/>
          </a:p>
          <a:p>
            <a:pPr>
              <a:buFont typeface="Wingdings" pitchFamily="2" charset="2"/>
              <a:buChar char="q"/>
            </a:pPr>
            <a:endParaRPr lang="en-US"/>
          </a:p>
          <a:p>
            <a:pPr>
              <a:buFont typeface="Wingdings" pitchFamily="2" charset="2"/>
              <a:buChar char="q"/>
            </a:pPr>
            <a:endParaRPr lang="en-US"/>
          </a:p>
          <a:p>
            <a:pPr>
              <a:buFont typeface="Wingdings" pitchFamily="2" charset="2"/>
              <a:buChar char="q"/>
            </a:pPr>
            <a:endParaRPr lang="en-US"/>
          </a:p>
          <a:p>
            <a:pPr>
              <a:buFont typeface="Wingdings" pitchFamily="2" charset="2"/>
              <a:buChar char="q"/>
            </a:pPr>
            <a:endParaRPr lang="en-US"/>
          </a:p>
          <a:p>
            <a:r>
              <a:rPr lang="en-US"/>
              <a:t>respectively. As before strict sense stationarity and wide-sense stationarity definitions apply here also. For example, </a:t>
            </a:r>
            <a:r>
              <a:rPr lang="en-US" i="1"/>
              <a:t>X</a:t>
            </a:r>
            <a:r>
              <a:rPr lang="en-US"/>
              <a:t>(</a:t>
            </a:r>
            <a:r>
              <a:rPr lang="en-US" i="1"/>
              <a:t>nT</a:t>
            </a:r>
            <a:r>
              <a:rPr lang="en-US"/>
              <a:t>) is wide sense stationary if</a:t>
            </a:r>
          </a:p>
          <a:p>
            <a:endParaRPr lang="en-US"/>
          </a:p>
          <a:p>
            <a:pPr eaLnBrk="1" hangingPunct="1"/>
            <a:endParaRPr lang="en-US" sz="800"/>
          </a:p>
          <a:p>
            <a:pPr>
              <a:buFont typeface="Wingdings" pitchFamily="2" charset="2"/>
              <a:buNone/>
            </a:pPr>
            <a:r>
              <a:rPr lang="en-US"/>
              <a:t>and</a:t>
            </a:r>
          </a:p>
          <a:p>
            <a:pPr>
              <a:buFont typeface="Wingdings" pitchFamily="2" charset="2"/>
              <a:buNone/>
            </a:pPr>
            <a:endParaRPr lang="en-US"/>
          </a:p>
          <a:p>
            <a:pPr>
              <a:buFont typeface="Wingdings" pitchFamily="2" charset="2"/>
              <a:buNone/>
            </a:pPr>
            <a:endParaRPr lang="en-US" sz="1400"/>
          </a:p>
          <a:p>
            <a:r>
              <a:rPr lang="en-US"/>
              <a:t>i.e., </a:t>
            </a:r>
            <a:r>
              <a:rPr lang="en-US" i="1"/>
              <a:t>R</a:t>
            </a:r>
            <a:r>
              <a:rPr lang="en-US"/>
              <a:t>(</a:t>
            </a:r>
            <a:r>
              <a:rPr lang="en-US" i="1"/>
              <a:t>n</a:t>
            </a:r>
            <a:r>
              <a:rPr lang="en-US" baseline="-25000"/>
              <a:t>1</a:t>
            </a:r>
            <a:r>
              <a:rPr lang="en-US"/>
              <a:t>, </a:t>
            </a:r>
            <a:r>
              <a:rPr lang="en-US" i="1"/>
              <a:t>n</a:t>
            </a:r>
            <a:r>
              <a:rPr lang="en-US" baseline="-25000"/>
              <a:t>2</a:t>
            </a:r>
            <a:r>
              <a:rPr lang="en-US"/>
              <a:t>) = </a:t>
            </a:r>
            <a:r>
              <a:rPr lang="en-US" i="1"/>
              <a:t>R</a:t>
            </a:r>
            <a:r>
              <a:rPr lang="en-US"/>
              <a:t>(</a:t>
            </a:r>
            <a:r>
              <a:rPr lang="en-US" i="1"/>
              <a:t>n</a:t>
            </a:r>
            <a:r>
              <a:rPr lang="en-US" baseline="-25000"/>
              <a:t>1</a:t>
            </a:r>
            <a:r>
              <a:rPr lang="en-US"/>
              <a:t> </a:t>
            </a:r>
            <a:r>
              <a:rPr lang="en-US" i="1"/>
              <a:t>–</a:t>
            </a:r>
            <a:r>
              <a:rPr lang="en-US"/>
              <a:t> </a:t>
            </a:r>
            <a:r>
              <a:rPr lang="en-US" i="1"/>
              <a:t>n</a:t>
            </a:r>
            <a:r>
              <a:rPr lang="en-US" baseline="-25000"/>
              <a:t>2</a:t>
            </a:r>
            <a:r>
              <a:rPr lang="en-US"/>
              <a:t>) = </a:t>
            </a:r>
            <a:r>
              <a:rPr lang="en-US" i="1"/>
              <a:t>R*</a:t>
            </a:r>
            <a:r>
              <a:rPr lang="en-US"/>
              <a:t>(</a:t>
            </a:r>
            <a:r>
              <a:rPr lang="en-US" i="1"/>
              <a:t>n</a:t>
            </a:r>
            <a:r>
              <a:rPr lang="en-US" baseline="-25000"/>
              <a:t>2</a:t>
            </a:r>
            <a:r>
              <a:rPr lang="en-US"/>
              <a:t> </a:t>
            </a:r>
            <a:r>
              <a:rPr lang="en-US" i="1"/>
              <a:t>–</a:t>
            </a:r>
            <a:r>
              <a:rPr lang="en-US"/>
              <a:t> </a:t>
            </a:r>
            <a:r>
              <a:rPr lang="en-US" i="1"/>
              <a:t>n</a:t>
            </a:r>
            <a:r>
              <a:rPr lang="en-US" baseline="-25000"/>
              <a:t>1</a:t>
            </a:r>
            <a:r>
              <a:rPr lang="en-US"/>
              <a:t>).</a:t>
            </a:r>
          </a:p>
        </p:txBody>
      </p:sp>
      <p:graphicFrame>
        <p:nvGraphicFramePr>
          <p:cNvPr id="131076" name="Object 9"/>
          <p:cNvGraphicFramePr>
            <a:graphicFrameLocks noChangeAspect="1"/>
          </p:cNvGraphicFramePr>
          <p:nvPr>
            <p:ph sz="quarter" idx="3"/>
          </p:nvPr>
        </p:nvGraphicFramePr>
        <p:xfrm>
          <a:off x="3200400" y="4202113"/>
          <a:ext cx="2971800" cy="293687"/>
        </p:xfrm>
        <a:graphic>
          <a:graphicData uri="http://schemas.openxmlformats.org/presentationml/2006/ole">
            <p:oleObj spid="_x0000_s131076" name="Equation" r:id="rId5" imgW="3479760" imgH="342720" progId="">
              <p:embed/>
            </p:oleObj>
          </a:graphicData>
        </a:graphic>
      </p:graphicFrame>
      <p:grpSp>
        <p:nvGrpSpPr>
          <p:cNvPr id="131082" name="Group 11"/>
          <p:cNvGrpSpPr>
            <a:grpSpLocks/>
          </p:cNvGrpSpPr>
          <p:nvPr/>
        </p:nvGrpSpPr>
        <p:grpSpPr bwMode="auto">
          <a:xfrm>
            <a:off x="2819400" y="4724400"/>
            <a:ext cx="3429000" cy="381000"/>
            <a:chOff x="800" y="3888"/>
            <a:chExt cx="3296" cy="264"/>
          </a:xfrm>
        </p:grpSpPr>
        <p:graphicFrame>
          <p:nvGraphicFramePr>
            <p:cNvPr id="131077" name="Object 12"/>
            <p:cNvGraphicFramePr>
              <a:graphicFrameLocks noChangeAspect="1"/>
            </p:cNvGraphicFramePr>
            <p:nvPr/>
          </p:nvGraphicFramePr>
          <p:xfrm>
            <a:off x="800" y="3888"/>
            <a:ext cx="3296" cy="264"/>
          </p:xfrm>
          <a:graphic>
            <a:graphicData uri="http://schemas.openxmlformats.org/presentationml/2006/ole">
              <p:oleObj spid="_x0000_s131077" name="Equation" r:id="rId6" imgW="5232240" imgH="419040" progId="">
                <p:embed/>
              </p:oleObj>
            </a:graphicData>
          </a:graphic>
        </p:graphicFrame>
        <p:graphicFrame>
          <p:nvGraphicFramePr>
            <p:cNvPr id="131078" name="Object 13"/>
            <p:cNvGraphicFramePr>
              <a:graphicFrameLocks noChangeAspect="1"/>
            </p:cNvGraphicFramePr>
            <p:nvPr/>
          </p:nvGraphicFramePr>
          <p:xfrm>
            <a:off x="3744" y="3888"/>
            <a:ext cx="104" cy="112"/>
          </p:xfrm>
          <a:graphic>
            <a:graphicData uri="http://schemas.openxmlformats.org/presentationml/2006/ole">
              <p:oleObj spid="_x0000_s131078" name="Equation" r:id="rId7" imgW="164880" imgH="177480" progId="">
                <p:embed/>
              </p:oleObj>
            </a:graphicData>
          </a:graphic>
        </p:graphicFrame>
      </p:grpSp>
    </p:spTree>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Date Placeholder 5"/>
          <p:cNvSpPr>
            <a:spLocks noGrp="1"/>
          </p:cNvSpPr>
          <p:nvPr>
            <p:ph type="dt" sz="quarter" idx="10"/>
          </p:nvPr>
        </p:nvSpPr>
        <p:spPr/>
        <p:txBody>
          <a:bodyPr/>
          <a:lstStyle/>
          <a:p>
            <a:pPr>
              <a:defRPr/>
            </a:pPr>
            <a:r>
              <a:rPr lang="en-US"/>
              <a:t>		 </a:t>
            </a:r>
            <a:r>
              <a:rPr lang="en-US" sz="1200"/>
              <a:t> </a:t>
            </a:r>
            <a:fld id="{8F45B33C-ED34-4BCC-9117-F4C06DD0EEFF}" type="slidenum">
              <a:rPr lang="en-US" sz="1200">
                <a:solidFill>
                  <a:srgbClr val="003399"/>
                </a:solidFill>
              </a:rPr>
              <a:pPr>
                <a:defRPr/>
              </a:pPr>
              <a:t>201</a:t>
            </a:fld>
            <a:endParaRPr lang="en-US" sz="1200">
              <a:solidFill>
                <a:srgbClr val="003399"/>
              </a:solidFill>
            </a:endParaRPr>
          </a:p>
        </p:txBody>
      </p:sp>
      <p:sp>
        <p:nvSpPr>
          <p:cNvPr id="132102" name="Rectangle 12"/>
          <p:cNvSpPr>
            <a:spLocks noGrp="1" noChangeArrowheads="1"/>
          </p:cNvSpPr>
          <p:nvPr>
            <p:ph type="title"/>
          </p:nvPr>
        </p:nvSpPr>
        <p:spPr/>
        <p:txBody>
          <a:bodyPr/>
          <a:lstStyle/>
          <a:p>
            <a:r>
              <a:rPr lang="en-US" smtClean="0"/>
              <a:t>2. </a:t>
            </a:r>
            <a:r>
              <a:rPr lang="en-GB" smtClean="0"/>
              <a:t>Review of Stochastic Processes: Discrete Time (2)</a:t>
            </a:r>
            <a:endParaRPr lang="en-US" smtClean="0"/>
          </a:p>
        </p:txBody>
      </p:sp>
      <p:graphicFrame>
        <p:nvGraphicFramePr>
          <p:cNvPr id="132098" name="Object 5"/>
          <p:cNvGraphicFramePr>
            <a:graphicFrameLocks noChangeAspect="1"/>
          </p:cNvGraphicFramePr>
          <p:nvPr>
            <p:ph sz="half" idx="1"/>
          </p:nvPr>
        </p:nvGraphicFramePr>
        <p:xfrm>
          <a:off x="3276600" y="1905000"/>
          <a:ext cx="2743200" cy="369888"/>
        </p:xfrm>
        <a:graphic>
          <a:graphicData uri="http://schemas.openxmlformats.org/presentationml/2006/ole">
            <p:oleObj spid="_x0000_s132098" name="Equation" r:id="rId3" imgW="3009600" imgH="406080" progId="">
              <p:embed/>
            </p:oleObj>
          </a:graphicData>
        </a:graphic>
      </p:graphicFrame>
      <p:graphicFrame>
        <p:nvGraphicFramePr>
          <p:cNvPr id="132099" name="Object 8"/>
          <p:cNvGraphicFramePr>
            <a:graphicFrameLocks noChangeAspect="1"/>
          </p:cNvGraphicFramePr>
          <p:nvPr>
            <p:ph sz="quarter" idx="2"/>
          </p:nvPr>
        </p:nvGraphicFramePr>
        <p:xfrm>
          <a:off x="3276600" y="2930525"/>
          <a:ext cx="2514600" cy="346075"/>
        </p:xfrm>
        <a:graphic>
          <a:graphicData uri="http://schemas.openxmlformats.org/presentationml/2006/ole">
            <p:oleObj spid="_x0000_s132099" name="Equation" r:id="rId4" imgW="2679480" imgH="368280" progId="">
              <p:embed/>
            </p:oleObj>
          </a:graphicData>
        </a:graphic>
      </p:graphicFrame>
      <p:sp>
        <p:nvSpPr>
          <p:cNvPr id="132103" name="Text Box 4"/>
          <p:cNvSpPr txBox="1">
            <a:spLocks noChangeArrowheads="1"/>
          </p:cNvSpPr>
          <p:nvPr/>
        </p:nvSpPr>
        <p:spPr bwMode="auto">
          <a:xfrm>
            <a:off x="441325" y="898525"/>
            <a:ext cx="8245475" cy="4664075"/>
          </a:xfrm>
          <a:prstGeom prst="rect">
            <a:avLst/>
          </a:prstGeom>
          <a:noFill/>
          <a:ln w="9525">
            <a:noFill/>
            <a:miter lim="800000"/>
            <a:headEnd/>
            <a:tailEnd/>
          </a:ln>
        </p:spPr>
        <p:txBody>
          <a:bodyPr>
            <a:spAutoFit/>
          </a:bodyPr>
          <a:lstStyle/>
          <a:p>
            <a:pPr>
              <a:buFont typeface="Wingdings" pitchFamily="2" charset="2"/>
              <a:buChar char="q"/>
            </a:pPr>
            <a:r>
              <a:rPr lang="en-US"/>
              <a:t> If </a:t>
            </a:r>
            <a:r>
              <a:rPr lang="en-US" i="1"/>
              <a:t>X</a:t>
            </a:r>
            <a:r>
              <a:rPr lang="en-US"/>
              <a:t>(</a:t>
            </a:r>
            <a:r>
              <a:rPr lang="en-US" i="1"/>
              <a:t>nT</a:t>
            </a:r>
            <a:r>
              <a:rPr lang="en-US"/>
              <a:t>) represents a wide-sense stationary input to a discrete-time system {</a:t>
            </a:r>
            <a:r>
              <a:rPr lang="en-US" i="1"/>
              <a:t>h</a:t>
            </a:r>
            <a:r>
              <a:rPr lang="en-US"/>
              <a:t>(</a:t>
            </a:r>
            <a:r>
              <a:rPr lang="en-US" i="1"/>
              <a:t>nT</a:t>
            </a:r>
            <a:r>
              <a:rPr lang="en-US"/>
              <a:t>)}, and </a:t>
            </a:r>
            <a:r>
              <a:rPr lang="en-US" i="1"/>
              <a:t>Y</a:t>
            </a:r>
            <a:r>
              <a:rPr lang="en-US"/>
              <a:t>(</a:t>
            </a:r>
            <a:r>
              <a:rPr lang="en-US" i="1"/>
              <a:t>nT</a:t>
            </a:r>
            <a:r>
              <a:rPr lang="en-US"/>
              <a:t>) the system output, then as before the cross correlation function satisfies</a:t>
            </a:r>
          </a:p>
          <a:p>
            <a:pPr>
              <a:buFont typeface="Wingdings" pitchFamily="2" charset="2"/>
              <a:buChar char="q"/>
            </a:pPr>
            <a:endParaRPr lang="en-US"/>
          </a:p>
          <a:p>
            <a:pPr>
              <a:buFont typeface="Wingdings" pitchFamily="2" charset="2"/>
              <a:buChar char="q"/>
            </a:pPr>
            <a:endParaRPr lang="en-US"/>
          </a:p>
          <a:p>
            <a:pPr>
              <a:buFont typeface="Wingdings" pitchFamily="2" charset="2"/>
              <a:buNone/>
            </a:pPr>
            <a:r>
              <a:rPr lang="en-US"/>
              <a:t>and the output autocorrelation function is given by</a:t>
            </a:r>
          </a:p>
          <a:p>
            <a:pPr>
              <a:buFont typeface="Wingdings" pitchFamily="2" charset="2"/>
              <a:buNone/>
            </a:pPr>
            <a:endParaRPr lang="en-US"/>
          </a:p>
          <a:p>
            <a:pPr>
              <a:buFont typeface="Wingdings" pitchFamily="2" charset="2"/>
              <a:buNone/>
            </a:pPr>
            <a:endParaRPr lang="en-US" sz="1000"/>
          </a:p>
          <a:p>
            <a:pPr>
              <a:buFont typeface="Wingdings" pitchFamily="2" charset="2"/>
              <a:buNone/>
            </a:pPr>
            <a:endParaRPr lang="en-US" sz="1000"/>
          </a:p>
          <a:p>
            <a:pPr>
              <a:buFont typeface="Wingdings" pitchFamily="2" charset="2"/>
              <a:buNone/>
            </a:pPr>
            <a:r>
              <a:rPr lang="en-US"/>
              <a:t>or</a:t>
            </a:r>
          </a:p>
          <a:p>
            <a:pPr>
              <a:buFont typeface="Wingdings" pitchFamily="2" charset="2"/>
              <a:buNone/>
            </a:pPr>
            <a:endParaRPr lang="en-US"/>
          </a:p>
          <a:p>
            <a:pPr>
              <a:buFont typeface="Wingdings" pitchFamily="2" charset="2"/>
              <a:buNone/>
            </a:pPr>
            <a:endParaRPr lang="en-US"/>
          </a:p>
          <a:p>
            <a:r>
              <a:rPr lang="en-US"/>
              <a:t>Thus wide-sense stationarity from input to output is preserved for discrete-time systems also.</a:t>
            </a:r>
          </a:p>
          <a:p>
            <a:pPr>
              <a:buFont typeface="Wingdings" pitchFamily="2" charset="2"/>
              <a:buNone/>
            </a:pPr>
            <a:endParaRPr lang="en-US"/>
          </a:p>
          <a:p>
            <a:endParaRPr lang="en-US"/>
          </a:p>
        </p:txBody>
      </p:sp>
      <p:graphicFrame>
        <p:nvGraphicFramePr>
          <p:cNvPr id="132100" name="Object 11"/>
          <p:cNvGraphicFramePr>
            <a:graphicFrameLocks noChangeAspect="1"/>
          </p:cNvGraphicFramePr>
          <p:nvPr>
            <p:ph sz="quarter" idx="3"/>
          </p:nvPr>
        </p:nvGraphicFramePr>
        <p:xfrm>
          <a:off x="2819400" y="3657600"/>
          <a:ext cx="3429000" cy="365125"/>
        </p:xfrm>
        <a:graphic>
          <a:graphicData uri="http://schemas.openxmlformats.org/presentationml/2006/ole">
            <p:oleObj spid="_x0000_s132100" name="Equation" r:id="rId5" imgW="3822480" imgH="406080" progId="">
              <p:embed/>
            </p:oleObj>
          </a:graphicData>
        </a:graphic>
      </p:graphicFrame>
    </p:spTree>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4"/>
          <p:cNvSpPr>
            <a:spLocks noGrp="1"/>
          </p:cNvSpPr>
          <p:nvPr>
            <p:ph type="dt" sz="quarter" idx="10"/>
          </p:nvPr>
        </p:nvSpPr>
        <p:spPr/>
        <p:txBody>
          <a:bodyPr/>
          <a:lstStyle/>
          <a:p>
            <a:pPr>
              <a:defRPr/>
            </a:pPr>
            <a:r>
              <a:rPr lang="en-US"/>
              <a:t>		 </a:t>
            </a:r>
            <a:r>
              <a:rPr lang="en-US" sz="1200"/>
              <a:t> </a:t>
            </a:r>
            <a:fld id="{C20E5CB7-6A15-4CB7-AA33-EBABDC65ABC8}" type="slidenum">
              <a:rPr lang="en-US" sz="1200">
                <a:solidFill>
                  <a:srgbClr val="003399"/>
                </a:solidFill>
              </a:rPr>
              <a:pPr>
                <a:defRPr/>
              </a:pPr>
              <a:t>202</a:t>
            </a:fld>
            <a:endParaRPr lang="en-US" sz="1200">
              <a:solidFill>
                <a:srgbClr val="003399"/>
              </a:solidFill>
            </a:endParaRPr>
          </a:p>
        </p:txBody>
      </p:sp>
      <p:sp>
        <p:nvSpPr>
          <p:cNvPr id="133125" name="Rectangle 9"/>
          <p:cNvSpPr>
            <a:spLocks noGrp="1" noChangeArrowheads="1"/>
          </p:cNvSpPr>
          <p:nvPr>
            <p:ph type="title"/>
          </p:nvPr>
        </p:nvSpPr>
        <p:spPr/>
        <p:txBody>
          <a:bodyPr/>
          <a:lstStyle/>
          <a:p>
            <a:r>
              <a:rPr lang="en-US" smtClean="0"/>
              <a:t>2. </a:t>
            </a:r>
            <a:r>
              <a:rPr lang="en-GB" smtClean="0"/>
              <a:t>Review of Stochastic Processes: Discrete Time (3)</a:t>
            </a:r>
            <a:endParaRPr lang="en-US" smtClean="0"/>
          </a:p>
        </p:txBody>
      </p:sp>
      <p:graphicFrame>
        <p:nvGraphicFramePr>
          <p:cNvPr id="133122" name="Object 5"/>
          <p:cNvGraphicFramePr>
            <a:graphicFrameLocks noChangeAspect="1"/>
          </p:cNvGraphicFramePr>
          <p:nvPr>
            <p:ph sz="half" idx="1"/>
          </p:nvPr>
        </p:nvGraphicFramePr>
        <p:xfrm>
          <a:off x="3744913" y="1752600"/>
          <a:ext cx="1589087" cy="782638"/>
        </p:xfrm>
        <a:graphic>
          <a:graphicData uri="http://schemas.openxmlformats.org/presentationml/2006/ole">
            <p:oleObj spid="_x0000_s133122" name="Equation" r:id="rId3" imgW="876240" imgH="431640" progId="">
              <p:embed/>
            </p:oleObj>
          </a:graphicData>
        </a:graphic>
      </p:graphicFrame>
      <p:sp>
        <p:nvSpPr>
          <p:cNvPr id="133126" name="Text Box 4"/>
          <p:cNvSpPr txBox="1">
            <a:spLocks noChangeArrowheads="1"/>
          </p:cNvSpPr>
          <p:nvPr/>
        </p:nvSpPr>
        <p:spPr bwMode="auto">
          <a:xfrm>
            <a:off x="441325" y="914400"/>
            <a:ext cx="8316913" cy="4237038"/>
          </a:xfrm>
          <a:prstGeom prst="rect">
            <a:avLst/>
          </a:prstGeom>
          <a:noFill/>
          <a:ln w="9525">
            <a:noFill/>
            <a:miter lim="800000"/>
            <a:headEnd/>
            <a:tailEnd/>
          </a:ln>
        </p:spPr>
        <p:txBody>
          <a:bodyPr wrap="none">
            <a:spAutoFit/>
          </a:bodyPr>
          <a:lstStyle/>
          <a:p>
            <a:pPr>
              <a:buFont typeface="Wingdings" pitchFamily="2" charset="2"/>
              <a:buChar char="q"/>
            </a:pPr>
            <a:r>
              <a:rPr lang="en-US"/>
              <a:t> </a:t>
            </a:r>
            <a:r>
              <a:rPr lang="en-US" b="1"/>
              <a:t>Mean</a:t>
            </a:r>
            <a:r>
              <a:rPr lang="en-US"/>
              <a:t> (or</a:t>
            </a:r>
            <a:r>
              <a:rPr lang="en-US" b="1"/>
              <a:t> ensemble average</a:t>
            </a:r>
            <a:r>
              <a:rPr lang="en-US"/>
              <a:t> </a:t>
            </a:r>
            <a:r>
              <a:rPr lang="en-US" i="1">
                <a:sym typeface="Symbol" pitchFamily="18" charset="2"/>
              </a:rPr>
              <a:t></a:t>
            </a:r>
            <a:r>
              <a:rPr lang="en-US">
                <a:sym typeface="Symbol" pitchFamily="18" charset="2"/>
              </a:rPr>
              <a:t>) </a:t>
            </a:r>
            <a:r>
              <a:rPr lang="en-US"/>
              <a:t>of a stochastic process is obtained by </a:t>
            </a:r>
          </a:p>
          <a:p>
            <a:r>
              <a:rPr lang="en-US"/>
              <a:t>averaging </a:t>
            </a:r>
            <a:r>
              <a:rPr lang="en-US" b="1"/>
              <a:t>across</a:t>
            </a:r>
            <a:r>
              <a:rPr lang="en-US"/>
              <a:t> the process, while </a:t>
            </a:r>
            <a:r>
              <a:rPr lang="en-US" b="1"/>
              <a:t>time average </a:t>
            </a:r>
            <a:r>
              <a:rPr lang="en-US"/>
              <a:t>is obtained by averaging </a:t>
            </a:r>
          </a:p>
          <a:p>
            <a:r>
              <a:rPr lang="en-US" b="1"/>
              <a:t>along</a:t>
            </a:r>
            <a:r>
              <a:rPr lang="en-US"/>
              <a:t> the process as</a:t>
            </a:r>
          </a:p>
          <a:p>
            <a:endParaRPr lang="en-US"/>
          </a:p>
          <a:p>
            <a:endParaRPr lang="en-US"/>
          </a:p>
          <a:p>
            <a:endParaRPr lang="en-US" sz="1600"/>
          </a:p>
          <a:p>
            <a:r>
              <a:rPr lang="en-US"/>
              <a:t>where</a:t>
            </a:r>
            <a:r>
              <a:rPr lang="en-US" i="1"/>
              <a:t> M </a:t>
            </a:r>
            <a:r>
              <a:rPr lang="en-US"/>
              <a:t> is total number of time samples used in estimation.</a:t>
            </a:r>
          </a:p>
          <a:p>
            <a:endParaRPr lang="en-US"/>
          </a:p>
          <a:p>
            <a:r>
              <a:rPr lang="en-US"/>
              <a:t>Consider wide-sense DTStP </a:t>
            </a:r>
            <a:r>
              <a:rPr lang="en-US" i="1"/>
              <a:t>X</a:t>
            </a:r>
            <a:r>
              <a:rPr lang="en-US" i="1" baseline="-25000"/>
              <a:t>n</a:t>
            </a:r>
            <a:r>
              <a:rPr lang="en-US"/>
              <a:t>, time average </a:t>
            </a:r>
            <a:r>
              <a:rPr lang="en-US" i="1"/>
              <a:t>converge</a:t>
            </a:r>
            <a:r>
              <a:rPr lang="en-US"/>
              <a:t> to ensemble average </a:t>
            </a:r>
          </a:p>
          <a:p>
            <a:r>
              <a:rPr lang="en-US"/>
              <a:t>if:</a:t>
            </a:r>
          </a:p>
          <a:p>
            <a:endParaRPr lang="en-US"/>
          </a:p>
          <a:p>
            <a:endParaRPr lang="en-US" sz="1200"/>
          </a:p>
          <a:p>
            <a:pPr>
              <a:spcBef>
                <a:spcPct val="20000"/>
              </a:spcBef>
              <a:buFont typeface="Wingdings" pitchFamily="2" charset="2"/>
              <a:buNone/>
            </a:pPr>
            <a:r>
              <a:rPr lang="en-US">
                <a:sym typeface="Symbol" pitchFamily="18" charset="2"/>
              </a:rPr>
              <a:t>the process </a:t>
            </a:r>
            <a:r>
              <a:rPr lang="en-US" i="1"/>
              <a:t>X</a:t>
            </a:r>
            <a:r>
              <a:rPr lang="en-US" i="1" baseline="-25000"/>
              <a:t>n</a:t>
            </a:r>
            <a:r>
              <a:rPr lang="en-US">
                <a:sym typeface="Symbol" pitchFamily="18" charset="2"/>
              </a:rPr>
              <a:t> is said </a:t>
            </a:r>
            <a:r>
              <a:rPr lang="en-US" b="1">
                <a:sym typeface="Symbol" pitchFamily="18" charset="2"/>
              </a:rPr>
              <a:t>mean ergodic</a:t>
            </a:r>
            <a:r>
              <a:rPr lang="en-US">
                <a:sym typeface="Symbol" pitchFamily="18" charset="2"/>
              </a:rPr>
              <a:t> (in the mean-square error sense).</a:t>
            </a:r>
          </a:p>
          <a:p>
            <a:endParaRPr lang="en-US"/>
          </a:p>
        </p:txBody>
      </p:sp>
      <p:graphicFrame>
        <p:nvGraphicFramePr>
          <p:cNvPr id="133123" name="Object 8"/>
          <p:cNvGraphicFramePr>
            <a:graphicFrameLocks noChangeAspect="1"/>
          </p:cNvGraphicFramePr>
          <p:nvPr>
            <p:ph sz="half" idx="2"/>
          </p:nvPr>
        </p:nvGraphicFramePr>
        <p:xfrm>
          <a:off x="3617913" y="3881438"/>
          <a:ext cx="1906587" cy="538162"/>
        </p:xfrm>
        <a:graphic>
          <a:graphicData uri="http://schemas.openxmlformats.org/presentationml/2006/ole">
            <p:oleObj spid="_x0000_s133123" name="Equation" r:id="rId4" imgW="1079280" imgH="304560" progId="">
              <p:embed/>
            </p:oleObj>
          </a:graphicData>
        </a:graphic>
      </p:graphicFrame>
    </p:spTree>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3"/>
          <p:cNvSpPr>
            <a:spLocks noGrp="1"/>
          </p:cNvSpPr>
          <p:nvPr>
            <p:ph type="dt" sz="quarter" idx="10"/>
          </p:nvPr>
        </p:nvSpPr>
        <p:spPr/>
        <p:txBody>
          <a:bodyPr/>
          <a:lstStyle/>
          <a:p>
            <a:pPr>
              <a:defRPr/>
            </a:pPr>
            <a:r>
              <a:rPr lang="en-US"/>
              <a:t>		 </a:t>
            </a:r>
            <a:r>
              <a:rPr lang="en-US" sz="1200"/>
              <a:t> </a:t>
            </a:r>
            <a:fld id="{A2FEEA1D-9D81-47CE-A8D6-CDE79967C3ED}" type="slidenum">
              <a:rPr lang="en-US" sz="1200">
                <a:solidFill>
                  <a:srgbClr val="003399"/>
                </a:solidFill>
              </a:rPr>
              <a:pPr>
                <a:defRPr/>
              </a:pPr>
              <a:t>203</a:t>
            </a:fld>
            <a:endParaRPr lang="en-US" sz="1200">
              <a:solidFill>
                <a:srgbClr val="003399"/>
              </a:solidFill>
            </a:endParaRPr>
          </a:p>
        </p:txBody>
      </p:sp>
      <p:sp>
        <p:nvSpPr>
          <p:cNvPr id="134148" name="Rectangle 6"/>
          <p:cNvSpPr>
            <a:spLocks noGrp="1" noChangeArrowheads="1"/>
          </p:cNvSpPr>
          <p:nvPr>
            <p:ph type="title"/>
          </p:nvPr>
        </p:nvSpPr>
        <p:spPr/>
        <p:txBody>
          <a:bodyPr/>
          <a:lstStyle/>
          <a:p>
            <a:r>
              <a:rPr lang="en-US" smtClean="0"/>
              <a:t>2. </a:t>
            </a:r>
            <a:r>
              <a:rPr lang="en-GB" smtClean="0"/>
              <a:t>Review of Stochastic Processes: Discrete Time (4)</a:t>
            </a:r>
            <a:endParaRPr lang="en-US" smtClean="0"/>
          </a:p>
        </p:txBody>
      </p:sp>
      <p:sp>
        <p:nvSpPr>
          <p:cNvPr id="134149" name="Text Box 4"/>
          <p:cNvSpPr txBox="1">
            <a:spLocks noChangeArrowheads="1"/>
          </p:cNvSpPr>
          <p:nvPr/>
        </p:nvSpPr>
        <p:spPr bwMode="auto">
          <a:xfrm>
            <a:off x="517525" y="930275"/>
            <a:ext cx="8262938" cy="4768850"/>
          </a:xfrm>
          <a:prstGeom prst="rect">
            <a:avLst/>
          </a:prstGeom>
          <a:noFill/>
          <a:ln w="9525">
            <a:noFill/>
            <a:miter lim="800000"/>
            <a:headEnd/>
            <a:tailEnd/>
          </a:ln>
        </p:spPr>
        <p:txBody>
          <a:bodyPr wrap="none">
            <a:spAutoFit/>
          </a:bodyPr>
          <a:lstStyle/>
          <a:p>
            <a:pPr>
              <a:buFont typeface="Wingdings" pitchFamily="2" charset="2"/>
              <a:buChar char="q"/>
            </a:pPr>
            <a:r>
              <a:rPr lang="en-US"/>
              <a:t> Let define an (</a:t>
            </a:r>
            <a:r>
              <a:rPr lang="en-US" i="1"/>
              <a:t>M</a:t>
            </a:r>
            <a:r>
              <a:rPr lang="en-US">
                <a:sym typeface="Symbol" pitchFamily="18" charset="2"/>
              </a:rPr>
              <a:t>1</a:t>
            </a:r>
            <a:r>
              <a:rPr lang="en-US"/>
              <a:t>)-</a:t>
            </a:r>
            <a:r>
              <a:rPr lang="en-US" b="1"/>
              <a:t>observation vector</a:t>
            </a:r>
            <a:r>
              <a:rPr lang="en-US"/>
              <a:t> </a:t>
            </a:r>
            <a:r>
              <a:rPr lang="en-US" b="1"/>
              <a:t>x</a:t>
            </a:r>
            <a:r>
              <a:rPr lang="en-US" i="1" baseline="-25000"/>
              <a:t>n</a:t>
            </a:r>
            <a:r>
              <a:rPr lang="en-US"/>
              <a:t> represents elements of time </a:t>
            </a:r>
          </a:p>
          <a:p>
            <a:r>
              <a:rPr lang="en-US"/>
              <a:t>series </a:t>
            </a:r>
            <a:r>
              <a:rPr lang="en-US" i="1"/>
              <a:t>X</a:t>
            </a:r>
            <a:r>
              <a:rPr lang="en-US" i="1" baseline="-25000"/>
              <a:t>n</a:t>
            </a:r>
            <a:r>
              <a:rPr lang="en-US"/>
              <a:t>, </a:t>
            </a:r>
            <a:r>
              <a:rPr lang="en-US" i="1"/>
              <a:t>X</a:t>
            </a:r>
            <a:r>
              <a:rPr lang="en-US" i="1" baseline="-25000"/>
              <a:t>n-</a:t>
            </a:r>
            <a:r>
              <a:rPr lang="en-US" baseline="-25000"/>
              <a:t>1</a:t>
            </a:r>
            <a:r>
              <a:rPr lang="en-US" i="1"/>
              <a:t>, </a:t>
            </a:r>
            <a:r>
              <a:rPr lang="en-US"/>
              <a:t>….</a:t>
            </a:r>
            <a:r>
              <a:rPr lang="en-US" i="1"/>
              <a:t>X</a:t>
            </a:r>
            <a:r>
              <a:rPr lang="en-US" i="1" baseline="-25000"/>
              <a:t>n</a:t>
            </a:r>
            <a:r>
              <a:rPr lang="en-US" baseline="-25000"/>
              <a:t>-</a:t>
            </a:r>
            <a:r>
              <a:rPr lang="en-US" i="1" baseline="-25000"/>
              <a:t>M</a:t>
            </a:r>
            <a:r>
              <a:rPr lang="en-US" baseline="-25000"/>
              <a:t>+1</a:t>
            </a:r>
          </a:p>
          <a:p>
            <a:endParaRPr lang="en-US" sz="800"/>
          </a:p>
          <a:p>
            <a:r>
              <a:rPr lang="en-US"/>
              <a:t>			</a:t>
            </a:r>
            <a:r>
              <a:rPr lang="en-US" b="1"/>
              <a:t>x</a:t>
            </a:r>
            <a:r>
              <a:rPr lang="en-US" i="1" baseline="-25000"/>
              <a:t>n</a:t>
            </a:r>
            <a:r>
              <a:rPr lang="en-US"/>
              <a:t> = [</a:t>
            </a:r>
            <a:r>
              <a:rPr lang="en-US" i="1"/>
              <a:t>X</a:t>
            </a:r>
            <a:r>
              <a:rPr lang="en-US" i="1" baseline="-25000"/>
              <a:t>n</a:t>
            </a:r>
            <a:r>
              <a:rPr lang="en-US"/>
              <a:t>, </a:t>
            </a:r>
            <a:r>
              <a:rPr lang="en-US" i="1"/>
              <a:t>X</a:t>
            </a:r>
            <a:r>
              <a:rPr lang="en-US" i="1" baseline="-25000"/>
              <a:t>n-</a:t>
            </a:r>
            <a:r>
              <a:rPr lang="en-US" baseline="-25000"/>
              <a:t>1</a:t>
            </a:r>
            <a:r>
              <a:rPr lang="en-US" i="1"/>
              <a:t>, </a:t>
            </a:r>
            <a:r>
              <a:rPr lang="en-US"/>
              <a:t>….</a:t>
            </a:r>
            <a:r>
              <a:rPr lang="en-US" i="1"/>
              <a:t>X</a:t>
            </a:r>
            <a:r>
              <a:rPr lang="en-US" i="1" baseline="-25000"/>
              <a:t>n</a:t>
            </a:r>
            <a:r>
              <a:rPr lang="en-US" baseline="-25000"/>
              <a:t>-</a:t>
            </a:r>
            <a:r>
              <a:rPr lang="en-US" i="1" baseline="-25000"/>
              <a:t>M</a:t>
            </a:r>
            <a:r>
              <a:rPr lang="en-US" baseline="-25000"/>
              <a:t>+1</a:t>
            </a:r>
            <a:r>
              <a:rPr lang="en-US"/>
              <a:t>]</a:t>
            </a:r>
            <a:r>
              <a:rPr lang="en-US" i="1" baseline="30000"/>
              <a:t>T</a:t>
            </a:r>
          </a:p>
          <a:p>
            <a:endParaRPr lang="en-US" sz="2800" i="1" baseline="30000"/>
          </a:p>
          <a:p>
            <a:r>
              <a:rPr lang="en-US"/>
              <a:t>An (</a:t>
            </a:r>
            <a:r>
              <a:rPr lang="en-US" i="1"/>
              <a:t>M</a:t>
            </a:r>
            <a:r>
              <a:rPr lang="en-US">
                <a:sym typeface="Symbol" pitchFamily="18" charset="2"/>
              </a:rPr>
              <a:t></a:t>
            </a:r>
            <a:r>
              <a:rPr lang="en-US" i="1">
                <a:sym typeface="Symbol" pitchFamily="18" charset="2"/>
              </a:rPr>
              <a:t>M</a:t>
            </a:r>
            <a:r>
              <a:rPr lang="en-US"/>
              <a:t>)-</a:t>
            </a:r>
            <a:r>
              <a:rPr lang="en-US" b="1"/>
              <a:t>correlation matrix</a:t>
            </a:r>
            <a:r>
              <a:rPr lang="en-US"/>
              <a:t> </a:t>
            </a:r>
            <a:r>
              <a:rPr lang="en-US" b="1"/>
              <a:t>R </a:t>
            </a:r>
            <a:r>
              <a:rPr lang="en-US"/>
              <a:t>(using condition of wide-sense stationary) </a:t>
            </a:r>
          </a:p>
          <a:p>
            <a:r>
              <a:rPr lang="en-US"/>
              <a:t>can be defined as</a:t>
            </a:r>
          </a:p>
          <a:p>
            <a:endParaRPr lang="en-US"/>
          </a:p>
          <a:p>
            <a:endParaRPr lang="en-US"/>
          </a:p>
          <a:p>
            <a:endParaRPr lang="en-US"/>
          </a:p>
          <a:p>
            <a:endParaRPr lang="en-US"/>
          </a:p>
          <a:p>
            <a:endParaRPr lang="en-US"/>
          </a:p>
          <a:p>
            <a:endParaRPr lang="en-US" sz="2400"/>
          </a:p>
          <a:p>
            <a:r>
              <a:rPr lang="en-US"/>
              <a:t>Superscript </a:t>
            </a:r>
            <a:r>
              <a:rPr lang="en-US" i="1"/>
              <a:t>H </a:t>
            </a:r>
            <a:r>
              <a:rPr lang="en-US"/>
              <a:t>denotes Hermitian transposition.</a:t>
            </a:r>
            <a:endParaRPr lang="en-US" i="1" baseline="30000"/>
          </a:p>
          <a:p>
            <a:pPr>
              <a:spcBef>
                <a:spcPct val="20000"/>
              </a:spcBef>
              <a:buFont typeface="Wingdings" pitchFamily="2" charset="2"/>
              <a:buNone/>
            </a:pPr>
            <a:endParaRPr lang="en-US" sz="1000"/>
          </a:p>
          <a:p>
            <a:pPr>
              <a:spcBef>
                <a:spcPct val="20000"/>
              </a:spcBef>
              <a:buFont typeface="Wingdings" pitchFamily="2" charset="2"/>
              <a:buNone/>
            </a:pPr>
            <a:endParaRPr lang="en-US"/>
          </a:p>
        </p:txBody>
      </p:sp>
      <p:graphicFrame>
        <p:nvGraphicFramePr>
          <p:cNvPr id="134146" name="Object 5"/>
          <p:cNvGraphicFramePr>
            <a:graphicFrameLocks noChangeAspect="1"/>
          </p:cNvGraphicFramePr>
          <p:nvPr>
            <p:ph idx="1"/>
          </p:nvPr>
        </p:nvGraphicFramePr>
        <p:xfrm>
          <a:off x="1365250" y="3008313"/>
          <a:ext cx="6102350" cy="1563687"/>
        </p:xfrm>
        <a:graphic>
          <a:graphicData uri="http://schemas.openxmlformats.org/presentationml/2006/ole">
            <p:oleObj spid="_x0000_s134146" name="Equation" r:id="rId3" imgW="3568680" imgH="914400" progId="">
              <p:embed/>
            </p:oleObj>
          </a:graphicData>
        </a:graphic>
      </p:graphicFrame>
    </p:spTree>
  </p:cSld>
  <p:clrMapOvr>
    <a:masterClrMapping/>
  </p:clrMapOvr>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4"/>
          <p:cNvSpPr>
            <a:spLocks noGrp="1"/>
          </p:cNvSpPr>
          <p:nvPr>
            <p:ph type="dt" sz="quarter" idx="10"/>
          </p:nvPr>
        </p:nvSpPr>
        <p:spPr/>
        <p:txBody>
          <a:bodyPr/>
          <a:lstStyle/>
          <a:p>
            <a:pPr>
              <a:defRPr/>
            </a:pPr>
            <a:r>
              <a:rPr lang="en-US"/>
              <a:t>		 </a:t>
            </a:r>
            <a:r>
              <a:rPr lang="en-US" sz="1200"/>
              <a:t> </a:t>
            </a:r>
            <a:fld id="{960392FC-2FCF-441F-A988-61F1005DDD1F}" type="slidenum">
              <a:rPr lang="en-US" sz="1200">
                <a:solidFill>
                  <a:srgbClr val="003399"/>
                </a:solidFill>
              </a:rPr>
              <a:pPr>
                <a:defRPr/>
              </a:pPr>
              <a:t>204</a:t>
            </a:fld>
            <a:endParaRPr lang="en-US" sz="1200">
              <a:solidFill>
                <a:srgbClr val="003399"/>
              </a:solidFill>
            </a:endParaRPr>
          </a:p>
        </p:txBody>
      </p:sp>
      <p:sp>
        <p:nvSpPr>
          <p:cNvPr id="135173" name="Rectangle 9"/>
          <p:cNvSpPr>
            <a:spLocks noGrp="1" noChangeArrowheads="1"/>
          </p:cNvSpPr>
          <p:nvPr>
            <p:ph type="title"/>
          </p:nvPr>
        </p:nvSpPr>
        <p:spPr/>
        <p:txBody>
          <a:bodyPr/>
          <a:lstStyle/>
          <a:p>
            <a:r>
              <a:rPr lang="en-US" smtClean="0"/>
              <a:t>2. </a:t>
            </a:r>
            <a:r>
              <a:rPr lang="en-GB" smtClean="0"/>
              <a:t>Review of Stochastic Processes: Discrete Time (5)</a:t>
            </a:r>
            <a:endParaRPr lang="en-US" smtClean="0"/>
          </a:p>
        </p:txBody>
      </p:sp>
      <p:graphicFrame>
        <p:nvGraphicFramePr>
          <p:cNvPr id="135170" name="Object 5"/>
          <p:cNvGraphicFramePr>
            <a:graphicFrameLocks noChangeAspect="1"/>
          </p:cNvGraphicFramePr>
          <p:nvPr>
            <p:ph sz="half" idx="1"/>
          </p:nvPr>
        </p:nvGraphicFramePr>
        <p:xfrm>
          <a:off x="1981200" y="1981200"/>
          <a:ext cx="5029200" cy="1633538"/>
        </p:xfrm>
        <a:graphic>
          <a:graphicData uri="http://schemas.openxmlformats.org/presentationml/2006/ole">
            <p:oleObj spid="_x0000_s135170" name="Equation" r:id="rId3" imgW="2819160" imgH="914400" progId="">
              <p:embed/>
            </p:oleObj>
          </a:graphicData>
        </a:graphic>
      </p:graphicFrame>
      <p:sp>
        <p:nvSpPr>
          <p:cNvPr id="135174" name="Rectangle 4"/>
          <p:cNvSpPr>
            <a:spLocks noChangeArrowheads="1"/>
          </p:cNvSpPr>
          <p:nvPr/>
        </p:nvSpPr>
        <p:spPr bwMode="auto">
          <a:xfrm>
            <a:off x="533400" y="836613"/>
            <a:ext cx="8077200" cy="5792787"/>
          </a:xfrm>
          <a:prstGeom prst="rect">
            <a:avLst/>
          </a:prstGeom>
          <a:noFill/>
          <a:ln w="9525">
            <a:noFill/>
            <a:miter lim="800000"/>
            <a:headEnd/>
            <a:tailEnd/>
          </a:ln>
        </p:spPr>
        <p:txBody>
          <a:bodyPr>
            <a:spAutoFit/>
          </a:bodyPr>
          <a:lstStyle/>
          <a:p>
            <a:pPr marL="406400" indent="-406400">
              <a:tabLst>
                <a:tab pos="406400" algn="l"/>
              </a:tabLst>
            </a:pPr>
            <a:r>
              <a:rPr lang="en-US" u="sng"/>
              <a:t>Properties</a:t>
            </a:r>
            <a:r>
              <a:rPr lang="en-US"/>
              <a:t>:</a:t>
            </a:r>
          </a:p>
          <a:p>
            <a:pPr marL="406400" indent="-406400">
              <a:tabLst>
                <a:tab pos="406400" algn="l"/>
              </a:tabLst>
            </a:pPr>
            <a:endParaRPr lang="en-US" sz="800"/>
          </a:p>
          <a:p>
            <a:pPr marL="406400" indent="-406400">
              <a:tabLst>
                <a:tab pos="406400" algn="l"/>
              </a:tabLst>
            </a:pPr>
            <a:r>
              <a:rPr lang="en-US"/>
              <a:t>(i)  Correlation matrix </a:t>
            </a:r>
            <a:r>
              <a:rPr lang="en-US" b="1"/>
              <a:t>R</a:t>
            </a:r>
            <a:r>
              <a:rPr lang="en-US"/>
              <a:t> of stationary DTStP is </a:t>
            </a:r>
            <a:r>
              <a:rPr lang="en-US" i="1"/>
              <a:t>Hermitian</a:t>
            </a:r>
            <a:r>
              <a:rPr lang="en-US"/>
              <a:t>: </a:t>
            </a:r>
            <a:r>
              <a:rPr lang="en-US" b="1"/>
              <a:t>R</a:t>
            </a:r>
            <a:r>
              <a:rPr lang="en-US" i="1" baseline="30000"/>
              <a:t>H</a:t>
            </a:r>
            <a:r>
              <a:rPr lang="en-US" i="1"/>
              <a:t> </a:t>
            </a:r>
            <a:r>
              <a:rPr lang="en-US"/>
              <a:t>= </a:t>
            </a:r>
            <a:r>
              <a:rPr lang="en-US" b="1"/>
              <a:t>R </a:t>
            </a:r>
            <a:r>
              <a:rPr lang="en-US"/>
              <a:t>or </a:t>
            </a:r>
            <a:r>
              <a:rPr lang="en-US" i="1"/>
              <a:t>R</a:t>
            </a:r>
            <a:r>
              <a:rPr lang="en-US"/>
              <a:t>(</a:t>
            </a:r>
            <a:r>
              <a:rPr lang="en-US" i="1"/>
              <a:t>k</a:t>
            </a:r>
            <a:r>
              <a:rPr lang="en-US"/>
              <a:t>)=</a:t>
            </a:r>
            <a:r>
              <a:rPr lang="en-US" i="1"/>
              <a:t>R</a:t>
            </a:r>
            <a:r>
              <a:rPr lang="en-US"/>
              <a:t>*(</a:t>
            </a:r>
            <a:r>
              <a:rPr lang="en-US" i="1"/>
              <a:t>k</a:t>
            </a:r>
            <a:r>
              <a:rPr lang="en-US"/>
              <a:t>).Therefore:</a:t>
            </a:r>
          </a:p>
          <a:p>
            <a:pPr marL="406400" indent="-406400">
              <a:buFontTx/>
              <a:buChar char="•"/>
              <a:tabLst>
                <a:tab pos="406400" algn="l"/>
              </a:tabLst>
            </a:pPr>
            <a:endParaRPr lang="en-US"/>
          </a:p>
          <a:p>
            <a:pPr marL="406400" indent="-406400">
              <a:buFontTx/>
              <a:buChar char="•"/>
              <a:tabLst>
                <a:tab pos="406400" algn="l"/>
              </a:tabLst>
            </a:pPr>
            <a:endParaRPr lang="en-US"/>
          </a:p>
          <a:p>
            <a:pPr marL="406400" indent="-406400">
              <a:buFontTx/>
              <a:buChar char="•"/>
              <a:tabLst>
                <a:tab pos="406400" algn="l"/>
              </a:tabLst>
            </a:pPr>
            <a:endParaRPr lang="en-US"/>
          </a:p>
          <a:p>
            <a:pPr marL="406400" indent="-406400">
              <a:buFontTx/>
              <a:buChar char="•"/>
              <a:tabLst>
                <a:tab pos="406400" algn="l"/>
              </a:tabLst>
            </a:pPr>
            <a:endParaRPr lang="en-US"/>
          </a:p>
          <a:p>
            <a:pPr marL="406400" indent="-406400">
              <a:buFontTx/>
              <a:buChar char="•"/>
              <a:tabLst>
                <a:tab pos="406400" algn="l"/>
              </a:tabLst>
            </a:pPr>
            <a:endParaRPr lang="en-US"/>
          </a:p>
          <a:p>
            <a:pPr marL="406400" indent="-406400">
              <a:buFontTx/>
              <a:buChar char="•"/>
              <a:tabLst>
                <a:tab pos="406400" algn="l"/>
              </a:tabLst>
            </a:pPr>
            <a:endParaRPr lang="en-US" sz="1000"/>
          </a:p>
          <a:p>
            <a:pPr marL="406400" indent="-406400">
              <a:buFontTx/>
              <a:buChar char="•"/>
              <a:tabLst>
                <a:tab pos="406400" algn="l"/>
              </a:tabLst>
            </a:pPr>
            <a:endParaRPr lang="en-US" sz="800"/>
          </a:p>
          <a:p>
            <a:pPr marL="406400" indent="-406400">
              <a:buFontTx/>
              <a:buAutoNum type="romanLcParenBoth" startAt="2"/>
              <a:tabLst>
                <a:tab pos="406400" algn="l"/>
              </a:tabLst>
            </a:pPr>
            <a:r>
              <a:rPr lang="en-US"/>
              <a:t> Matrix</a:t>
            </a:r>
            <a:r>
              <a:rPr lang="en-US" b="1"/>
              <a:t> R </a:t>
            </a:r>
            <a:r>
              <a:rPr lang="en-US"/>
              <a:t>of stationary DTStP is </a:t>
            </a:r>
            <a:r>
              <a:rPr lang="en-US" i="1"/>
              <a:t>Toeplitz</a:t>
            </a:r>
            <a:r>
              <a:rPr lang="en-US"/>
              <a:t>: all elements on main   diagonal are equal, elements on any subdiagonal are also equal.</a:t>
            </a:r>
          </a:p>
          <a:p>
            <a:pPr marL="406400" indent="-406400">
              <a:buFontTx/>
              <a:buAutoNum type="romanLcParenBoth" startAt="2"/>
              <a:tabLst>
                <a:tab pos="406400" algn="l"/>
              </a:tabLst>
            </a:pPr>
            <a:endParaRPr lang="en-US" sz="1000"/>
          </a:p>
          <a:p>
            <a:pPr marL="579438" lvl="1">
              <a:tabLst>
                <a:tab pos="406400" algn="l"/>
              </a:tabLst>
            </a:pPr>
            <a:r>
              <a:rPr lang="en-US"/>
              <a:t>(iii) Let </a:t>
            </a:r>
            <a:r>
              <a:rPr lang="en-US" b="1"/>
              <a:t>x</a:t>
            </a:r>
            <a:r>
              <a:rPr lang="en-US"/>
              <a:t> be arbitrary (nonzero)  (</a:t>
            </a:r>
            <a:r>
              <a:rPr lang="en-US" i="1"/>
              <a:t>M</a:t>
            </a:r>
            <a:r>
              <a:rPr lang="en-US">
                <a:sym typeface="Symbol" pitchFamily="18" charset="2"/>
              </a:rPr>
              <a:t>1)-complex-valued vector, then</a:t>
            </a:r>
          </a:p>
          <a:p>
            <a:pPr marL="579438" lvl="1">
              <a:tabLst>
                <a:tab pos="406400" algn="l"/>
              </a:tabLst>
            </a:pPr>
            <a:r>
              <a:rPr lang="en-US" b="1">
                <a:sym typeface="Symbol" pitchFamily="18" charset="2"/>
              </a:rPr>
              <a:t>	 x</a:t>
            </a:r>
            <a:r>
              <a:rPr lang="en-US" i="1" baseline="30000">
                <a:sym typeface="Symbol" pitchFamily="18" charset="2"/>
              </a:rPr>
              <a:t>H</a:t>
            </a:r>
            <a:r>
              <a:rPr lang="en-US" b="1">
                <a:sym typeface="Symbol" pitchFamily="18" charset="2"/>
              </a:rPr>
              <a:t>Rx</a:t>
            </a:r>
            <a:r>
              <a:rPr lang="en-US">
                <a:sym typeface="Symbol" pitchFamily="18" charset="2"/>
              </a:rPr>
              <a:t>  0 (</a:t>
            </a:r>
            <a:r>
              <a:rPr lang="en-US" i="1">
                <a:sym typeface="Symbol" pitchFamily="18" charset="2"/>
              </a:rPr>
              <a:t>nonnegative definition</a:t>
            </a:r>
            <a:r>
              <a:rPr lang="en-US">
                <a:sym typeface="Symbol" pitchFamily="18" charset="2"/>
              </a:rPr>
              <a:t>).</a:t>
            </a:r>
          </a:p>
          <a:p>
            <a:pPr marL="579438" lvl="1">
              <a:tabLst>
                <a:tab pos="406400" algn="l"/>
              </a:tabLst>
            </a:pPr>
            <a:endParaRPr lang="en-US" sz="1000">
              <a:sym typeface="Symbol" pitchFamily="18" charset="2"/>
            </a:endParaRPr>
          </a:p>
          <a:p>
            <a:pPr marL="579438" lvl="1">
              <a:tabLst>
                <a:tab pos="406400" algn="l"/>
              </a:tabLst>
            </a:pPr>
            <a:r>
              <a:rPr lang="en-US">
                <a:sym typeface="Symbol" pitchFamily="18" charset="2"/>
              </a:rPr>
              <a:t>(iv) If </a:t>
            </a:r>
            <a:r>
              <a:rPr lang="en-US" b="1">
                <a:sym typeface="Symbol" pitchFamily="18" charset="2"/>
              </a:rPr>
              <a:t>x</a:t>
            </a:r>
            <a:r>
              <a:rPr lang="en-US" i="1" baseline="30000">
                <a:sym typeface="Symbol" pitchFamily="18" charset="2"/>
              </a:rPr>
              <a:t>B</a:t>
            </a:r>
            <a:r>
              <a:rPr lang="en-US" i="1" baseline="-25000">
                <a:sym typeface="Symbol" pitchFamily="18" charset="2"/>
              </a:rPr>
              <a:t>n</a:t>
            </a:r>
            <a:r>
              <a:rPr lang="en-US">
                <a:sym typeface="Symbol" pitchFamily="18" charset="2"/>
              </a:rPr>
              <a:t> is backward arrangement of </a:t>
            </a:r>
            <a:r>
              <a:rPr lang="en-US" b="1">
                <a:sym typeface="Symbol" pitchFamily="18" charset="2"/>
              </a:rPr>
              <a:t>x</a:t>
            </a:r>
            <a:r>
              <a:rPr lang="en-US" i="1" baseline="-25000">
                <a:sym typeface="Symbol" pitchFamily="18" charset="2"/>
              </a:rPr>
              <a:t>n</a:t>
            </a:r>
            <a:r>
              <a:rPr lang="en-US">
                <a:sym typeface="Symbol" pitchFamily="18" charset="2"/>
              </a:rPr>
              <a:t>:</a:t>
            </a:r>
          </a:p>
          <a:p>
            <a:pPr marL="579438" lvl="1">
              <a:tabLst>
                <a:tab pos="406400" algn="l"/>
              </a:tabLst>
            </a:pPr>
            <a:endParaRPr lang="en-US" sz="800">
              <a:sym typeface="Symbol" pitchFamily="18" charset="2"/>
            </a:endParaRPr>
          </a:p>
          <a:p>
            <a:pPr marL="579438" lvl="1">
              <a:tabLst>
                <a:tab pos="406400" algn="l"/>
              </a:tabLst>
            </a:pPr>
            <a:r>
              <a:rPr lang="en-US">
                <a:sym typeface="Symbol" pitchFamily="18" charset="2"/>
              </a:rPr>
              <a:t>	Then, </a:t>
            </a:r>
            <a:r>
              <a:rPr lang="en-US" i="1">
                <a:sym typeface="Symbol" pitchFamily="18" charset="2"/>
              </a:rPr>
              <a:t>E</a:t>
            </a:r>
            <a:r>
              <a:rPr lang="en-US">
                <a:sym typeface="Symbol" pitchFamily="18" charset="2"/>
              </a:rPr>
              <a:t>[</a:t>
            </a:r>
            <a:r>
              <a:rPr lang="en-US" b="1">
                <a:sym typeface="Symbol" pitchFamily="18" charset="2"/>
              </a:rPr>
              <a:t>x</a:t>
            </a:r>
            <a:r>
              <a:rPr lang="en-US" i="1" baseline="30000">
                <a:sym typeface="Symbol" pitchFamily="18" charset="2"/>
              </a:rPr>
              <a:t>B</a:t>
            </a:r>
            <a:r>
              <a:rPr lang="en-US" i="1" baseline="-25000">
                <a:sym typeface="Symbol" pitchFamily="18" charset="2"/>
              </a:rPr>
              <a:t>n</a:t>
            </a:r>
            <a:r>
              <a:rPr lang="en-US" b="1">
                <a:sym typeface="Symbol" pitchFamily="18" charset="2"/>
              </a:rPr>
              <a:t>x</a:t>
            </a:r>
            <a:r>
              <a:rPr lang="en-US" i="1" baseline="30000">
                <a:sym typeface="Symbol" pitchFamily="18" charset="2"/>
              </a:rPr>
              <a:t>BH</a:t>
            </a:r>
            <a:r>
              <a:rPr lang="en-US" i="1" baseline="-25000">
                <a:sym typeface="Symbol" pitchFamily="18" charset="2"/>
              </a:rPr>
              <a:t>n</a:t>
            </a:r>
            <a:r>
              <a:rPr lang="en-US">
                <a:sym typeface="Symbol" pitchFamily="18" charset="2"/>
              </a:rPr>
              <a:t>] = </a:t>
            </a:r>
            <a:r>
              <a:rPr lang="en-US" b="1">
                <a:sym typeface="Symbol" pitchFamily="18" charset="2"/>
              </a:rPr>
              <a:t>R</a:t>
            </a:r>
            <a:r>
              <a:rPr lang="en-US" i="1" baseline="30000">
                <a:sym typeface="Symbol" pitchFamily="18" charset="2"/>
              </a:rPr>
              <a:t>T</a:t>
            </a:r>
          </a:p>
          <a:p>
            <a:pPr marL="406400" indent="-406400">
              <a:buFontTx/>
              <a:buAutoNum type="romanLcParenBoth" startAt="2"/>
              <a:tabLst>
                <a:tab pos="406400" algn="l"/>
              </a:tabLst>
            </a:pPr>
            <a:endParaRPr lang="en-US"/>
          </a:p>
          <a:p>
            <a:pPr marL="406400" indent="-406400">
              <a:tabLst>
                <a:tab pos="406400" algn="l"/>
              </a:tabLst>
            </a:pPr>
            <a:endParaRPr lang="en-US"/>
          </a:p>
        </p:txBody>
      </p:sp>
      <p:graphicFrame>
        <p:nvGraphicFramePr>
          <p:cNvPr id="135171" name="Object 8"/>
          <p:cNvGraphicFramePr>
            <a:graphicFrameLocks noChangeAspect="1"/>
          </p:cNvGraphicFramePr>
          <p:nvPr>
            <p:ph sz="half" idx="2"/>
          </p:nvPr>
        </p:nvGraphicFramePr>
        <p:xfrm>
          <a:off x="5638800" y="5181600"/>
          <a:ext cx="3048000" cy="439738"/>
        </p:xfrm>
        <a:graphic>
          <a:graphicData uri="http://schemas.openxmlformats.org/presentationml/2006/ole">
            <p:oleObj spid="_x0000_s135171" name="Equation" r:id="rId4" imgW="1676160" imgH="241200" progId="">
              <p:embed/>
            </p:oleObj>
          </a:graphicData>
        </a:graphic>
      </p:graphicFrame>
    </p:spTree>
  </p:cSld>
  <p:clrMapOvr>
    <a:masterClrMapping/>
  </p:clrMapOvr>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4"/>
          <p:cNvSpPr>
            <a:spLocks noGrp="1"/>
          </p:cNvSpPr>
          <p:nvPr>
            <p:ph type="dt" sz="quarter" idx="10"/>
          </p:nvPr>
        </p:nvSpPr>
        <p:spPr/>
        <p:txBody>
          <a:bodyPr/>
          <a:lstStyle/>
          <a:p>
            <a:pPr>
              <a:defRPr/>
            </a:pPr>
            <a:r>
              <a:rPr lang="en-US"/>
              <a:t>		 </a:t>
            </a:r>
            <a:r>
              <a:rPr lang="en-US" sz="1200"/>
              <a:t> </a:t>
            </a:r>
            <a:fld id="{95187CC0-898E-49C1-B5F4-A3CED8F2AD1B}" type="slidenum">
              <a:rPr lang="en-US" sz="1200">
                <a:solidFill>
                  <a:srgbClr val="003399"/>
                </a:solidFill>
              </a:rPr>
              <a:pPr>
                <a:defRPr/>
              </a:pPr>
              <a:t>205</a:t>
            </a:fld>
            <a:endParaRPr lang="en-US" sz="1200">
              <a:solidFill>
                <a:srgbClr val="003399"/>
              </a:solidFill>
            </a:endParaRPr>
          </a:p>
        </p:txBody>
      </p:sp>
      <p:sp>
        <p:nvSpPr>
          <p:cNvPr id="136197" name="Rectangle 9"/>
          <p:cNvSpPr>
            <a:spLocks noGrp="1" noChangeArrowheads="1"/>
          </p:cNvSpPr>
          <p:nvPr>
            <p:ph type="title"/>
          </p:nvPr>
        </p:nvSpPr>
        <p:spPr/>
        <p:txBody>
          <a:bodyPr/>
          <a:lstStyle/>
          <a:p>
            <a:r>
              <a:rPr lang="en-US" smtClean="0"/>
              <a:t>2. </a:t>
            </a:r>
            <a:r>
              <a:rPr lang="en-GB" smtClean="0"/>
              <a:t>Review of Stochastic Processes: Discrete Time (6)</a:t>
            </a:r>
            <a:endParaRPr lang="en-US" smtClean="0"/>
          </a:p>
        </p:txBody>
      </p:sp>
      <p:graphicFrame>
        <p:nvGraphicFramePr>
          <p:cNvPr id="136194" name="Object 5"/>
          <p:cNvGraphicFramePr>
            <a:graphicFrameLocks noChangeAspect="1"/>
          </p:cNvGraphicFramePr>
          <p:nvPr>
            <p:ph sz="half" idx="1"/>
          </p:nvPr>
        </p:nvGraphicFramePr>
        <p:xfrm>
          <a:off x="3352800" y="1766888"/>
          <a:ext cx="2438400" cy="900112"/>
        </p:xfrm>
        <a:graphic>
          <a:graphicData uri="http://schemas.openxmlformats.org/presentationml/2006/ole">
            <p:oleObj spid="_x0000_s136194" name="Equation" r:id="rId3" imgW="1307880" imgH="482400" progId="">
              <p:embed/>
            </p:oleObj>
          </a:graphicData>
        </a:graphic>
      </p:graphicFrame>
      <p:sp>
        <p:nvSpPr>
          <p:cNvPr id="136198" name="Text Box 4"/>
          <p:cNvSpPr txBox="1">
            <a:spLocks noChangeArrowheads="1"/>
          </p:cNvSpPr>
          <p:nvPr/>
        </p:nvSpPr>
        <p:spPr bwMode="auto">
          <a:xfrm>
            <a:off x="457200" y="898525"/>
            <a:ext cx="8316913" cy="4054475"/>
          </a:xfrm>
          <a:prstGeom prst="rect">
            <a:avLst/>
          </a:prstGeom>
          <a:noFill/>
          <a:ln w="9525">
            <a:noFill/>
            <a:miter lim="800000"/>
            <a:headEnd/>
            <a:tailEnd/>
          </a:ln>
        </p:spPr>
        <p:txBody>
          <a:bodyPr wrap="none">
            <a:spAutoFit/>
          </a:bodyPr>
          <a:lstStyle/>
          <a:p>
            <a:r>
              <a:rPr lang="en-US"/>
              <a:t>(v) Consider correlation matrices </a:t>
            </a:r>
            <a:r>
              <a:rPr lang="en-US" b="1"/>
              <a:t>R</a:t>
            </a:r>
            <a:r>
              <a:rPr lang="en-US" i="1" baseline="-25000"/>
              <a:t>M</a:t>
            </a:r>
            <a:r>
              <a:rPr lang="en-US"/>
              <a:t> and </a:t>
            </a:r>
            <a:r>
              <a:rPr lang="en-US" b="1"/>
              <a:t>R</a:t>
            </a:r>
            <a:r>
              <a:rPr lang="en-US" i="1" baseline="-25000"/>
              <a:t>M</a:t>
            </a:r>
            <a:r>
              <a:rPr lang="en-US" baseline="-25000"/>
              <a:t>+1</a:t>
            </a:r>
            <a:r>
              <a:rPr lang="en-US"/>
              <a:t>, corresponding to </a:t>
            </a:r>
            <a:r>
              <a:rPr lang="en-US" i="1"/>
              <a:t>M</a:t>
            </a:r>
            <a:r>
              <a:rPr lang="en-US"/>
              <a:t> and </a:t>
            </a:r>
            <a:r>
              <a:rPr lang="en-US" i="1"/>
              <a:t>M</a:t>
            </a:r>
            <a:r>
              <a:rPr lang="en-US"/>
              <a:t>+1 </a:t>
            </a:r>
          </a:p>
          <a:p>
            <a:r>
              <a:rPr lang="en-US"/>
              <a:t>observations of process, these matrices are related by</a:t>
            </a:r>
          </a:p>
          <a:p>
            <a:endParaRPr lang="en-US"/>
          </a:p>
          <a:p>
            <a:endParaRPr lang="en-US"/>
          </a:p>
          <a:p>
            <a:endParaRPr lang="en-US"/>
          </a:p>
          <a:p>
            <a:endParaRPr lang="en-US"/>
          </a:p>
          <a:p>
            <a:r>
              <a:rPr lang="en-US"/>
              <a:t>or</a:t>
            </a:r>
          </a:p>
          <a:p>
            <a:endParaRPr lang="en-US"/>
          </a:p>
          <a:p>
            <a:endParaRPr lang="en-US"/>
          </a:p>
          <a:p>
            <a:endParaRPr lang="en-US"/>
          </a:p>
          <a:p>
            <a:endParaRPr lang="en-US"/>
          </a:p>
          <a:p>
            <a:r>
              <a:rPr lang="en-US"/>
              <a:t>where </a:t>
            </a:r>
            <a:r>
              <a:rPr lang="en-US" b="1"/>
              <a:t>r</a:t>
            </a:r>
            <a:r>
              <a:rPr lang="en-US" i="1" baseline="30000"/>
              <a:t>H </a:t>
            </a:r>
            <a:r>
              <a:rPr lang="en-US"/>
              <a:t>= [</a:t>
            </a:r>
            <a:r>
              <a:rPr lang="en-US" i="1"/>
              <a:t>R</a:t>
            </a:r>
            <a:r>
              <a:rPr lang="en-US"/>
              <a:t>(1), </a:t>
            </a:r>
            <a:r>
              <a:rPr lang="en-US" i="1"/>
              <a:t>R</a:t>
            </a:r>
            <a:r>
              <a:rPr lang="en-US"/>
              <a:t>(2),…, </a:t>
            </a:r>
            <a:r>
              <a:rPr lang="en-US" i="1"/>
              <a:t>R</a:t>
            </a:r>
            <a:r>
              <a:rPr lang="en-US"/>
              <a:t>(</a:t>
            </a:r>
            <a:r>
              <a:rPr lang="en-US" i="1"/>
              <a:t>M</a:t>
            </a:r>
            <a:r>
              <a:rPr lang="en-US"/>
              <a:t>)] and </a:t>
            </a:r>
            <a:r>
              <a:rPr lang="en-US" b="1"/>
              <a:t>r</a:t>
            </a:r>
            <a:r>
              <a:rPr lang="en-US" i="1" baseline="30000"/>
              <a:t>BT </a:t>
            </a:r>
            <a:r>
              <a:rPr lang="en-US"/>
              <a:t>= [</a:t>
            </a:r>
            <a:r>
              <a:rPr lang="en-US" i="1"/>
              <a:t>r</a:t>
            </a:r>
            <a:r>
              <a:rPr lang="en-US"/>
              <a:t>(-</a:t>
            </a:r>
            <a:r>
              <a:rPr lang="en-US" i="1"/>
              <a:t>M</a:t>
            </a:r>
            <a:r>
              <a:rPr lang="en-US"/>
              <a:t>), </a:t>
            </a:r>
            <a:r>
              <a:rPr lang="en-US" i="1"/>
              <a:t>r</a:t>
            </a:r>
            <a:r>
              <a:rPr lang="en-US"/>
              <a:t>(-</a:t>
            </a:r>
            <a:r>
              <a:rPr lang="en-US" i="1"/>
              <a:t>M</a:t>
            </a:r>
            <a:r>
              <a:rPr lang="en-US"/>
              <a:t>+1),…, </a:t>
            </a:r>
            <a:r>
              <a:rPr lang="en-US" i="1"/>
              <a:t>r</a:t>
            </a:r>
            <a:r>
              <a:rPr lang="en-US"/>
              <a:t>(-1)]</a:t>
            </a:r>
          </a:p>
          <a:p>
            <a:endParaRPr lang="en-US"/>
          </a:p>
        </p:txBody>
      </p:sp>
      <p:graphicFrame>
        <p:nvGraphicFramePr>
          <p:cNvPr id="136195" name="Object 8"/>
          <p:cNvGraphicFramePr>
            <a:graphicFrameLocks noChangeAspect="1"/>
          </p:cNvGraphicFramePr>
          <p:nvPr>
            <p:ph sz="half" idx="2"/>
          </p:nvPr>
        </p:nvGraphicFramePr>
        <p:xfrm>
          <a:off x="3352800" y="3124200"/>
          <a:ext cx="2438400" cy="901700"/>
        </p:xfrm>
        <a:graphic>
          <a:graphicData uri="http://schemas.openxmlformats.org/presentationml/2006/ole">
            <p:oleObj spid="_x0000_s136195" name="Equation" r:id="rId4" imgW="1307880" imgH="482400" progId="">
              <p:embed/>
            </p:oleObj>
          </a:graphicData>
        </a:graphic>
      </p:graphicFrame>
    </p:spTree>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Date Placeholder 5"/>
          <p:cNvSpPr>
            <a:spLocks noGrp="1"/>
          </p:cNvSpPr>
          <p:nvPr>
            <p:ph type="dt" sz="quarter" idx="10"/>
          </p:nvPr>
        </p:nvSpPr>
        <p:spPr/>
        <p:txBody>
          <a:bodyPr/>
          <a:lstStyle/>
          <a:p>
            <a:pPr>
              <a:defRPr/>
            </a:pPr>
            <a:r>
              <a:rPr lang="en-US"/>
              <a:t>		 </a:t>
            </a:r>
            <a:r>
              <a:rPr lang="en-US" sz="1200"/>
              <a:t> </a:t>
            </a:r>
            <a:fld id="{684DCFC1-8B91-4245-8AE1-7F35BDCB1CB4}" type="slidenum">
              <a:rPr lang="en-US" sz="1200">
                <a:solidFill>
                  <a:srgbClr val="003399"/>
                </a:solidFill>
              </a:rPr>
              <a:pPr>
                <a:defRPr/>
              </a:pPr>
              <a:t>206</a:t>
            </a:fld>
            <a:endParaRPr lang="en-US" sz="1200">
              <a:solidFill>
                <a:srgbClr val="003399"/>
              </a:solidFill>
            </a:endParaRPr>
          </a:p>
        </p:txBody>
      </p:sp>
      <p:sp>
        <p:nvSpPr>
          <p:cNvPr id="137222" name="Rectangle 12"/>
          <p:cNvSpPr>
            <a:spLocks noGrp="1" noChangeArrowheads="1"/>
          </p:cNvSpPr>
          <p:nvPr>
            <p:ph type="title"/>
          </p:nvPr>
        </p:nvSpPr>
        <p:spPr/>
        <p:txBody>
          <a:bodyPr/>
          <a:lstStyle/>
          <a:p>
            <a:r>
              <a:rPr lang="en-US" smtClean="0"/>
              <a:t>2. </a:t>
            </a:r>
            <a:r>
              <a:rPr lang="en-GB" smtClean="0"/>
              <a:t>Review of Stochastic Processes: Discrete Time (7)</a:t>
            </a:r>
            <a:endParaRPr lang="en-US" smtClean="0"/>
          </a:p>
        </p:txBody>
      </p:sp>
      <p:graphicFrame>
        <p:nvGraphicFramePr>
          <p:cNvPr id="137218" name="Object 5"/>
          <p:cNvGraphicFramePr>
            <a:graphicFrameLocks noChangeAspect="1"/>
          </p:cNvGraphicFramePr>
          <p:nvPr>
            <p:ph sz="half" idx="1"/>
          </p:nvPr>
        </p:nvGraphicFramePr>
        <p:xfrm>
          <a:off x="2057400" y="1411288"/>
          <a:ext cx="5029200" cy="393700"/>
        </p:xfrm>
        <a:graphic>
          <a:graphicData uri="http://schemas.openxmlformats.org/presentationml/2006/ole">
            <p:oleObj spid="_x0000_s137218" name="Equation" r:id="rId3" imgW="2933640" imgH="228600" progId="">
              <p:embed/>
            </p:oleObj>
          </a:graphicData>
        </a:graphic>
      </p:graphicFrame>
      <p:graphicFrame>
        <p:nvGraphicFramePr>
          <p:cNvPr id="137219" name="Object 8"/>
          <p:cNvGraphicFramePr>
            <a:graphicFrameLocks noChangeAspect="1"/>
          </p:cNvGraphicFramePr>
          <p:nvPr>
            <p:ph sz="quarter" idx="2"/>
          </p:nvPr>
        </p:nvGraphicFramePr>
        <p:xfrm>
          <a:off x="2895600" y="2667000"/>
          <a:ext cx="3124200" cy="776288"/>
        </p:xfrm>
        <a:graphic>
          <a:graphicData uri="http://schemas.openxmlformats.org/presentationml/2006/ole">
            <p:oleObj spid="_x0000_s137219" name="Equation" r:id="rId4" imgW="1942920" imgH="482400" progId="">
              <p:embed/>
            </p:oleObj>
          </a:graphicData>
        </a:graphic>
      </p:graphicFrame>
      <p:sp>
        <p:nvSpPr>
          <p:cNvPr id="137223" name="Text Box 4"/>
          <p:cNvSpPr txBox="1">
            <a:spLocks noChangeArrowheads="1"/>
          </p:cNvSpPr>
          <p:nvPr/>
        </p:nvSpPr>
        <p:spPr bwMode="auto">
          <a:xfrm>
            <a:off x="441325" y="911225"/>
            <a:ext cx="7807325" cy="4033838"/>
          </a:xfrm>
          <a:prstGeom prst="rect">
            <a:avLst/>
          </a:prstGeom>
          <a:noFill/>
          <a:ln w="9525">
            <a:noFill/>
            <a:miter lim="800000"/>
            <a:headEnd/>
            <a:tailEnd/>
          </a:ln>
        </p:spPr>
        <p:txBody>
          <a:bodyPr wrap="none">
            <a:spAutoFit/>
          </a:bodyPr>
          <a:lstStyle/>
          <a:p>
            <a:pPr>
              <a:spcBef>
                <a:spcPct val="20000"/>
              </a:spcBef>
              <a:buFont typeface="Wingdings" pitchFamily="2" charset="2"/>
              <a:buChar char="q"/>
            </a:pPr>
            <a:r>
              <a:rPr lang="en-US"/>
              <a:t> Consider a time series consisting of complex sine wave plus noise:</a:t>
            </a:r>
          </a:p>
          <a:p>
            <a:pPr>
              <a:spcBef>
                <a:spcPct val="20000"/>
              </a:spcBef>
              <a:buFont typeface="Wingdings" pitchFamily="2" charset="2"/>
              <a:buChar char="q"/>
            </a:pPr>
            <a:endParaRPr lang="en-US"/>
          </a:p>
          <a:p>
            <a:pPr>
              <a:spcBef>
                <a:spcPct val="20000"/>
              </a:spcBef>
              <a:buFont typeface="Wingdings" pitchFamily="2" charset="2"/>
              <a:buChar char="q"/>
            </a:pPr>
            <a:endParaRPr lang="en-US" sz="1600"/>
          </a:p>
          <a:p>
            <a:pPr>
              <a:spcBef>
                <a:spcPct val="5000"/>
              </a:spcBef>
              <a:buFont typeface="Wingdings" pitchFamily="2" charset="2"/>
              <a:buNone/>
            </a:pPr>
            <a:r>
              <a:rPr lang="en-US"/>
              <a:t>Sources of sine wave and noise are independent. Assumed that </a:t>
            </a:r>
            <a:r>
              <a:rPr lang="en-US" i="1"/>
              <a:t>v</a:t>
            </a:r>
            <a:r>
              <a:rPr lang="en-US"/>
              <a:t>(</a:t>
            </a:r>
            <a:r>
              <a:rPr lang="en-US" i="1"/>
              <a:t>n</a:t>
            </a:r>
            <a:r>
              <a:rPr lang="en-US"/>
              <a:t>) has </a:t>
            </a:r>
          </a:p>
          <a:p>
            <a:pPr>
              <a:spcBef>
                <a:spcPct val="5000"/>
              </a:spcBef>
              <a:buFont typeface="Wingdings" pitchFamily="2" charset="2"/>
              <a:buNone/>
            </a:pPr>
            <a:r>
              <a:rPr lang="en-US"/>
              <a:t>zero mean and autocorrelation function given by</a:t>
            </a:r>
          </a:p>
          <a:p>
            <a:pPr>
              <a:spcBef>
                <a:spcPct val="5000"/>
              </a:spcBef>
              <a:buFont typeface="Wingdings" pitchFamily="2" charset="2"/>
              <a:buNone/>
            </a:pPr>
            <a:endParaRPr lang="en-US"/>
          </a:p>
          <a:p>
            <a:pPr>
              <a:spcBef>
                <a:spcPct val="5000"/>
              </a:spcBef>
              <a:buFont typeface="Wingdings" pitchFamily="2" charset="2"/>
              <a:buNone/>
            </a:pPr>
            <a:endParaRPr lang="en-US"/>
          </a:p>
          <a:p>
            <a:pPr>
              <a:spcBef>
                <a:spcPct val="5000"/>
              </a:spcBef>
              <a:buFont typeface="Wingdings" pitchFamily="2" charset="2"/>
              <a:buNone/>
            </a:pPr>
            <a:endParaRPr lang="en-US" sz="2400"/>
          </a:p>
          <a:p>
            <a:pPr>
              <a:spcBef>
                <a:spcPct val="20000"/>
              </a:spcBef>
              <a:buFont typeface="Wingdings" pitchFamily="2" charset="2"/>
              <a:buNone/>
            </a:pPr>
            <a:r>
              <a:rPr lang="en-US"/>
              <a:t>For a lag </a:t>
            </a:r>
            <a:r>
              <a:rPr lang="en-US" i="1"/>
              <a:t>k</a:t>
            </a:r>
            <a:r>
              <a:rPr lang="en-US"/>
              <a:t>, autocorrelation function of process </a:t>
            </a:r>
            <a:r>
              <a:rPr lang="en-US" i="1"/>
              <a:t>u</a:t>
            </a:r>
            <a:r>
              <a:rPr lang="en-US"/>
              <a:t>(</a:t>
            </a:r>
            <a:r>
              <a:rPr lang="en-US" i="1"/>
              <a:t>n</a:t>
            </a:r>
            <a:r>
              <a:rPr lang="en-US"/>
              <a:t>):</a:t>
            </a:r>
          </a:p>
          <a:p>
            <a:pPr>
              <a:spcBef>
                <a:spcPct val="5000"/>
              </a:spcBef>
              <a:buFont typeface="Wingdings" pitchFamily="2" charset="2"/>
              <a:buNone/>
            </a:pPr>
            <a:endParaRPr lang="en-US"/>
          </a:p>
          <a:p>
            <a:pPr>
              <a:spcBef>
                <a:spcPct val="5000"/>
              </a:spcBef>
              <a:buFont typeface="Wingdings" pitchFamily="2" charset="2"/>
              <a:buChar char="q"/>
            </a:pPr>
            <a:endParaRPr lang="en-US"/>
          </a:p>
          <a:p>
            <a:endParaRPr lang="en-US"/>
          </a:p>
        </p:txBody>
      </p:sp>
      <p:graphicFrame>
        <p:nvGraphicFramePr>
          <p:cNvPr id="137220" name="Object 11"/>
          <p:cNvGraphicFramePr>
            <a:graphicFrameLocks noChangeAspect="1"/>
          </p:cNvGraphicFramePr>
          <p:nvPr>
            <p:ph sz="quarter" idx="3"/>
          </p:nvPr>
        </p:nvGraphicFramePr>
        <p:xfrm>
          <a:off x="2362200" y="4038600"/>
          <a:ext cx="4648200" cy="857250"/>
        </p:xfrm>
        <a:graphic>
          <a:graphicData uri="http://schemas.openxmlformats.org/presentationml/2006/ole">
            <p:oleObj spid="_x0000_s137220" name="Equation" r:id="rId5" imgW="2895480" imgH="533160" progId="">
              <p:embed/>
            </p:oleObj>
          </a:graphicData>
        </a:graphic>
      </p:graphicFrame>
    </p:spTree>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4"/>
          <p:cNvSpPr>
            <a:spLocks noGrp="1"/>
          </p:cNvSpPr>
          <p:nvPr>
            <p:ph type="dt" sz="quarter" idx="10"/>
          </p:nvPr>
        </p:nvSpPr>
        <p:spPr/>
        <p:txBody>
          <a:bodyPr/>
          <a:lstStyle/>
          <a:p>
            <a:pPr>
              <a:defRPr/>
            </a:pPr>
            <a:r>
              <a:rPr lang="en-US"/>
              <a:t>		 </a:t>
            </a:r>
            <a:r>
              <a:rPr lang="en-US" sz="1200"/>
              <a:t> </a:t>
            </a:r>
            <a:fld id="{5E9F937D-53F3-4C6A-8412-72FF3E862EB9}" type="slidenum">
              <a:rPr lang="en-US" sz="1200">
                <a:solidFill>
                  <a:srgbClr val="003399"/>
                </a:solidFill>
              </a:rPr>
              <a:pPr>
                <a:defRPr/>
              </a:pPr>
              <a:t>207</a:t>
            </a:fld>
            <a:endParaRPr lang="en-US" sz="1200">
              <a:solidFill>
                <a:srgbClr val="003399"/>
              </a:solidFill>
            </a:endParaRPr>
          </a:p>
        </p:txBody>
      </p:sp>
      <p:sp>
        <p:nvSpPr>
          <p:cNvPr id="138245" name="Rectangle 9"/>
          <p:cNvSpPr>
            <a:spLocks noGrp="1" noChangeArrowheads="1"/>
          </p:cNvSpPr>
          <p:nvPr>
            <p:ph type="title"/>
          </p:nvPr>
        </p:nvSpPr>
        <p:spPr/>
        <p:txBody>
          <a:bodyPr/>
          <a:lstStyle/>
          <a:p>
            <a:r>
              <a:rPr lang="en-US" smtClean="0"/>
              <a:t>2. </a:t>
            </a:r>
            <a:r>
              <a:rPr lang="en-GB" smtClean="0"/>
              <a:t>Review of Stochastic Processes: Discrete Time (8)</a:t>
            </a:r>
            <a:endParaRPr lang="en-US" smtClean="0"/>
          </a:p>
        </p:txBody>
      </p:sp>
      <p:graphicFrame>
        <p:nvGraphicFramePr>
          <p:cNvPr id="138242" name="Object 5"/>
          <p:cNvGraphicFramePr>
            <a:graphicFrameLocks noChangeAspect="1"/>
          </p:cNvGraphicFramePr>
          <p:nvPr>
            <p:ph sz="half" idx="1"/>
          </p:nvPr>
        </p:nvGraphicFramePr>
        <p:xfrm>
          <a:off x="914400" y="1400175"/>
          <a:ext cx="7315200" cy="2333625"/>
        </p:xfrm>
        <a:graphic>
          <a:graphicData uri="http://schemas.openxmlformats.org/presentationml/2006/ole">
            <p:oleObj spid="_x0000_s138242" name="Equation" r:id="rId3" imgW="4305240" imgH="1371600" progId="">
              <p:embed/>
            </p:oleObj>
          </a:graphicData>
        </a:graphic>
      </p:graphicFrame>
      <p:sp>
        <p:nvSpPr>
          <p:cNvPr id="138246" name="Text Box 4"/>
          <p:cNvSpPr txBox="1">
            <a:spLocks noChangeArrowheads="1"/>
          </p:cNvSpPr>
          <p:nvPr/>
        </p:nvSpPr>
        <p:spPr bwMode="auto">
          <a:xfrm>
            <a:off x="517525" y="898525"/>
            <a:ext cx="4968875" cy="3567113"/>
          </a:xfrm>
          <a:prstGeom prst="rect">
            <a:avLst/>
          </a:prstGeom>
          <a:noFill/>
          <a:ln w="9525">
            <a:noFill/>
            <a:miter lim="800000"/>
            <a:headEnd/>
            <a:tailEnd/>
          </a:ln>
        </p:spPr>
        <p:txBody>
          <a:bodyPr>
            <a:spAutoFit/>
          </a:bodyPr>
          <a:lstStyle/>
          <a:p>
            <a:r>
              <a:rPr lang="en-US"/>
              <a:t>Therefore, correlation matrix of </a:t>
            </a:r>
            <a:r>
              <a:rPr lang="en-US" i="1"/>
              <a:t>u</a:t>
            </a:r>
            <a:r>
              <a:rPr lang="en-US"/>
              <a:t>(</a:t>
            </a:r>
            <a:r>
              <a:rPr lang="en-US" i="1"/>
              <a:t>n</a:t>
            </a:r>
            <a:r>
              <a:rPr lang="en-US"/>
              <a:t>):</a:t>
            </a:r>
          </a:p>
          <a:p>
            <a:endParaRPr lang="en-US"/>
          </a:p>
          <a:p>
            <a:endParaRPr lang="en-US"/>
          </a:p>
          <a:p>
            <a:endParaRPr lang="en-US"/>
          </a:p>
          <a:p>
            <a:endParaRPr lang="en-US"/>
          </a:p>
          <a:p>
            <a:endParaRPr lang="en-US"/>
          </a:p>
          <a:p>
            <a:endParaRPr lang="en-US"/>
          </a:p>
          <a:p>
            <a:endParaRPr lang="en-US"/>
          </a:p>
          <a:p>
            <a:endParaRPr lang="en-US"/>
          </a:p>
          <a:p>
            <a:endParaRPr lang="en-US" sz="2800"/>
          </a:p>
          <a:p>
            <a:r>
              <a:rPr lang="en-US"/>
              <a:t>where 		: </a:t>
            </a:r>
            <a:r>
              <a:rPr lang="en-US" i="1"/>
              <a:t>signal to noise ratio (SNR).</a:t>
            </a:r>
          </a:p>
        </p:txBody>
      </p:sp>
      <p:graphicFrame>
        <p:nvGraphicFramePr>
          <p:cNvPr id="138243" name="Object 8"/>
          <p:cNvGraphicFramePr>
            <a:graphicFrameLocks noChangeAspect="1"/>
          </p:cNvGraphicFramePr>
          <p:nvPr>
            <p:ph sz="half" idx="2"/>
          </p:nvPr>
        </p:nvGraphicFramePr>
        <p:xfrm>
          <a:off x="1447800" y="3886200"/>
          <a:ext cx="838200" cy="760413"/>
        </p:xfrm>
        <a:graphic>
          <a:graphicData uri="http://schemas.openxmlformats.org/presentationml/2006/ole">
            <p:oleObj spid="_x0000_s138243" name="Equation" r:id="rId4" imgW="545760" imgH="495000" progId="">
              <p:embed/>
            </p:oleObj>
          </a:graphicData>
        </a:graphic>
      </p:graphicFrame>
    </p:spTree>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Date Placeholder 5"/>
          <p:cNvSpPr>
            <a:spLocks noGrp="1"/>
          </p:cNvSpPr>
          <p:nvPr>
            <p:ph type="dt" sz="quarter" idx="10"/>
          </p:nvPr>
        </p:nvSpPr>
        <p:spPr/>
        <p:txBody>
          <a:bodyPr/>
          <a:lstStyle/>
          <a:p>
            <a:pPr>
              <a:defRPr/>
            </a:pPr>
            <a:r>
              <a:rPr lang="en-US"/>
              <a:t>		 </a:t>
            </a:r>
            <a:r>
              <a:rPr lang="en-US" sz="1200"/>
              <a:t> </a:t>
            </a:r>
            <a:fld id="{0CADDAC2-5E19-43B0-9FB6-5798EC562D3D}" type="slidenum">
              <a:rPr lang="en-US" sz="1200">
                <a:solidFill>
                  <a:srgbClr val="003399"/>
                </a:solidFill>
              </a:rPr>
              <a:pPr>
                <a:defRPr/>
              </a:pPr>
              <a:t>208</a:t>
            </a:fld>
            <a:endParaRPr lang="en-US" sz="1200">
              <a:solidFill>
                <a:srgbClr val="003399"/>
              </a:solidFill>
            </a:endParaRPr>
          </a:p>
        </p:txBody>
      </p:sp>
      <p:sp>
        <p:nvSpPr>
          <p:cNvPr id="139272" name="Rectangle 2"/>
          <p:cNvSpPr>
            <a:spLocks noGrp="1" noChangeArrowheads="1"/>
          </p:cNvSpPr>
          <p:nvPr>
            <p:ph type="title"/>
          </p:nvPr>
        </p:nvSpPr>
        <p:spPr/>
        <p:txBody>
          <a:bodyPr/>
          <a:lstStyle/>
          <a:p>
            <a:r>
              <a:rPr lang="en-US" smtClean="0"/>
              <a:t>2. </a:t>
            </a:r>
            <a:r>
              <a:rPr lang="en-GB" smtClean="0"/>
              <a:t>Review of Stochastic Models (1)</a:t>
            </a:r>
            <a:endParaRPr lang="en-US" smtClean="0"/>
          </a:p>
        </p:txBody>
      </p:sp>
      <p:graphicFrame>
        <p:nvGraphicFramePr>
          <p:cNvPr id="139266" name="Object 5"/>
          <p:cNvGraphicFramePr>
            <a:graphicFrameLocks noChangeAspect="1"/>
          </p:cNvGraphicFramePr>
          <p:nvPr>
            <p:ph sz="half" idx="1"/>
          </p:nvPr>
        </p:nvGraphicFramePr>
        <p:xfrm>
          <a:off x="2590800" y="1295400"/>
          <a:ext cx="4114800" cy="655638"/>
        </p:xfrm>
        <a:graphic>
          <a:graphicData uri="http://schemas.openxmlformats.org/presentationml/2006/ole">
            <p:oleObj spid="_x0000_s139266" name="Equation" r:id="rId3" imgW="4876560" imgH="774360" progId="">
              <p:embed/>
            </p:oleObj>
          </a:graphicData>
        </a:graphic>
      </p:graphicFrame>
      <p:graphicFrame>
        <p:nvGraphicFramePr>
          <p:cNvPr id="139267" name="Object 7"/>
          <p:cNvGraphicFramePr>
            <a:graphicFrameLocks noChangeAspect="1"/>
          </p:cNvGraphicFramePr>
          <p:nvPr>
            <p:ph sz="quarter" idx="2"/>
          </p:nvPr>
        </p:nvGraphicFramePr>
        <p:xfrm>
          <a:off x="2590800" y="2743200"/>
          <a:ext cx="3962400" cy="652463"/>
        </p:xfrm>
        <a:graphic>
          <a:graphicData uri="http://schemas.openxmlformats.org/presentationml/2006/ole">
            <p:oleObj spid="_x0000_s139267" name="Equation" r:id="rId4" imgW="4711680" imgH="774360" progId="">
              <p:embed/>
            </p:oleObj>
          </a:graphicData>
        </a:graphic>
      </p:graphicFrame>
      <p:sp>
        <p:nvSpPr>
          <p:cNvPr id="139273" name="Text Box 4"/>
          <p:cNvSpPr txBox="1">
            <a:spLocks noChangeArrowheads="1"/>
          </p:cNvSpPr>
          <p:nvPr/>
        </p:nvSpPr>
        <p:spPr bwMode="auto">
          <a:xfrm>
            <a:off x="441325" y="914400"/>
            <a:ext cx="8169275" cy="4816475"/>
          </a:xfrm>
          <a:prstGeom prst="rect">
            <a:avLst/>
          </a:prstGeom>
          <a:noFill/>
          <a:ln w="9525">
            <a:noFill/>
            <a:miter lim="800000"/>
            <a:headEnd/>
            <a:tailEnd/>
          </a:ln>
        </p:spPr>
        <p:txBody>
          <a:bodyPr>
            <a:spAutoFit/>
          </a:bodyPr>
          <a:lstStyle/>
          <a:p>
            <a:pPr>
              <a:buFont typeface="Wingdings" pitchFamily="2" charset="2"/>
              <a:buChar char="q"/>
            </a:pPr>
            <a:r>
              <a:rPr lang="en-US"/>
              <a:t> Consider an input – output representation</a:t>
            </a:r>
          </a:p>
          <a:p>
            <a:pPr>
              <a:buFont typeface="Wingdings" pitchFamily="2" charset="2"/>
              <a:buChar char="q"/>
            </a:pPr>
            <a:endParaRPr lang="en-US"/>
          </a:p>
          <a:p>
            <a:pPr>
              <a:buFont typeface="Wingdings" pitchFamily="2" charset="2"/>
              <a:buChar char="q"/>
            </a:pPr>
            <a:endParaRPr lang="en-US"/>
          </a:p>
          <a:p>
            <a:pPr>
              <a:buFont typeface="Wingdings" pitchFamily="2" charset="2"/>
              <a:buChar char="q"/>
            </a:pPr>
            <a:endParaRPr lang="en-US" sz="1400"/>
          </a:p>
          <a:p>
            <a:r>
              <a:rPr lang="en-US"/>
              <a:t>where </a:t>
            </a:r>
            <a:r>
              <a:rPr lang="en-US" i="1"/>
              <a:t>X</a:t>
            </a:r>
            <a:r>
              <a:rPr lang="en-US"/>
              <a:t>(</a:t>
            </a:r>
            <a:r>
              <a:rPr lang="en-US" i="1"/>
              <a:t>n</a:t>
            </a:r>
            <a:r>
              <a:rPr lang="en-US"/>
              <a:t>) may be considered as the output of a system {</a:t>
            </a:r>
            <a:r>
              <a:rPr lang="en-US" i="1"/>
              <a:t>h</a:t>
            </a:r>
            <a:r>
              <a:rPr lang="en-US"/>
              <a:t>(</a:t>
            </a:r>
            <a:r>
              <a:rPr lang="en-US" i="1"/>
              <a:t>n</a:t>
            </a:r>
            <a:r>
              <a:rPr lang="en-US"/>
              <a:t>)} driven by the input </a:t>
            </a:r>
            <a:r>
              <a:rPr lang="en-US" i="1"/>
              <a:t>W</a:t>
            </a:r>
            <a:r>
              <a:rPr lang="en-US"/>
              <a:t>(</a:t>
            </a:r>
            <a:r>
              <a:rPr lang="en-US" i="1"/>
              <a:t>n</a:t>
            </a:r>
            <a:r>
              <a:rPr lang="en-US"/>
              <a:t>). Using </a:t>
            </a:r>
            <a:r>
              <a:rPr lang="en-US" i="1"/>
              <a:t>z</a:t>
            </a:r>
            <a:r>
              <a:rPr lang="en-US"/>
              <a:t> – transform, it gives</a:t>
            </a:r>
          </a:p>
          <a:p>
            <a:endParaRPr lang="en-US"/>
          </a:p>
          <a:p>
            <a:endParaRPr lang="en-US" sz="1600"/>
          </a:p>
          <a:p>
            <a:r>
              <a:rPr lang="en-US"/>
              <a:t>or</a:t>
            </a:r>
          </a:p>
          <a:p>
            <a:endParaRPr lang="en-US"/>
          </a:p>
          <a:p>
            <a:endParaRPr lang="en-US"/>
          </a:p>
          <a:p>
            <a:endParaRPr lang="en-US"/>
          </a:p>
          <a:p>
            <a:r>
              <a:rPr lang="en-US"/>
              <a:t>represents the </a:t>
            </a:r>
            <a:r>
              <a:rPr lang="en-US" i="1"/>
              <a:t>transfer function</a:t>
            </a:r>
            <a:r>
              <a:rPr lang="en-US"/>
              <a:t> of the associated system response {</a:t>
            </a:r>
            <a:r>
              <a:rPr lang="en-US" i="1"/>
              <a:t>h</a:t>
            </a:r>
            <a:r>
              <a:rPr lang="en-US"/>
              <a:t>(</a:t>
            </a:r>
            <a:r>
              <a:rPr lang="en-US" i="1"/>
              <a:t>n</a:t>
            </a:r>
            <a:r>
              <a:rPr lang="en-US"/>
              <a:t>)} so that </a:t>
            </a:r>
          </a:p>
          <a:p>
            <a:endParaRPr lang="en-US"/>
          </a:p>
          <a:p>
            <a:pPr eaLnBrk="1" hangingPunct="1"/>
            <a:endParaRPr lang="en-US"/>
          </a:p>
        </p:txBody>
      </p:sp>
      <p:grpSp>
        <p:nvGrpSpPr>
          <p:cNvPr id="139274" name="Group 9"/>
          <p:cNvGrpSpPr>
            <a:grpSpLocks/>
          </p:cNvGrpSpPr>
          <p:nvPr/>
        </p:nvGrpSpPr>
        <p:grpSpPr bwMode="auto">
          <a:xfrm>
            <a:off x="609600" y="3581400"/>
            <a:ext cx="7848600" cy="762000"/>
            <a:chOff x="344" y="3456"/>
            <a:chExt cx="5008" cy="576"/>
          </a:xfrm>
        </p:grpSpPr>
        <p:graphicFrame>
          <p:nvGraphicFramePr>
            <p:cNvPr id="139269" name="Object 10"/>
            <p:cNvGraphicFramePr>
              <a:graphicFrameLocks noChangeAspect="1"/>
            </p:cNvGraphicFramePr>
            <p:nvPr/>
          </p:nvGraphicFramePr>
          <p:xfrm>
            <a:off x="4800" y="3552"/>
            <a:ext cx="128" cy="144"/>
          </p:xfrm>
          <a:graphic>
            <a:graphicData uri="http://schemas.openxmlformats.org/presentationml/2006/ole">
              <p:oleObj spid="_x0000_s139269" name="Equation" r:id="rId5" imgW="203040" imgH="228600" progId="">
                <p:embed/>
              </p:oleObj>
            </a:graphicData>
          </a:graphic>
        </p:graphicFrame>
        <p:graphicFrame>
          <p:nvGraphicFramePr>
            <p:cNvPr id="139270" name="Object 11"/>
            <p:cNvGraphicFramePr>
              <a:graphicFrameLocks noChangeAspect="1"/>
            </p:cNvGraphicFramePr>
            <p:nvPr/>
          </p:nvGraphicFramePr>
          <p:xfrm>
            <a:off x="344" y="3456"/>
            <a:ext cx="5008" cy="576"/>
          </p:xfrm>
          <a:graphic>
            <a:graphicData uri="http://schemas.openxmlformats.org/presentationml/2006/ole">
              <p:oleObj spid="_x0000_s139270" name="Equation" r:id="rId6" imgW="7949880" imgH="914400" progId="">
                <p:embed/>
              </p:oleObj>
            </a:graphicData>
          </a:graphic>
        </p:graphicFrame>
      </p:grpSp>
      <p:sp>
        <p:nvSpPr>
          <p:cNvPr id="139275" name="Rectangle 13"/>
          <p:cNvSpPr>
            <a:spLocks noChangeArrowheads="1"/>
          </p:cNvSpPr>
          <p:nvPr/>
        </p:nvSpPr>
        <p:spPr bwMode="auto">
          <a:xfrm>
            <a:off x="4092575" y="5622925"/>
            <a:ext cx="1144588" cy="381000"/>
          </a:xfrm>
          <a:prstGeom prst="rect">
            <a:avLst/>
          </a:prstGeom>
          <a:solidFill>
            <a:schemeClr val="bg1"/>
          </a:solidFill>
          <a:ln w="9525">
            <a:solidFill>
              <a:schemeClr val="tx1"/>
            </a:solidFill>
            <a:miter lim="800000"/>
            <a:headEnd/>
            <a:tailEnd/>
          </a:ln>
        </p:spPr>
        <p:txBody>
          <a:bodyPr wrap="none" anchor="ctr"/>
          <a:lstStyle/>
          <a:p>
            <a:pPr algn="ctr" eaLnBrk="1" hangingPunct="1"/>
            <a:r>
              <a:rPr lang="en-US" i="1">
                <a:latin typeface="Times New Roman" pitchFamily="18" charset="0"/>
              </a:rPr>
              <a:t>h</a:t>
            </a:r>
            <a:r>
              <a:rPr lang="en-US">
                <a:latin typeface="Times New Roman" pitchFamily="18" charset="0"/>
              </a:rPr>
              <a:t>(</a:t>
            </a:r>
            <a:r>
              <a:rPr lang="en-US" i="1">
                <a:latin typeface="Times New Roman" pitchFamily="18" charset="0"/>
              </a:rPr>
              <a:t>n</a:t>
            </a:r>
            <a:r>
              <a:rPr lang="en-US">
                <a:latin typeface="Times New Roman" pitchFamily="18" charset="0"/>
              </a:rPr>
              <a:t>)</a:t>
            </a:r>
          </a:p>
        </p:txBody>
      </p:sp>
      <p:sp>
        <p:nvSpPr>
          <p:cNvPr id="139276" name="Line 14"/>
          <p:cNvSpPr>
            <a:spLocks noChangeShapeType="1"/>
          </p:cNvSpPr>
          <p:nvPr/>
        </p:nvSpPr>
        <p:spPr bwMode="auto">
          <a:xfrm>
            <a:off x="3378200" y="5840413"/>
            <a:ext cx="714375" cy="0"/>
          </a:xfrm>
          <a:prstGeom prst="line">
            <a:avLst/>
          </a:prstGeom>
          <a:noFill/>
          <a:ln w="9525">
            <a:solidFill>
              <a:schemeClr val="tx1"/>
            </a:solidFill>
            <a:round/>
            <a:headEnd/>
            <a:tailEnd type="triangle" w="med" len="med"/>
          </a:ln>
        </p:spPr>
        <p:txBody>
          <a:bodyPr/>
          <a:lstStyle/>
          <a:p>
            <a:endParaRPr lang="en-US"/>
          </a:p>
        </p:txBody>
      </p:sp>
      <p:sp>
        <p:nvSpPr>
          <p:cNvPr id="139277" name="Line 15"/>
          <p:cNvSpPr>
            <a:spLocks noChangeShapeType="1"/>
          </p:cNvSpPr>
          <p:nvPr/>
        </p:nvSpPr>
        <p:spPr bwMode="auto">
          <a:xfrm>
            <a:off x="5237163" y="5840413"/>
            <a:ext cx="715962" cy="0"/>
          </a:xfrm>
          <a:prstGeom prst="line">
            <a:avLst/>
          </a:prstGeom>
          <a:noFill/>
          <a:ln w="9525">
            <a:solidFill>
              <a:schemeClr val="tx1"/>
            </a:solidFill>
            <a:round/>
            <a:headEnd/>
            <a:tailEnd type="triangle" w="med" len="med"/>
          </a:ln>
        </p:spPr>
        <p:txBody>
          <a:bodyPr/>
          <a:lstStyle/>
          <a:p>
            <a:endParaRPr lang="en-US"/>
          </a:p>
        </p:txBody>
      </p:sp>
      <p:sp>
        <p:nvSpPr>
          <p:cNvPr id="139278" name="Text Box 16"/>
          <p:cNvSpPr txBox="1">
            <a:spLocks noChangeArrowheads="1"/>
          </p:cNvSpPr>
          <p:nvPr/>
        </p:nvSpPr>
        <p:spPr bwMode="auto">
          <a:xfrm>
            <a:off x="2586038" y="5595938"/>
            <a:ext cx="690562" cy="396875"/>
          </a:xfrm>
          <a:prstGeom prst="rect">
            <a:avLst/>
          </a:prstGeom>
          <a:noFill/>
          <a:ln w="9525">
            <a:noFill/>
            <a:miter lim="800000"/>
            <a:headEnd/>
            <a:tailEnd/>
          </a:ln>
        </p:spPr>
        <p:txBody>
          <a:bodyPr wrap="none">
            <a:spAutoFit/>
          </a:bodyPr>
          <a:lstStyle/>
          <a:p>
            <a:pPr eaLnBrk="1" hangingPunct="1"/>
            <a:r>
              <a:rPr lang="en-US" i="1">
                <a:latin typeface="Times New Roman" pitchFamily="18" charset="0"/>
              </a:rPr>
              <a:t>W</a:t>
            </a:r>
            <a:r>
              <a:rPr lang="en-US">
                <a:latin typeface="Times New Roman" pitchFamily="18" charset="0"/>
              </a:rPr>
              <a:t>(</a:t>
            </a:r>
            <a:r>
              <a:rPr lang="en-US" i="1">
                <a:latin typeface="Times New Roman" pitchFamily="18" charset="0"/>
              </a:rPr>
              <a:t>n</a:t>
            </a:r>
            <a:r>
              <a:rPr lang="en-US">
                <a:latin typeface="Times New Roman" pitchFamily="18" charset="0"/>
              </a:rPr>
              <a:t>)</a:t>
            </a:r>
          </a:p>
        </p:txBody>
      </p:sp>
      <p:sp>
        <p:nvSpPr>
          <p:cNvPr id="139279" name="Text Box 17"/>
          <p:cNvSpPr txBox="1">
            <a:spLocks noChangeArrowheads="1"/>
          </p:cNvSpPr>
          <p:nvPr/>
        </p:nvSpPr>
        <p:spPr bwMode="auto">
          <a:xfrm>
            <a:off x="6024563" y="5622925"/>
            <a:ext cx="635000" cy="396875"/>
          </a:xfrm>
          <a:prstGeom prst="rect">
            <a:avLst/>
          </a:prstGeom>
          <a:noFill/>
          <a:ln w="9525">
            <a:noFill/>
            <a:miter lim="800000"/>
            <a:headEnd/>
            <a:tailEnd/>
          </a:ln>
        </p:spPr>
        <p:txBody>
          <a:bodyPr wrap="none">
            <a:spAutoFit/>
          </a:bodyPr>
          <a:lstStyle/>
          <a:p>
            <a:pPr eaLnBrk="1" hangingPunct="1"/>
            <a:r>
              <a:rPr lang="en-US" i="1">
                <a:latin typeface="Times New Roman" pitchFamily="18" charset="0"/>
              </a:rPr>
              <a:t>X</a:t>
            </a:r>
            <a:r>
              <a:rPr lang="en-US">
                <a:latin typeface="Times New Roman" pitchFamily="18" charset="0"/>
              </a:rPr>
              <a:t>(</a:t>
            </a:r>
            <a:r>
              <a:rPr lang="en-US" i="1">
                <a:latin typeface="Times New Roman" pitchFamily="18" charset="0"/>
              </a:rPr>
              <a:t>n</a:t>
            </a:r>
            <a:r>
              <a:rPr lang="en-US">
                <a:latin typeface="Times New Roman" pitchFamily="18" charset="0"/>
              </a:rPr>
              <a:t>)</a:t>
            </a:r>
          </a:p>
        </p:txBody>
      </p:sp>
      <p:graphicFrame>
        <p:nvGraphicFramePr>
          <p:cNvPr id="139268" name="Object 18"/>
          <p:cNvGraphicFramePr>
            <a:graphicFrameLocks noChangeAspect="1"/>
          </p:cNvGraphicFramePr>
          <p:nvPr>
            <p:ph sz="quarter" idx="3"/>
          </p:nvPr>
        </p:nvGraphicFramePr>
        <p:xfrm>
          <a:off x="3352800" y="4876800"/>
          <a:ext cx="2514600" cy="636588"/>
        </p:xfrm>
        <a:graphic>
          <a:graphicData uri="http://schemas.openxmlformats.org/presentationml/2006/ole">
            <p:oleObj spid="_x0000_s139268" name="Equation" r:id="rId7" imgW="3009600" imgH="761760" progId="">
              <p:embed/>
            </p:oleObj>
          </a:graphicData>
        </a:graphic>
      </p:graphicFrame>
    </p:spTree>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3"/>
          <p:cNvSpPr>
            <a:spLocks noGrp="1"/>
          </p:cNvSpPr>
          <p:nvPr>
            <p:ph type="dt" sz="quarter" idx="10"/>
          </p:nvPr>
        </p:nvSpPr>
        <p:spPr/>
        <p:txBody>
          <a:bodyPr/>
          <a:lstStyle/>
          <a:p>
            <a:pPr>
              <a:defRPr/>
            </a:pPr>
            <a:r>
              <a:rPr lang="en-US"/>
              <a:t>		 </a:t>
            </a:r>
            <a:r>
              <a:rPr lang="en-US" sz="1200"/>
              <a:t> </a:t>
            </a:r>
            <a:fld id="{F1F271E6-4BBA-40EB-8343-FC7536764099}" type="slidenum">
              <a:rPr lang="en-US" sz="1200">
                <a:solidFill>
                  <a:srgbClr val="003399"/>
                </a:solidFill>
              </a:rPr>
              <a:pPr>
                <a:defRPr/>
              </a:pPr>
              <a:t>209</a:t>
            </a:fld>
            <a:endParaRPr lang="en-US" sz="1200">
              <a:solidFill>
                <a:srgbClr val="003399"/>
              </a:solidFill>
            </a:endParaRPr>
          </a:p>
        </p:txBody>
      </p:sp>
      <p:sp>
        <p:nvSpPr>
          <p:cNvPr id="140292" name="Rectangle 6"/>
          <p:cNvSpPr>
            <a:spLocks noGrp="1" noChangeArrowheads="1"/>
          </p:cNvSpPr>
          <p:nvPr>
            <p:ph type="title"/>
          </p:nvPr>
        </p:nvSpPr>
        <p:spPr/>
        <p:txBody>
          <a:bodyPr/>
          <a:lstStyle/>
          <a:p>
            <a:r>
              <a:rPr lang="en-US" smtClean="0"/>
              <a:t>2. </a:t>
            </a:r>
            <a:r>
              <a:rPr lang="en-GB" smtClean="0"/>
              <a:t>Review of Stochastic Models (2)</a:t>
            </a:r>
            <a:endParaRPr lang="en-US" smtClean="0"/>
          </a:p>
        </p:txBody>
      </p:sp>
      <p:sp>
        <p:nvSpPr>
          <p:cNvPr id="140293" name="Text Box 4"/>
          <p:cNvSpPr txBox="1">
            <a:spLocks noChangeArrowheads="1"/>
          </p:cNvSpPr>
          <p:nvPr/>
        </p:nvSpPr>
        <p:spPr bwMode="auto">
          <a:xfrm>
            <a:off x="517525" y="898525"/>
            <a:ext cx="8245475" cy="5089525"/>
          </a:xfrm>
          <a:prstGeom prst="rect">
            <a:avLst/>
          </a:prstGeom>
          <a:noFill/>
          <a:ln w="9525">
            <a:noFill/>
            <a:miter lim="800000"/>
            <a:headEnd/>
            <a:tailEnd/>
          </a:ln>
        </p:spPr>
        <p:txBody>
          <a:bodyPr>
            <a:spAutoFit/>
          </a:bodyPr>
          <a:lstStyle/>
          <a:p>
            <a:r>
              <a:rPr lang="en-US"/>
              <a:t>Notice that the transfer function </a:t>
            </a:r>
            <a:r>
              <a:rPr lang="en-US" i="1"/>
              <a:t>H</a:t>
            </a:r>
            <a:r>
              <a:rPr lang="en-US"/>
              <a:t>(</a:t>
            </a:r>
            <a:r>
              <a:rPr lang="en-US" i="1"/>
              <a:t>z</a:t>
            </a:r>
            <a:r>
              <a:rPr lang="en-US"/>
              <a:t>) is rational with </a:t>
            </a:r>
            <a:r>
              <a:rPr lang="en-US" i="1"/>
              <a:t>p</a:t>
            </a:r>
            <a:r>
              <a:rPr lang="en-US"/>
              <a:t> poles and </a:t>
            </a:r>
            <a:r>
              <a:rPr lang="en-US" i="1"/>
              <a:t>q</a:t>
            </a:r>
            <a:r>
              <a:rPr lang="en-US"/>
              <a:t> zeros that determine the </a:t>
            </a:r>
            <a:r>
              <a:rPr lang="en-US" i="1"/>
              <a:t>model order</a:t>
            </a:r>
            <a:r>
              <a:rPr lang="en-US"/>
              <a:t> of the underlying system. The output </a:t>
            </a:r>
            <a:r>
              <a:rPr lang="en-US" i="1"/>
              <a:t>X</a:t>
            </a:r>
            <a:r>
              <a:rPr lang="en-US"/>
              <a:t>(</a:t>
            </a:r>
            <a:r>
              <a:rPr lang="en-US" i="1"/>
              <a:t>n</a:t>
            </a:r>
            <a:r>
              <a:rPr lang="en-US"/>
              <a:t>) undergoes </a:t>
            </a:r>
            <a:r>
              <a:rPr lang="en-US" i="1"/>
              <a:t>regression</a:t>
            </a:r>
            <a:r>
              <a:rPr lang="en-US"/>
              <a:t> over </a:t>
            </a:r>
            <a:r>
              <a:rPr lang="en-US" i="1"/>
              <a:t>p</a:t>
            </a:r>
            <a:r>
              <a:rPr lang="en-US"/>
              <a:t> of </a:t>
            </a:r>
            <a:r>
              <a:rPr lang="en-US" i="1"/>
              <a:t>its previous values</a:t>
            </a:r>
            <a:r>
              <a:rPr lang="en-US"/>
              <a:t> and at the same time a </a:t>
            </a:r>
            <a:r>
              <a:rPr lang="en-US" i="1"/>
              <a:t>moving average</a:t>
            </a:r>
            <a:r>
              <a:rPr lang="en-US"/>
              <a:t> based on </a:t>
            </a:r>
            <a:r>
              <a:rPr lang="en-US" i="1"/>
              <a:t>W</a:t>
            </a:r>
            <a:r>
              <a:rPr lang="en-US"/>
              <a:t>(</a:t>
            </a:r>
            <a:r>
              <a:rPr lang="en-US" i="1"/>
              <a:t>n</a:t>
            </a:r>
            <a:r>
              <a:rPr lang="en-US"/>
              <a:t>), </a:t>
            </a:r>
            <a:r>
              <a:rPr lang="en-US" i="1"/>
              <a:t>W</a:t>
            </a:r>
            <a:r>
              <a:rPr lang="en-US"/>
              <a:t>(</a:t>
            </a:r>
            <a:r>
              <a:rPr lang="en-US" i="1"/>
              <a:t>n</a:t>
            </a:r>
            <a:r>
              <a:rPr lang="en-US"/>
              <a:t>-1), …, </a:t>
            </a:r>
            <a:r>
              <a:rPr lang="en-US" i="1"/>
              <a:t>W</a:t>
            </a:r>
            <a:r>
              <a:rPr lang="en-US"/>
              <a:t>(</a:t>
            </a:r>
            <a:r>
              <a:rPr lang="en-US" i="1"/>
              <a:t>n</a:t>
            </a:r>
            <a:r>
              <a:rPr lang="en-US"/>
              <a:t>-</a:t>
            </a:r>
            <a:r>
              <a:rPr lang="en-US" i="1"/>
              <a:t>q</a:t>
            </a:r>
            <a:r>
              <a:rPr lang="en-US"/>
              <a:t>) of the input over (</a:t>
            </a:r>
            <a:r>
              <a:rPr lang="en-US" i="1"/>
              <a:t>q </a:t>
            </a:r>
            <a:r>
              <a:rPr lang="en-US"/>
              <a:t>+ 1) values is added to it, thus generating an </a:t>
            </a:r>
            <a:r>
              <a:rPr lang="en-US" b="1"/>
              <a:t>Auto Regressive</a:t>
            </a:r>
            <a:r>
              <a:rPr lang="en-US"/>
              <a:t> </a:t>
            </a:r>
            <a:r>
              <a:rPr lang="en-US" b="1"/>
              <a:t>Moving Average</a:t>
            </a:r>
            <a:r>
              <a:rPr lang="en-US"/>
              <a:t> (ARMA</a:t>
            </a:r>
            <a:r>
              <a:rPr lang="en-US" b="1"/>
              <a:t> </a:t>
            </a:r>
            <a:r>
              <a:rPr lang="en-US"/>
              <a:t>(</a:t>
            </a:r>
            <a:r>
              <a:rPr lang="en-US" i="1"/>
              <a:t>p</a:t>
            </a:r>
            <a:r>
              <a:rPr lang="en-US"/>
              <a:t>, </a:t>
            </a:r>
            <a:r>
              <a:rPr lang="en-US" i="1"/>
              <a:t>q</a:t>
            </a:r>
            <a:r>
              <a:rPr lang="en-US"/>
              <a:t>)) process </a:t>
            </a:r>
            <a:r>
              <a:rPr lang="en-US" i="1"/>
              <a:t>X</a:t>
            </a:r>
            <a:r>
              <a:rPr lang="en-US"/>
              <a:t>(</a:t>
            </a:r>
            <a:r>
              <a:rPr lang="en-US" i="1"/>
              <a:t>n</a:t>
            </a:r>
            <a:r>
              <a:rPr lang="en-US"/>
              <a:t>). </a:t>
            </a:r>
          </a:p>
          <a:p>
            <a:endParaRPr lang="en-US" sz="1000"/>
          </a:p>
          <a:p>
            <a:r>
              <a:rPr lang="en-US"/>
              <a:t>Generally the input {</a:t>
            </a:r>
            <a:r>
              <a:rPr lang="en-US" i="1"/>
              <a:t>W</a:t>
            </a:r>
            <a:r>
              <a:rPr lang="en-US"/>
              <a:t>(</a:t>
            </a:r>
            <a:r>
              <a:rPr lang="en-US" i="1"/>
              <a:t>n</a:t>
            </a:r>
            <a:r>
              <a:rPr lang="en-US"/>
              <a:t>)} represents a sequence of uncorrelated random variables of zero mean and constant variance so that</a:t>
            </a:r>
          </a:p>
          <a:p>
            <a:endParaRPr lang="en-US"/>
          </a:p>
          <a:p>
            <a:endParaRPr lang="en-US" sz="1400"/>
          </a:p>
          <a:p>
            <a:endParaRPr lang="en-US" sz="1000"/>
          </a:p>
          <a:p>
            <a:r>
              <a:rPr lang="en-US"/>
              <a:t>If in addition, {</a:t>
            </a:r>
            <a:r>
              <a:rPr lang="en-US" i="1"/>
              <a:t>W</a:t>
            </a:r>
            <a:r>
              <a:rPr lang="en-US"/>
              <a:t>(</a:t>
            </a:r>
            <a:r>
              <a:rPr lang="en-US" i="1"/>
              <a:t>n</a:t>
            </a:r>
            <a:r>
              <a:rPr lang="en-US"/>
              <a:t>)} is </a:t>
            </a:r>
            <a:r>
              <a:rPr lang="en-US" i="1"/>
              <a:t>normally distributed</a:t>
            </a:r>
            <a:r>
              <a:rPr lang="en-US"/>
              <a:t> then the output {</a:t>
            </a:r>
            <a:r>
              <a:rPr lang="en-US" i="1"/>
              <a:t>X</a:t>
            </a:r>
            <a:r>
              <a:rPr lang="en-US"/>
              <a:t>(</a:t>
            </a:r>
            <a:r>
              <a:rPr lang="en-US" i="1"/>
              <a:t>n</a:t>
            </a:r>
            <a:r>
              <a:rPr lang="en-US"/>
              <a:t>)} also represents a </a:t>
            </a:r>
            <a:r>
              <a:rPr lang="en-US" i="1"/>
              <a:t>strict-sense stationary normal process</a:t>
            </a:r>
            <a:r>
              <a:rPr lang="en-US"/>
              <a:t>.</a:t>
            </a:r>
          </a:p>
          <a:p>
            <a:endParaRPr lang="en-US" sz="1400"/>
          </a:p>
          <a:p>
            <a:r>
              <a:rPr lang="en-US"/>
              <a:t>If  </a:t>
            </a:r>
            <a:r>
              <a:rPr lang="en-US" i="1"/>
              <a:t>q = </a:t>
            </a:r>
            <a:r>
              <a:rPr lang="en-US"/>
              <a:t>0, then </a:t>
            </a:r>
            <a:r>
              <a:rPr lang="en-US" i="1"/>
              <a:t>X</a:t>
            </a:r>
            <a:r>
              <a:rPr lang="en-US"/>
              <a:t>(</a:t>
            </a:r>
            <a:r>
              <a:rPr lang="en-US" i="1"/>
              <a:t>n</a:t>
            </a:r>
            <a:r>
              <a:rPr lang="en-US"/>
              <a:t>) represents an </a:t>
            </a:r>
            <a:r>
              <a:rPr lang="en-US" b="1"/>
              <a:t>Auto Regressive</a:t>
            </a:r>
            <a:r>
              <a:rPr lang="en-US"/>
              <a:t> AR(</a:t>
            </a:r>
            <a:r>
              <a:rPr lang="en-US" i="1"/>
              <a:t>p</a:t>
            </a:r>
            <a:r>
              <a:rPr lang="en-US"/>
              <a:t>) process (all-pole </a:t>
            </a:r>
          </a:p>
          <a:p>
            <a:r>
              <a:rPr lang="en-US"/>
              <a:t>process), and if  </a:t>
            </a:r>
            <a:r>
              <a:rPr lang="en-US" i="1"/>
              <a:t>p </a:t>
            </a:r>
            <a:r>
              <a:rPr lang="en-US"/>
              <a:t>= 0, then </a:t>
            </a:r>
            <a:r>
              <a:rPr lang="en-US" i="1"/>
              <a:t>X</a:t>
            </a:r>
            <a:r>
              <a:rPr lang="en-US"/>
              <a:t>(</a:t>
            </a:r>
            <a:r>
              <a:rPr lang="en-US" i="1"/>
              <a:t>n</a:t>
            </a:r>
            <a:r>
              <a:rPr lang="en-US"/>
              <a:t>) represents an </a:t>
            </a:r>
            <a:r>
              <a:rPr lang="en-US" b="1"/>
              <a:t>Moving Average</a:t>
            </a:r>
            <a:r>
              <a:rPr lang="en-US"/>
              <a:t> MA(</a:t>
            </a:r>
            <a:r>
              <a:rPr lang="en-US" i="1"/>
              <a:t>q</a:t>
            </a:r>
            <a:r>
              <a:rPr lang="en-US"/>
              <a:t>) process (all-zero process). </a:t>
            </a:r>
          </a:p>
        </p:txBody>
      </p:sp>
      <p:graphicFrame>
        <p:nvGraphicFramePr>
          <p:cNvPr id="140290" name="Object 5"/>
          <p:cNvGraphicFramePr>
            <a:graphicFrameLocks noChangeAspect="1"/>
          </p:cNvGraphicFramePr>
          <p:nvPr>
            <p:ph idx="1"/>
          </p:nvPr>
        </p:nvGraphicFramePr>
        <p:xfrm>
          <a:off x="3746500" y="3657600"/>
          <a:ext cx="1816100" cy="360363"/>
        </p:xfrm>
        <a:graphic>
          <a:graphicData uri="http://schemas.openxmlformats.org/presentationml/2006/ole">
            <p:oleObj spid="_x0000_s140290" name="Equation" r:id="rId3" imgW="2108160" imgH="419040" progId="">
              <p:embed/>
            </p:oleObj>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3"/>
          <p:cNvSpPr>
            <a:spLocks noGrp="1"/>
          </p:cNvSpPr>
          <p:nvPr>
            <p:ph type="dt" sz="quarter" idx="10"/>
          </p:nvPr>
        </p:nvSpPr>
        <p:spPr/>
        <p:txBody>
          <a:bodyPr/>
          <a:lstStyle/>
          <a:p>
            <a:pPr>
              <a:defRPr/>
            </a:pPr>
            <a:r>
              <a:rPr lang="en-US"/>
              <a:t>		 </a:t>
            </a:r>
            <a:r>
              <a:rPr lang="en-US" sz="1200"/>
              <a:t> </a:t>
            </a:r>
            <a:fld id="{75ABA241-AAC3-4B18-BA7A-C8DBBF3610D1}" type="slidenum">
              <a:rPr lang="en-US" sz="1200">
                <a:solidFill>
                  <a:srgbClr val="003399"/>
                </a:solidFill>
              </a:rPr>
              <a:pPr>
                <a:defRPr/>
              </a:pPr>
              <a:t>21</a:t>
            </a:fld>
            <a:endParaRPr lang="en-US" sz="1200">
              <a:solidFill>
                <a:srgbClr val="003399"/>
              </a:solidFill>
            </a:endParaRPr>
          </a:p>
        </p:txBody>
      </p:sp>
      <p:sp>
        <p:nvSpPr>
          <p:cNvPr id="183299" name="Rectangle 2"/>
          <p:cNvSpPr>
            <a:spLocks noGrp="1" noChangeArrowheads="1"/>
          </p:cNvSpPr>
          <p:nvPr>
            <p:ph type="title"/>
          </p:nvPr>
        </p:nvSpPr>
        <p:spPr/>
        <p:txBody>
          <a:bodyPr/>
          <a:lstStyle/>
          <a:p>
            <a:r>
              <a:rPr lang="en-US" smtClean="0"/>
              <a:t>Optimum Receiver Design (15)</a:t>
            </a:r>
          </a:p>
        </p:txBody>
      </p:sp>
      <p:sp>
        <p:nvSpPr>
          <p:cNvPr id="183300" name="Rectangle 3"/>
          <p:cNvSpPr>
            <a:spLocks noGrp="1" noChangeArrowheads="1"/>
          </p:cNvSpPr>
          <p:nvPr>
            <p:ph type="body" idx="1"/>
          </p:nvPr>
        </p:nvSpPr>
        <p:spPr>
          <a:xfrm>
            <a:off x="609600" y="914400"/>
            <a:ext cx="7924800" cy="5181600"/>
          </a:xfrm>
        </p:spPr>
        <p:txBody>
          <a:bodyPr/>
          <a:lstStyle/>
          <a:p>
            <a:pPr>
              <a:buFont typeface="Wingdings" pitchFamily="2" charset="2"/>
              <a:buNone/>
            </a:pPr>
            <a:r>
              <a:rPr lang="en-US" b="1" smtClean="0"/>
              <a:t>	Frequency-selective channel: Post-cursor transient channel matrix:</a:t>
            </a:r>
          </a:p>
        </p:txBody>
      </p:sp>
      <p:pic>
        <p:nvPicPr>
          <p:cNvPr id="183301" name="Picture 4"/>
          <p:cNvPicPr>
            <a:picLocks noChangeAspect="1" noChangeArrowheads="1"/>
          </p:cNvPicPr>
          <p:nvPr/>
        </p:nvPicPr>
        <p:blipFill>
          <a:blip r:embed="rId2" cstate="print"/>
          <a:srcRect/>
          <a:stretch>
            <a:fillRect/>
          </a:stretch>
        </p:blipFill>
        <p:spPr bwMode="auto">
          <a:xfrm>
            <a:off x="533400" y="1600200"/>
            <a:ext cx="8077200" cy="33178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Date Placeholder 6"/>
          <p:cNvSpPr>
            <a:spLocks noGrp="1"/>
          </p:cNvSpPr>
          <p:nvPr>
            <p:ph type="dt" sz="quarter" idx="10"/>
          </p:nvPr>
        </p:nvSpPr>
        <p:spPr/>
        <p:txBody>
          <a:bodyPr/>
          <a:lstStyle/>
          <a:p>
            <a:pPr>
              <a:defRPr/>
            </a:pPr>
            <a:r>
              <a:rPr lang="en-US"/>
              <a:t>		 </a:t>
            </a:r>
            <a:r>
              <a:rPr lang="en-US" sz="1200"/>
              <a:t> </a:t>
            </a:r>
            <a:fld id="{2644545A-1EF9-437F-99A9-07BF4933F3BB}" type="slidenum">
              <a:rPr lang="en-US" sz="1200">
                <a:solidFill>
                  <a:srgbClr val="003399"/>
                </a:solidFill>
              </a:rPr>
              <a:pPr>
                <a:defRPr/>
              </a:pPr>
              <a:t>210</a:t>
            </a:fld>
            <a:endParaRPr lang="en-US" sz="1200">
              <a:solidFill>
                <a:srgbClr val="003399"/>
              </a:solidFill>
            </a:endParaRPr>
          </a:p>
        </p:txBody>
      </p:sp>
      <p:sp>
        <p:nvSpPr>
          <p:cNvPr id="141320" name="Rectangle 15"/>
          <p:cNvSpPr>
            <a:spLocks noGrp="1" noChangeArrowheads="1"/>
          </p:cNvSpPr>
          <p:nvPr>
            <p:ph type="title" sz="quarter"/>
          </p:nvPr>
        </p:nvSpPr>
        <p:spPr/>
        <p:txBody>
          <a:bodyPr/>
          <a:lstStyle/>
          <a:p>
            <a:r>
              <a:rPr lang="en-US" smtClean="0"/>
              <a:t>2. </a:t>
            </a:r>
            <a:r>
              <a:rPr lang="en-GB" smtClean="0"/>
              <a:t>Review of Stochastic Models (3)</a:t>
            </a:r>
            <a:endParaRPr lang="en-US" smtClean="0"/>
          </a:p>
        </p:txBody>
      </p:sp>
      <p:graphicFrame>
        <p:nvGraphicFramePr>
          <p:cNvPr id="141314" name="Object 5"/>
          <p:cNvGraphicFramePr>
            <a:graphicFrameLocks noChangeAspect="1"/>
          </p:cNvGraphicFramePr>
          <p:nvPr>
            <p:ph sz="quarter" idx="1"/>
          </p:nvPr>
        </p:nvGraphicFramePr>
        <p:xfrm>
          <a:off x="3200400" y="1387475"/>
          <a:ext cx="2590800" cy="288925"/>
        </p:xfrm>
        <a:graphic>
          <a:graphicData uri="http://schemas.openxmlformats.org/presentationml/2006/ole">
            <p:oleObj spid="_x0000_s141314" name="Equation" r:id="rId3" imgW="3073320" imgH="342720" progId="">
              <p:embed/>
            </p:oleObj>
          </a:graphicData>
        </a:graphic>
      </p:graphicFrame>
      <p:graphicFrame>
        <p:nvGraphicFramePr>
          <p:cNvPr id="141315" name="Object 8"/>
          <p:cNvGraphicFramePr>
            <a:graphicFrameLocks noChangeAspect="1"/>
          </p:cNvGraphicFramePr>
          <p:nvPr>
            <p:ph sz="quarter" idx="2"/>
          </p:nvPr>
        </p:nvGraphicFramePr>
        <p:xfrm>
          <a:off x="3200400" y="2057400"/>
          <a:ext cx="2819400" cy="668338"/>
        </p:xfrm>
        <a:graphic>
          <a:graphicData uri="http://schemas.openxmlformats.org/presentationml/2006/ole">
            <p:oleObj spid="_x0000_s141315" name="Equation" r:id="rId4" imgW="3213000" imgH="761760" progId="">
              <p:embed/>
            </p:oleObj>
          </a:graphicData>
        </a:graphic>
      </p:graphicFrame>
      <p:graphicFrame>
        <p:nvGraphicFramePr>
          <p:cNvPr id="141316" name="Object 11"/>
          <p:cNvGraphicFramePr>
            <a:graphicFrameLocks noChangeAspect="1"/>
          </p:cNvGraphicFramePr>
          <p:nvPr>
            <p:ph sz="quarter" idx="3"/>
          </p:nvPr>
        </p:nvGraphicFramePr>
        <p:xfrm>
          <a:off x="3505200" y="3048000"/>
          <a:ext cx="2133600" cy="341313"/>
        </p:xfrm>
        <a:graphic>
          <a:graphicData uri="http://schemas.openxmlformats.org/presentationml/2006/ole">
            <p:oleObj spid="_x0000_s141316" name="Equation" r:id="rId5" imgW="2539800" imgH="406080" progId="">
              <p:embed/>
            </p:oleObj>
          </a:graphicData>
        </a:graphic>
      </p:graphicFrame>
      <p:sp>
        <p:nvSpPr>
          <p:cNvPr id="141321" name="Text Box 4"/>
          <p:cNvSpPr txBox="1">
            <a:spLocks noChangeArrowheads="1"/>
          </p:cNvSpPr>
          <p:nvPr/>
        </p:nvSpPr>
        <p:spPr bwMode="auto">
          <a:xfrm>
            <a:off x="517525" y="912813"/>
            <a:ext cx="8016875" cy="5000625"/>
          </a:xfrm>
          <a:prstGeom prst="rect">
            <a:avLst/>
          </a:prstGeom>
          <a:noFill/>
          <a:ln w="9525">
            <a:noFill/>
            <a:miter lim="800000"/>
            <a:headEnd/>
            <a:tailEnd/>
          </a:ln>
        </p:spPr>
        <p:txBody>
          <a:bodyPr>
            <a:spAutoFit/>
          </a:bodyPr>
          <a:lstStyle/>
          <a:p>
            <a:r>
              <a:rPr lang="en-US" b="1"/>
              <a:t>AR(1) process:</a:t>
            </a:r>
            <a:r>
              <a:rPr lang="en-US"/>
              <a:t> An AR(1) process has the form</a:t>
            </a:r>
          </a:p>
          <a:p>
            <a:endParaRPr lang="en-US"/>
          </a:p>
          <a:p>
            <a:endParaRPr lang="en-US" sz="1000"/>
          </a:p>
          <a:p>
            <a:r>
              <a:rPr lang="en-US"/>
              <a:t>and the corresponding system transfer function</a:t>
            </a:r>
          </a:p>
          <a:p>
            <a:endParaRPr lang="en-US"/>
          </a:p>
          <a:p>
            <a:endParaRPr lang="en-US"/>
          </a:p>
          <a:p>
            <a:endParaRPr lang="en-US" sz="800"/>
          </a:p>
          <a:p>
            <a:r>
              <a:rPr lang="en-US"/>
              <a:t>provided | </a:t>
            </a:r>
            <a:r>
              <a:rPr lang="en-US" i="1"/>
              <a:t>a </a:t>
            </a:r>
            <a:r>
              <a:rPr lang="en-US"/>
              <a:t>| &lt; 1. Thus</a:t>
            </a:r>
          </a:p>
          <a:p>
            <a:endParaRPr lang="en-US"/>
          </a:p>
          <a:p>
            <a:endParaRPr lang="en-US" sz="800"/>
          </a:p>
          <a:p>
            <a:r>
              <a:rPr lang="en-US"/>
              <a:t>represents the impulse response of an AR(1) stable system. We get the output autocorrelation sequence of an AR(1) process to be </a:t>
            </a:r>
          </a:p>
          <a:p>
            <a:endParaRPr lang="en-US"/>
          </a:p>
          <a:p>
            <a:endParaRPr lang="en-US" sz="3600"/>
          </a:p>
          <a:p>
            <a:r>
              <a:rPr lang="en-US"/>
              <a:t>The normalized (in terms of </a:t>
            </a:r>
            <a:r>
              <a:rPr lang="en-US" i="1"/>
              <a:t>R</a:t>
            </a:r>
            <a:r>
              <a:rPr lang="en-US" i="1" baseline="-25000"/>
              <a:t>XX</a:t>
            </a:r>
            <a:r>
              <a:rPr lang="en-US" i="1"/>
              <a:t> </a:t>
            </a:r>
            <a:r>
              <a:rPr lang="en-US"/>
              <a:t>(0)) output autocorrelation sequence is</a:t>
            </a:r>
          </a:p>
          <a:p>
            <a:r>
              <a:rPr lang="en-US"/>
              <a:t>given by</a:t>
            </a:r>
          </a:p>
          <a:p>
            <a:endParaRPr lang="en-US"/>
          </a:p>
        </p:txBody>
      </p:sp>
      <p:graphicFrame>
        <p:nvGraphicFramePr>
          <p:cNvPr id="141317" name="Object 14"/>
          <p:cNvGraphicFramePr>
            <a:graphicFrameLocks noChangeAspect="1"/>
          </p:cNvGraphicFramePr>
          <p:nvPr>
            <p:ph sz="quarter" idx="4"/>
          </p:nvPr>
        </p:nvGraphicFramePr>
        <p:xfrm>
          <a:off x="1447800" y="4114800"/>
          <a:ext cx="6096000" cy="701675"/>
        </p:xfrm>
        <a:graphic>
          <a:graphicData uri="http://schemas.openxmlformats.org/presentationml/2006/ole">
            <p:oleObj spid="_x0000_s141317" name="Equation" r:id="rId6" imgW="6959520" imgH="799920" progId="">
              <p:embed/>
            </p:oleObj>
          </a:graphicData>
        </a:graphic>
      </p:graphicFrame>
      <p:graphicFrame>
        <p:nvGraphicFramePr>
          <p:cNvPr id="141318" name="Object 17"/>
          <p:cNvGraphicFramePr>
            <a:graphicFrameLocks noChangeAspect="1"/>
          </p:cNvGraphicFramePr>
          <p:nvPr/>
        </p:nvGraphicFramePr>
        <p:xfrm>
          <a:off x="3048000" y="5410200"/>
          <a:ext cx="3352800" cy="696913"/>
        </p:xfrm>
        <a:graphic>
          <a:graphicData uri="http://schemas.openxmlformats.org/presentationml/2006/ole">
            <p:oleObj spid="_x0000_s141318" name="Equation" r:id="rId7" imgW="3848040" imgH="799920" progId="">
              <p:embed/>
            </p:oleObj>
          </a:graphicData>
        </a:graphic>
      </p:graphicFrame>
    </p:spTree>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Date Placeholder 5"/>
          <p:cNvSpPr>
            <a:spLocks noGrp="1"/>
          </p:cNvSpPr>
          <p:nvPr>
            <p:ph type="dt" sz="quarter" idx="10"/>
          </p:nvPr>
        </p:nvSpPr>
        <p:spPr/>
        <p:txBody>
          <a:bodyPr/>
          <a:lstStyle/>
          <a:p>
            <a:pPr>
              <a:defRPr/>
            </a:pPr>
            <a:r>
              <a:rPr lang="en-US"/>
              <a:t>		 </a:t>
            </a:r>
            <a:r>
              <a:rPr lang="en-US" sz="1200"/>
              <a:t> </a:t>
            </a:r>
            <a:fld id="{D7A72AF0-6751-41CE-A41E-35E300B0F8A6}" type="slidenum">
              <a:rPr lang="en-US" sz="1200">
                <a:solidFill>
                  <a:srgbClr val="003399"/>
                </a:solidFill>
              </a:rPr>
              <a:pPr>
                <a:defRPr/>
              </a:pPr>
              <a:t>211</a:t>
            </a:fld>
            <a:endParaRPr lang="en-US" sz="1200">
              <a:solidFill>
                <a:srgbClr val="003399"/>
              </a:solidFill>
            </a:endParaRPr>
          </a:p>
        </p:txBody>
      </p:sp>
      <p:sp>
        <p:nvSpPr>
          <p:cNvPr id="142344" name="Rectangle 15"/>
          <p:cNvSpPr>
            <a:spLocks noGrp="1" noChangeArrowheads="1"/>
          </p:cNvSpPr>
          <p:nvPr>
            <p:ph type="title"/>
          </p:nvPr>
        </p:nvSpPr>
        <p:spPr/>
        <p:txBody>
          <a:bodyPr/>
          <a:lstStyle/>
          <a:p>
            <a:r>
              <a:rPr lang="en-US" smtClean="0"/>
              <a:t>2. </a:t>
            </a:r>
            <a:r>
              <a:rPr lang="en-GB" smtClean="0"/>
              <a:t>Review of Stochastic Models (4)</a:t>
            </a:r>
            <a:endParaRPr lang="en-US" smtClean="0"/>
          </a:p>
        </p:txBody>
      </p:sp>
      <p:graphicFrame>
        <p:nvGraphicFramePr>
          <p:cNvPr id="142338" name="Object 5"/>
          <p:cNvGraphicFramePr>
            <a:graphicFrameLocks noChangeAspect="1"/>
          </p:cNvGraphicFramePr>
          <p:nvPr>
            <p:ph sz="half" idx="1"/>
          </p:nvPr>
        </p:nvGraphicFramePr>
        <p:xfrm>
          <a:off x="3505200" y="1905000"/>
          <a:ext cx="1981200" cy="284163"/>
        </p:xfrm>
        <a:graphic>
          <a:graphicData uri="http://schemas.openxmlformats.org/presentationml/2006/ole">
            <p:oleObj spid="_x0000_s142338" name="Equation" r:id="rId3" imgW="2387520" imgH="342720" progId="">
              <p:embed/>
            </p:oleObj>
          </a:graphicData>
        </a:graphic>
      </p:graphicFrame>
      <p:graphicFrame>
        <p:nvGraphicFramePr>
          <p:cNvPr id="142339" name="Object 8"/>
          <p:cNvGraphicFramePr>
            <a:graphicFrameLocks noChangeAspect="1"/>
          </p:cNvGraphicFramePr>
          <p:nvPr>
            <p:ph sz="quarter" idx="2"/>
          </p:nvPr>
        </p:nvGraphicFramePr>
        <p:xfrm>
          <a:off x="2514600" y="3200400"/>
          <a:ext cx="4343400" cy="1069975"/>
        </p:xfrm>
        <a:graphic>
          <a:graphicData uri="http://schemas.openxmlformats.org/presentationml/2006/ole">
            <p:oleObj spid="_x0000_s142339" name="Equation" r:id="rId4" imgW="5155920" imgH="1269720" progId="">
              <p:embed/>
            </p:oleObj>
          </a:graphicData>
        </a:graphic>
      </p:graphicFrame>
      <p:sp>
        <p:nvSpPr>
          <p:cNvPr id="142345" name="Text Box 4"/>
          <p:cNvSpPr txBox="1">
            <a:spLocks noChangeArrowheads="1"/>
          </p:cNvSpPr>
          <p:nvPr/>
        </p:nvSpPr>
        <p:spPr bwMode="auto">
          <a:xfrm>
            <a:off x="533400" y="852488"/>
            <a:ext cx="8153400" cy="5395912"/>
          </a:xfrm>
          <a:prstGeom prst="rect">
            <a:avLst/>
          </a:prstGeom>
          <a:noFill/>
          <a:ln w="9525">
            <a:noFill/>
            <a:miter lim="800000"/>
            <a:headEnd/>
            <a:tailEnd/>
          </a:ln>
        </p:spPr>
        <p:txBody>
          <a:bodyPr>
            <a:spAutoFit/>
          </a:bodyPr>
          <a:lstStyle/>
          <a:p>
            <a:r>
              <a:rPr lang="en-US"/>
              <a:t>It is instructive to compare an AR(1) model discussed above by superimposing a random component to it, which may be an error term associated with observing a first order AR process </a:t>
            </a:r>
            <a:r>
              <a:rPr lang="en-US" i="1"/>
              <a:t>X</a:t>
            </a:r>
            <a:r>
              <a:rPr lang="en-US"/>
              <a:t>(</a:t>
            </a:r>
            <a:r>
              <a:rPr lang="en-US" i="1"/>
              <a:t>n</a:t>
            </a:r>
            <a:r>
              <a:rPr lang="en-US"/>
              <a:t>). Thus</a:t>
            </a:r>
          </a:p>
          <a:p>
            <a:endParaRPr lang="en-US"/>
          </a:p>
          <a:p>
            <a:endParaRPr lang="en-US" sz="800"/>
          </a:p>
          <a:p>
            <a:r>
              <a:rPr lang="en-US"/>
              <a:t>where </a:t>
            </a:r>
            <a:r>
              <a:rPr lang="en-US" i="1"/>
              <a:t>X</a:t>
            </a:r>
            <a:r>
              <a:rPr lang="en-US"/>
              <a:t>(</a:t>
            </a:r>
            <a:r>
              <a:rPr lang="en-US" i="1"/>
              <a:t>n</a:t>
            </a:r>
            <a:r>
              <a:rPr lang="en-US"/>
              <a:t>) ~ AR(1), and </a:t>
            </a:r>
            <a:r>
              <a:rPr lang="en-US" i="1"/>
              <a:t>V</a:t>
            </a:r>
            <a:r>
              <a:rPr lang="en-US"/>
              <a:t>(</a:t>
            </a:r>
            <a:r>
              <a:rPr lang="en-US" i="1"/>
              <a:t>n</a:t>
            </a:r>
            <a:r>
              <a:rPr lang="en-US"/>
              <a:t>) is an uncorrelated random sequence with zero mean and variance </a:t>
            </a:r>
            <a:r>
              <a:rPr lang="en-US" i="1">
                <a:sym typeface="Symbol" pitchFamily="18" charset="2"/>
              </a:rPr>
              <a:t></a:t>
            </a:r>
            <a:r>
              <a:rPr lang="en-US" baseline="30000">
                <a:sym typeface="Symbol" pitchFamily="18" charset="2"/>
              </a:rPr>
              <a:t>2</a:t>
            </a:r>
            <a:r>
              <a:rPr lang="en-US" i="1" baseline="-25000">
                <a:sym typeface="Symbol" pitchFamily="18" charset="2"/>
              </a:rPr>
              <a:t>V</a:t>
            </a:r>
            <a:r>
              <a:rPr lang="en-US"/>
              <a:t>  that is also uncorrelated with {</a:t>
            </a:r>
            <a:r>
              <a:rPr lang="en-US" i="1"/>
              <a:t>W</a:t>
            </a:r>
            <a:r>
              <a:rPr lang="en-US"/>
              <a:t>(</a:t>
            </a:r>
            <a:r>
              <a:rPr lang="en-US" i="1"/>
              <a:t>n</a:t>
            </a:r>
            <a:r>
              <a:rPr lang="en-US"/>
              <a:t>)}. Then, we obtain the output autocorrelation of the observed process </a:t>
            </a:r>
            <a:r>
              <a:rPr lang="en-US" i="1"/>
              <a:t>Y</a:t>
            </a:r>
            <a:r>
              <a:rPr lang="en-US"/>
              <a:t>(</a:t>
            </a:r>
            <a:r>
              <a:rPr lang="en-US" i="1"/>
              <a:t>n</a:t>
            </a:r>
            <a:r>
              <a:rPr lang="en-US"/>
              <a:t>) to be</a:t>
            </a:r>
          </a:p>
          <a:p>
            <a:endParaRPr lang="en-US"/>
          </a:p>
          <a:p>
            <a:endParaRPr lang="en-US"/>
          </a:p>
          <a:p>
            <a:endParaRPr lang="en-US" sz="3600"/>
          </a:p>
          <a:p>
            <a:pPr eaLnBrk="1" hangingPunct="1"/>
            <a:r>
              <a:rPr lang="en-US"/>
              <a:t>so that its normalized version is given by</a:t>
            </a:r>
          </a:p>
          <a:p>
            <a:pPr eaLnBrk="1" hangingPunct="1"/>
            <a:endParaRPr lang="en-US"/>
          </a:p>
          <a:p>
            <a:pPr eaLnBrk="1" hangingPunct="1"/>
            <a:endParaRPr lang="en-US" sz="2400"/>
          </a:p>
          <a:p>
            <a:pPr eaLnBrk="1" hangingPunct="1"/>
            <a:r>
              <a:rPr lang="en-US"/>
              <a:t>where</a:t>
            </a:r>
          </a:p>
          <a:p>
            <a:r>
              <a:rPr lang="en-US"/>
              <a:t> </a:t>
            </a:r>
          </a:p>
          <a:p>
            <a:endParaRPr lang="en-US"/>
          </a:p>
        </p:txBody>
      </p:sp>
      <p:grpSp>
        <p:nvGrpSpPr>
          <p:cNvPr id="142346" name="Group 11"/>
          <p:cNvGrpSpPr>
            <a:grpSpLocks/>
          </p:cNvGrpSpPr>
          <p:nvPr/>
        </p:nvGrpSpPr>
        <p:grpSpPr bwMode="auto">
          <a:xfrm>
            <a:off x="2743200" y="4648200"/>
            <a:ext cx="4191000" cy="762000"/>
            <a:chOff x="748" y="396"/>
            <a:chExt cx="3528" cy="576"/>
          </a:xfrm>
        </p:grpSpPr>
        <p:graphicFrame>
          <p:nvGraphicFramePr>
            <p:cNvPr id="142341" name="Object 12"/>
            <p:cNvGraphicFramePr>
              <a:graphicFrameLocks noChangeAspect="1"/>
            </p:cNvGraphicFramePr>
            <p:nvPr/>
          </p:nvGraphicFramePr>
          <p:xfrm>
            <a:off x="748" y="396"/>
            <a:ext cx="3528" cy="576"/>
          </p:xfrm>
          <a:graphic>
            <a:graphicData uri="http://schemas.openxmlformats.org/presentationml/2006/ole">
              <p:oleObj spid="_x0000_s142341" name="Equation" r:id="rId5" imgW="5600520" imgH="914400" progId="">
                <p:embed/>
              </p:oleObj>
            </a:graphicData>
          </a:graphic>
        </p:graphicFrame>
        <p:graphicFrame>
          <p:nvGraphicFramePr>
            <p:cNvPr id="142342" name="Object 13"/>
            <p:cNvGraphicFramePr>
              <a:graphicFrameLocks noChangeAspect="1"/>
            </p:cNvGraphicFramePr>
            <p:nvPr/>
          </p:nvGraphicFramePr>
          <p:xfrm>
            <a:off x="1288" y="528"/>
            <a:ext cx="104" cy="112"/>
          </p:xfrm>
          <a:graphic>
            <a:graphicData uri="http://schemas.openxmlformats.org/presentationml/2006/ole">
              <p:oleObj spid="_x0000_s142342" name="Equation" r:id="rId6" imgW="164880" imgH="177480" progId="">
                <p:embed/>
              </p:oleObj>
            </a:graphicData>
          </a:graphic>
        </p:graphicFrame>
      </p:grpSp>
      <p:graphicFrame>
        <p:nvGraphicFramePr>
          <p:cNvPr id="142340" name="Object 14"/>
          <p:cNvGraphicFramePr>
            <a:graphicFrameLocks noChangeAspect="1"/>
          </p:cNvGraphicFramePr>
          <p:nvPr>
            <p:ph sz="quarter" idx="3"/>
          </p:nvPr>
        </p:nvGraphicFramePr>
        <p:xfrm>
          <a:off x="2971800" y="5410200"/>
          <a:ext cx="2438400" cy="722313"/>
        </p:xfrm>
        <a:graphic>
          <a:graphicData uri="http://schemas.openxmlformats.org/presentationml/2006/ole">
            <p:oleObj spid="_x0000_s142340" name="Equation" r:id="rId7" imgW="2831760" imgH="838080" progId="">
              <p:embed/>
            </p:oleObj>
          </a:graphicData>
        </a:graphic>
      </p:graphicFrame>
    </p:spTree>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Date Placeholder 3"/>
          <p:cNvSpPr>
            <a:spLocks noGrp="1"/>
          </p:cNvSpPr>
          <p:nvPr>
            <p:ph type="dt" sz="quarter" idx="10"/>
          </p:nvPr>
        </p:nvSpPr>
        <p:spPr/>
        <p:txBody>
          <a:bodyPr/>
          <a:lstStyle/>
          <a:p>
            <a:pPr>
              <a:defRPr/>
            </a:pPr>
            <a:r>
              <a:rPr lang="en-US"/>
              <a:t>		 </a:t>
            </a:r>
            <a:r>
              <a:rPr lang="en-US" sz="1200"/>
              <a:t> </a:t>
            </a:r>
            <a:fld id="{9644E4E1-7006-44DE-90DD-90777B8335F9}" type="slidenum">
              <a:rPr lang="en-US" sz="1200">
                <a:solidFill>
                  <a:srgbClr val="003399"/>
                </a:solidFill>
              </a:rPr>
              <a:pPr>
                <a:defRPr/>
              </a:pPr>
              <a:t>212</a:t>
            </a:fld>
            <a:endParaRPr lang="en-US" sz="1200">
              <a:solidFill>
                <a:srgbClr val="003399"/>
              </a:solidFill>
            </a:endParaRPr>
          </a:p>
        </p:txBody>
      </p:sp>
      <p:sp>
        <p:nvSpPr>
          <p:cNvPr id="143369" name="Rectangle 2"/>
          <p:cNvSpPr>
            <a:spLocks noGrp="1" noChangeArrowheads="1"/>
          </p:cNvSpPr>
          <p:nvPr>
            <p:ph type="title"/>
          </p:nvPr>
        </p:nvSpPr>
        <p:spPr/>
        <p:txBody>
          <a:bodyPr/>
          <a:lstStyle/>
          <a:p>
            <a:r>
              <a:rPr lang="en-US" smtClean="0"/>
              <a:t>2. </a:t>
            </a:r>
            <a:r>
              <a:rPr lang="en-GB" smtClean="0"/>
              <a:t>Review of Stochastic Models (5)</a:t>
            </a:r>
            <a:endParaRPr lang="en-US" smtClean="0"/>
          </a:p>
        </p:txBody>
      </p:sp>
      <p:sp>
        <p:nvSpPr>
          <p:cNvPr id="143370" name="Text Box 4"/>
          <p:cNvSpPr txBox="1">
            <a:spLocks noChangeArrowheads="1"/>
          </p:cNvSpPr>
          <p:nvPr/>
        </p:nvSpPr>
        <p:spPr bwMode="auto">
          <a:xfrm>
            <a:off x="517525" y="914400"/>
            <a:ext cx="184150" cy="396875"/>
          </a:xfrm>
          <a:prstGeom prst="rect">
            <a:avLst/>
          </a:prstGeom>
          <a:noFill/>
          <a:ln w="9525">
            <a:noFill/>
            <a:miter lim="800000"/>
            <a:headEnd/>
            <a:tailEnd/>
          </a:ln>
        </p:spPr>
        <p:txBody>
          <a:bodyPr wrap="none">
            <a:spAutoFit/>
          </a:bodyPr>
          <a:lstStyle/>
          <a:p>
            <a:endParaRPr lang="en-US"/>
          </a:p>
        </p:txBody>
      </p:sp>
      <p:sp>
        <p:nvSpPr>
          <p:cNvPr id="143371" name="Text Box 5"/>
          <p:cNvSpPr txBox="1">
            <a:spLocks noChangeArrowheads="1"/>
          </p:cNvSpPr>
          <p:nvPr/>
        </p:nvSpPr>
        <p:spPr bwMode="auto">
          <a:xfrm>
            <a:off x="441325" y="898525"/>
            <a:ext cx="8040688" cy="2530475"/>
          </a:xfrm>
          <a:prstGeom prst="rect">
            <a:avLst/>
          </a:prstGeom>
          <a:noFill/>
          <a:ln w="9525">
            <a:noFill/>
            <a:miter lim="800000"/>
            <a:headEnd/>
            <a:tailEnd/>
          </a:ln>
        </p:spPr>
        <p:txBody>
          <a:bodyPr wrap="none">
            <a:spAutoFit/>
          </a:bodyPr>
          <a:lstStyle/>
          <a:p>
            <a:r>
              <a:rPr lang="en-US"/>
              <a:t>The results demonstrate the effect of superimposing an error sequence on </a:t>
            </a:r>
          </a:p>
          <a:p>
            <a:r>
              <a:rPr lang="en-US"/>
              <a:t>an AR(1) model. For non-zero lags, the autocorrelation of the observed </a:t>
            </a:r>
          </a:p>
          <a:p>
            <a:r>
              <a:rPr lang="en-US"/>
              <a:t>sequence {</a:t>
            </a:r>
            <a:r>
              <a:rPr lang="en-US" i="1"/>
              <a:t>Y</a:t>
            </a:r>
            <a:r>
              <a:rPr lang="en-US"/>
              <a:t>(</a:t>
            </a:r>
            <a:r>
              <a:rPr lang="en-US" i="1"/>
              <a:t>n</a:t>
            </a:r>
            <a:r>
              <a:rPr lang="en-US"/>
              <a:t>)} is reduced by a constant factor compared to the original </a:t>
            </a:r>
          </a:p>
          <a:p>
            <a:r>
              <a:rPr lang="en-US"/>
              <a:t>process {</a:t>
            </a:r>
            <a:r>
              <a:rPr lang="en-US" i="1"/>
              <a:t>X</a:t>
            </a:r>
            <a:r>
              <a:rPr lang="en-US"/>
              <a:t>(</a:t>
            </a:r>
            <a:r>
              <a:rPr lang="en-US" i="1"/>
              <a:t>n</a:t>
            </a:r>
            <a:r>
              <a:rPr lang="en-US"/>
              <a:t>)}. The superimposed error sequence </a:t>
            </a:r>
            <a:r>
              <a:rPr lang="en-US" i="1"/>
              <a:t>V</a:t>
            </a:r>
            <a:r>
              <a:rPr lang="en-US"/>
              <a:t>(</a:t>
            </a:r>
            <a:r>
              <a:rPr lang="en-US" i="1"/>
              <a:t>n</a:t>
            </a:r>
            <a:r>
              <a:rPr lang="en-US"/>
              <a:t>) only affects the </a:t>
            </a:r>
          </a:p>
          <a:p>
            <a:r>
              <a:rPr lang="en-US"/>
              <a:t>corresponding term in </a:t>
            </a:r>
            <a:r>
              <a:rPr lang="en-US" i="1"/>
              <a:t>Y</a:t>
            </a:r>
            <a:r>
              <a:rPr lang="en-US"/>
              <a:t>(</a:t>
            </a:r>
            <a:r>
              <a:rPr lang="en-US" i="1"/>
              <a:t>n</a:t>
            </a:r>
            <a:r>
              <a:rPr lang="en-US"/>
              <a:t>) (term by term). However, a particular term in </a:t>
            </a:r>
          </a:p>
          <a:p>
            <a:r>
              <a:rPr lang="en-US"/>
              <a:t>the “input sequence” </a:t>
            </a:r>
            <a:r>
              <a:rPr lang="en-US" i="1"/>
              <a:t>W</a:t>
            </a:r>
            <a:r>
              <a:rPr lang="en-US"/>
              <a:t>(</a:t>
            </a:r>
            <a:r>
              <a:rPr lang="en-US" i="1"/>
              <a:t>n</a:t>
            </a:r>
            <a:r>
              <a:rPr lang="en-US"/>
              <a:t>) affects </a:t>
            </a:r>
            <a:r>
              <a:rPr lang="en-US" i="1"/>
              <a:t>X</a:t>
            </a:r>
            <a:r>
              <a:rPr lang="en-US"/>
              <a:t>(</a:t>
            </a:r>
            <a:r>
              <a:rPr lang="en-US" i="1"/>
              <a:t>n</a:t>
            </a:r>
            <a:r>
              <a:rPr lang="en-US"/>
              <a:t>) and </a:t>
            </a:r>
            <a:r>
              <a:rPr lang="en-US" i="1"/>
              <a:t>Y</a:t>
            </a:r>
            <a:r>
              <a:rPr lang="en-US"/>
              <a:t>(</a:t>
            </a:r>
            <a:r>
              <a:rPr lang="en-US" i="1"/>
              <a:t>n</a:t>
            </a:r>
            <a:r>
              <a:rPr lang="en-US"/>
              <a:t>) as well as </a:t>
            </a:r>
            <a:r>
              <a:rPr lang="en-US" i="1"/>
              <a:t>all </a:t>
            </a:r>
            <a:r>
              <a:rPr lang="en-US"/>
              <a:t>subsequent </a:t>
            </a:r>
          </a:p>
          <a:p>
            <a:r>
              <a:rPr lang="en-US"/>
              <a:t>observations.</a:t>
            </a:r>
          </a:p>
          <a:p>
            <a:endParaRPr lang="en-US"/>
          </a:p>
        </p:txBody>
      </p:sp>
      <p:grpSp>
        <p:nvGrpSpPr>
          <p:cNvPr id="143372" name="Group 6"/>
          <p:cNvGrpSpPr>
            <a:grpSpLocks/>
          </p:cNvGrpSpPr>
          <p:nvPr/>
        </p:nvGrpSpPr>
        <p:grpSpPr bwMode="auto">
          <a:xfrm>
            <a:off x="2514600" y="3276600"/>
            <a:ext cx="4038600" cy="2057400"/>
            <a:chOff x="3312" y="2688"/>
            <a:chExt cx="2380" cy="1200"/>
          </a:xfrm>
        </p:grpSpPr>
        <p:sp>
          <p:nvSpPr>
            <p:cNvPr id="143373" name="Line 7"/>
            <p:cNvSpPr>
              <a:spLocks noChangeShapeType="1"/>
            </p:cNvSpPr>
            <p:nvPr/>
          </p:nvSpPr>
          <p:spPr bwMode="auto">
            <a:xfrm>
              <a:off x="3312" y="3648"/>
              <a:ext cx="2304" cy="0"/>
            </a:xfrm>
            <a:prstGeom prst="line">
              <a:avLst/>
            </a:prstGeom>
            <a:noFill/>
            <a:ln w="9525">
              <a:solidFill>
                <a:schemeClr val="tx1"/>
              </a:solidFill>
              <a:round/>
              <a:headEnd/>
              <a:tailEnd type="triangle" w="med" len="med"/>
            </a:ln>
          </p:spPr>
          <p:txBody>
            <a:bodyPr/>
            <a:lstStyle/>
            <a:p>
              <a:endParaRPr lang="en-US"/>
            </a:p>
          </p:txBody>
        </p:sp>
        <p:sp>
          <p:nvSpPr>
            <p:cNvPr id="143374" name="Line 8"/>
            <p:cNvSpPr>
              <a:spLocks noChangeShapeType="1"/>
            </p:cNvSpPr>
            <p:nvPr/>
          </p:nvSpPr>
          <p:spPr bwMode="auto">
            <a:xfrm flipV="1">
              <a:off x="3984" y="2736"/>
              <a:ext cx="0" cy="912"/>
            </a:xfrm>
            <a:prstGeom prst="line">
              <a:avLst/>
            </a:prstGeom>
            <a:noFill/>
            <a:ln w="9525">
              <a:solidFill>
                <a:schemeClr val="tx1"/>
              </a:solidFill>
              <a:round/>
              <a:headEnd/>
              <a:tailEnd type="triangle" w="med" len="med"/>
            </a:ln>
          </p:spPr>
          <p:txBody>
            <a:bodyPr/>
            <a:lstStyle/>
            <a:p>
              <a:endParaRPr lang="en-US"/>
            </a:p>
          </p:txBody>
        </p:sp>
        <p:sp>
          <p:nvSpPr>
            <p:cNvPr id="143375" name="Line 9"/>
            <p:cNvSpPr>
              <a:spLocks noChangeShapeType="1"/>
            </p:cNvSpPr>
            <p:nvPr/>
          </p:nvSpPr>
          <p:spPr bwMode="auto">
            <a:xfrm flipV="1">
              <a:off x="3984" y="3072"/>
              <a:ext cx="0" cy="576"/>
            </a:xfrm>
            <a:prstGeom prst="line">
              <a:avLst/>
            </a:prstGeom>
            <a:noFill/>
            <a:ln w="28575">
              <a:solidFill>
                <a:schemeClr val="tx1"/>
              </a:solidFill>
              <a:round/>
              <a:headEnd/>
              <a:tailEnd type="oval" w="sm" len="sm"/>
            </a:ln>
          </p:spPr>
          <p:txBody>
            <a:bodyPr/>
            <a:lstStyle/>
            <a:p>
              <a:endParaRPr lang="en-US"/>
            </a:p>
          </p:txBody>
        </p:sp>
        <p:sp>
          <p:nvSpPr>
            <p:cNvPr id="143376" name="Line 10"/>
            <p:cNvSpPr>
              <a:spLocks noChangeShapeType="1"/>
            </p:cNvSpPr>
            <p:nvPr/>
          </p:nvSpPr>
          <p:spPr bwMode="auto">
            <a:xfrm flipV="1">
              <a:off x="3744" y="3216"/>
              <a:ext cx="0" cy="432"/>
            </a:xfrm>
            <a:prstGeom prst="line">
              <a:avLst/>
            </a:prstGeom>
            <a:noFill/>
            <a:ln w="28575">
              <a:solidFill>
                <a:schemeClr val="tx1"/>
              </a:solidFill>
              <a:round/>
              <a:headEnd/>
              <a:tailEnd/>
            </a:ln>
          </p:spPr>
          <p:txBody>
            <a:bodyPr/>
            <a:lstStyle/>
            <a:p>
              <a:endParaRPr lang="en-US"/>
            </a:p>
          </p:txBody>
        </p:sp>
        <p:sp>
          <p:nvSpPr>
            <p:cNvPr id="143377" name="Line 11"/>
            <p:cNvSpPr>
              <a:spLocks noChangeShapeType="1"/>
            </p:cNvSpPr>
            <p:nvPr/>
          </p:nvSpPr>
          <p:spPr bwMode="auto">
            <a:xfrm>
              <a:off x="3504" y="3648"/>
              <a:ext cx="0" cy="240"/>
            </a:xfrm>
            <a:prstGeom prst="line">
              <a:avLst/>
            </a:prstGeom>
            <a:noFill/>
            <a:ln w="28575">
              <a:solidFill>
                <a:schemeClr val="tx1"/>
              </a:solidFill>
              <a:round/>
              <a:headEnd/>
              <a:tailEnd/>
            </a:ln>
          </p:spPr>
          <p:txBody>
            <a:bodyPr/>
            <a:lstStyle/>
            <a:p>
              <a:endParaRPr lang="en-US"/>
            </a:p>
          </p:txBody>
        </p:sp>
        <p:sp>
          <p:nvSpPr>
            <p:cNvPr id="143378" name="Line 12"/>
            <p:cNvSpPr>
              <a:spLocks noChangeShapeType="1"/>
            </p:cNvSpPr>
            <p:nvPr/>
          </p:nvSpPr>
          <p:spPr bwMode="auto">
            <a:xfrm>
              <a:off x="4416" y="3648"/>
              <a:ext cx="0" cy="240"/>
            </a:xfrm>
            <a:prstGeom prst="line">
              <a:avLst/>
            </a:prstGeom>
            <a:noFill/>
            <a:ln w="28575">
              <a:solidFill>
                <a:schemeClr val="tx1"/>
              </a:solidFill>
              <a:round/>
              <a:headEnd/>
              <a:tailEnd/>
            </a:ln>
          </p:spPr>
          <p:txBody>
            <a:bodyPr/>
            <a:lstStyle/>
            <a:p>
              <a:endParaRPr lang="en-US"/>
            </a:p>
          </p:txBody>
        </p:sp>
        <p:sp>
          <p:nvSpPr>
            <p:cNvPr id="143379" name="Line 13"/>
            <p:cNvSpPr>
              <a:spLocks noChangeShapeType="1"/>
            </p:cNvSpPr>
            <p:nvPr/>
          </p:nvSpPr>
          <p:spPr bwMode="auto">
            <a:xfrm flipV="1">
              <a:off x="4176" y="3216"/>
              <a:ext cx="0" cy="432"/>
            </a:xfrm>
            <a:prstGeom prst="line">
              <a:avLst/>
            </a:prstGeom>
            <a:noFill/>
            <a:ln w="28575">
              <a:solidFill>
                <a:schemeClr val="tx1"/>
              </a:solidFill>
              <a:round/>
              <a:headEnd/>
              <a:tailEnd/>
            </a:ln>
          </p:spPr>
          <p:txBody>
            <a:bodyPr/>
            <a:lstStyle/>
            <a:p>
              <a:endParaRPr lang="en-US"/>
            </a:p>
          </p:txBody>
        </p:sp>
        <p:sp>
          <p:nvSpPr>
            <p:cNvPr id="143380" name="Line 14"/>
            <p:cNvSpPr>
              <a:spLocks noChangeShapeType="1"/>
            </p:cNvSpPr>
            <p:nvPr/>
          </p:nvSpPr>
          <p:spPr bwMode="auto">
            <a:xfrm flipV="1">
              <a:off x="4656" y="3408"/>
              <a:ext cx="0" cy="240"/>
            </a:xfrm>
            <a:prstGeom prst="line">
              <a:avLst/>
            </a:prstGeom>
            <a:noFill/>
            <a:ln w="28575">
              <a:solidFill>
                <a:schemeClr val="tx1"/>
              </a:solidFill>
              <a:round/>
              <a:headEnd/>
              <a:tailEnd/>
            </a:ln>
          </p:spPr>
          <p:txBody>
            <a:bodyPr/>
            <a:lstStyle/>
            <a:p>
              <a:endParaRPr lang="en-US"/>
            </a:p>
          </p:txBody>
        </p:sp>
        <p:sp>
          <p:nvSpPr>
            <p:cNvPr id="143381" name="Line 15"/>
            <p:cNvSpPr>
              <a:spLocks noChangeShapeType="1"/>
            </p:cNvSpPr>
            <p:nvPr/>
          </p:nvSpPr>
          <p:spPr bwMode="auto">
            <a:xfrm flipV="1">
              <a:off x="4704" y="3456"/>
              <a:ext cx="0" cy="192"/>
            </a:xfrm>
            <a:prstGeom prst="line">
              <a:avLst/>
            </a:prstGeom>
            <a:noFill/>
            <a:ln w="9525">
              <a:solidFill>
                <a:schemeClr val="tx1"/>
              </a:solidFill>
              <a:prstDash val="dash"/>
              <a:round/>
              <a:headEnd/>
              <a:tailEnd/>
            </a:ln>
          </p:spPr>
          <p:txBody>
            <a:bodyPr/>
            <a:lstStyle/>
            <a:p>
              <a:endParaRPr lang="en-US"/>
            </a:p>
          </p:txBody>
        </p:sp>
        <p:sp>
          <p:nvSpPr>
            <p:cNvPr id="143382" name="Line 16"/>
            <p:cNvSpPr>
              <a:spLocks noChangeShapeType="1"/>
            </p:cNvSpPr>
            <p:nvPr/>
          </p:nvSpPr>
          <p:spPr bwMode="auto">
            <a:xfrm>
              <a:off x="4896" y="3648"/>
              <a:ext cx="0" cy="192"/>
            </a:xfrm>
            <a:prstGeom prst="line">
              <a:avLst/>
            </a:prstGeom>
            <a:noFill/>
            <a:ln w="28575">
              <a:solidFill>
                <a:schemeClr val="tx1"/>
              </a:solidFill>
              <a:round/>
              <a:headEnd/>
              <a:tailEnd/>
            </a:ln>
          </p:spPr>
          <p:txBody>
            <a:bodyPr/>
            <a:lstStyle/>
            <a:p>
              <a:endParaRPr lang="en-US"/>
            </a:p>
          </p:txBody>
        </p:sp>
        <p:sp>
          <p:nvSpPr>
            <p:cNvPr id="143383" name="Line 17"/>
            <p:cNvSpPr>
              <a:spLocks noChangeShapeType="1"/>
            </p:cNvSpPr>
            <p:nvPr/>
          </p:nvSpPr>
          <p:spPr bwMode="auto">
            <a:xfrm flipV="1">
              <a:off x="5136" y="3504"/>
              <a:ext cx="0" cy="144"/>
            </a:xfrm>
            <a:prstGeom prst="line">
              <a:avLst/>
            </a:prstGeom>
            <a:noFill/>
            <a:ln w="28575">
              <a:solidFill>
                <a:schemeClr val="tx1"/>
              </a:solidFill>
              <a:round/>
              <a:headEnd/>
              <a:tailEnd/>
            </a:ln>
          </p:spPr>
          <p:txBody>
            <a:bodyPr/>
            <a:lstStyle/>
            <a:p>
              <a:endParaRPr lang="en-US"/>
            </a:p>
          </p:txBody>
        </p:sp>
        <p:graphicFrame>
          <p:nvGraphicFramePr>
            <p:cNvPr id="143362" name="Object 18"/>
            <p:cNvGraphicFramePr>
              <a:graphicFrameLocks noChangeAspect="1"/>
            </p:cNvGraphicFramePr>
            <p:nvPr/>
          </p:nvGraphicFramePr>
          <p:xfrm>
            <a:off x="5604" y="3604"/>
            <a:ext cx="88" cy="96"/>
          </p:xfrm>
          <a:graphic>
            <a:graphicData uri="http://schemas.openxmlformats.org/presentationml/2006/ole">
              <p:oleObj spid="_x0000_s143362" name="Equation" r:id="rId3" imgW="139680" imgH="152280" progId="">
                <p:embed/>
              </p:oleObj>
            </a:graphicData>
          </a:graphic>
        </p:graphicFrame>
        <p:graphicFrame>
          <p:nvGraphicFramePr>
            <p:cNvPr id="143363" name="Object 19"/>
            <p:cNvGraphicFramePr>
              <a:graphicFrameLocks noChangeAspect="1"/>
            </p:cNvGraphicFramePr>
            <p:nvPr/>
          </p:nvGraphicFramePr>
          <p:xfrm>
            <a:off x="4656" y="3696"/>
            <a:ext cx="88" cy="120"/>
          </p:xfrm>
          <a:graphic>
            <a:graphicData uri="http://schemas.openxmlformats.org/presentationml/2006/ole">
              <p:oleObj spid="_x0000_s143363" name="Equation" r:id="rId4" imgW="139680" imgH="190440" progId="">
                <p:embed/>
              </p:oleObj>
            </a:graphicData>
          </a:graphic>
        </p:graphicFrame>
        <p:graphicFrame>
          <p:nvGraphicFramePr>
            <p:cNvPr id="143364" name="Object 20"/>
            <p:cNvGraphicFramePr>
              <a:graphicFrameLocks noChangeAspect="1"/>
            </p:cNvGraphicFramePr>
            <p:nvPr/>
          </p:nvGraphicFramePr>
          <p:xfrm>
            <a:off x="4320" y="3072"/>
            <a:ext cx="800" cy="232"/>
          </p:xfrm>
          <a:graphic>
            <a:graphicData uri="http://schemas.openxmlformats.org/presentationml/2006/ole">
              <p:oleObj spid="_x0000_s143364" name="Equation" r:id="rId5" imgW="1269720" imgH="368280" progId="">
                <p:embed/>
              </p:oleObj>
            </a:graphicData>
          </a:graphic>
        </p:graphicFrame>
        <p:graphicFrame>
          <p:nvGraphicFramePr>
            <p:cNvPr id="143365" name="Object 21"/>
            <p:cNvGraphicFramePr>
              <a:graphicFrameLocks noChangeAspect="1"/>
            </p:cNvGraphicFramePr>
            <p:nvPr/>
          </p:nvGraphicFramePr>
          <p:xfrm>
            <a:off x="5004" y="3072"/>
            <a:ext cx="112" cy="232"/>
          </p:xfrm>
          <a:graphic>
            <a:graphicData uri="http://schemas.openxmlformats.org/presentationml/2006/ole">
              <p:oleObj spid="_x0000_s143365" name="Equation" r:id="rId6" imgW="177480" imgH="368280" progId="">
                <p:embed/>
              </p:oleObj>
            </a:graphicData>
          </a:graphic>
        </p:graphicFrame>
        <p:graphicFrame>
          <p:nvGraphicFramePr>
            <p:cNvPr id="143366" name="Object 22"/>
            <p:cNvGraphicFramePr>
              <a:graphicFrameLocks noChangeAspect="1"/>
            </p:cNvGraphicFramePr>
            <p:nvPr/>
          </p:nvGraphicFramePr>
          <p:xfrm>
            <a:off x="4272" y="2688"/>
            <a:ext cx="976" cy="232"/>
          </p:xfrm>
          <a:graphic>
            <a:graphicData uri="http://schemas.openxmlformats.org/presentationml/2006/ole">
              <p:oleObj spid="_x0000_s143366" name="Equation" r:id="rId7" imgW="1549080" imgH="368280" progId="">
                <p:embed/>
              </p:oleObj>
            </a:graphicData>
          </a:graphic>
        </p:graphicFrame>
        <p:sp>
          <p:nvSpPr>
            <p:cNvPr id="143384" name="Line 23"/>
            <p:cNvSpPr>
              <a:spLocks noChangeShapeType="1"/>
            </p:cNvSpPr>
            <p:nvPr/>
          </p:nvSpPr>
          <p:spPr bwMode="auto">
            <a:xfrm flipV="1">
              <a:off x="5376" y="3648"/>
              <a:ext cx="0" cy="144"/>
            </a:xfrm>
            <a:prstGeom prst="line">
              <a:avLst/>
            </a:prstGeom>
            <a:noFill/>
            <a:ln w="28575">
              <a:solidFill>
                <a:schemeClr val="tx1"/>
              </a:solidFill>
              <a:round/>
              <a:headEnd/>
              <a:tailEnd/>
            </a:ln>
          </p:spPr>
          <p:txBody>
            <a:bodyPr/>
            <a:lstStyle/>
            <a:p>
              <a:endParaRPr lang="en-US"/>
            </a:p>
          </p:txBody>
        </p:sp>
        <p:sp>
          <p:nvSpPr>
            <p:cNvPr id="143385" name="Line 24"/>
            <p:cNvSpPr>
              <a:spLocks noChangeShapeType="1"/>
            </p:cNvSpPr>
            <p:nvPr/>
          </p:nvSpPr>
          <p:spPr bwMode="auto">
            <a:xfrm flipV="1">
              <a:off x="5424" y="3648"/>
              <a:ext cx="0" cy="96"/>
            </a:xfrm>
            <a:prstGeom prst="line">
              <a:avLst/>
            </a:prstGeom>
            <a:noFill/>
            <a:ln w="9525">
              <a:solidFill>
                <a:schemeClr val="tx1"/>
              </a:solidFill>
              <a:prstDash val="dash"/>
              <a:round/>
              <a:headEnd/>
              <a:tailEnd/>
            </a:ln>
          </p:spPr>
          <p:txBody>
            <a:bodyPr/>
            <a:lstStyle/>
            <a:p>
              <a:endParaRPr lang="en-US"/>
            </a:p>
          </p:txBody>
        </p:sp>
        <p:sp>
          <p:nvSpPr>
            <p:cNvPr id="143386" name="Line 25"/>
            <p:cNvSpPr>
              <a:spLocks noChangeShapeType="1"/>
            </p:cNvSpPr>
            <p:nvPr/>
          </p:nvSpPr>
          <p:spPr bwMode="auto">
            <a:xfrm>
              <a:off x="4464" y="3312"/>
              <a:ext cx="144" cy="144"/>
            </a:xfrm>
            <a:prstGeom prst="line">
              <a:avLst/>
            </a:prstGeom>
            <a:noFill/>
            <a:ln w="9525">
              <a:solidFill>
                <a:schemeClr val="tx1"/>
              </a:solidFill>
              <a:round/>
              <a:headEnd/>
              <a:tailEnd type="triangle" w="med" len="med"/>
            </a:ln>
          </p:spPr>
          <p:txBody>
            <a:bodyPr/>
            <a:lstStyle/>
            <a:p>
              <a:endParaRPr lang="en-US"/>
            </a:p>
          </p:txBody>
        </p:sp>
        <p:sp>
          <p:nvSpPr>
            <p:cNvPr id="143387" name="Line 26"/>
            <p:cNvSpPr>
              <a:spLocks noChangeShapeType="1"/>
            </p:cNvSpPr>
            <p:nvPr/>
          </p:nvSpPr>
          <p:spPr bwMode="auto">
            <a:xfrm flipH="1">
              <a:off x="4032" y="2832"/>
              <a:ext cx="240" cy="192"/>
            </a:xfrm>
            <a:prstGeom prst="line">
              <a:avLst/>
            </a:prstGeom>
            <a:noFill/>
            <a:ln w="9525">
              <a:solidFill>
                <a:schemeClr val="tx1"/>
              </a:solidFill>
              <a:round/>
              <a:headEnd/>
              <a:tailEnd type="triangle" w="med" len="med"/>
            </a:ln>
          </p:spPr>
          <p:txBody>
            <a:bodyPr/>
            <a:lstStyle/>
            <a:p>
              <a:endParaRPr lang="en-US"/>
            </a:p>
          </p:txBody>
        </p:sp>
        <p:sp>
          <p:nvSpPr>
            <p:cNvPr id="143388" name="Line 27"/>
            <p:cNvSpPr>
              <a:spLocks noChangeShapeType="1"/>
            </p:cNvSpPr>
            <p:nvPr/>
          </p:nvSpPr>
          <p:spPr bwMode="auto">
            <a:xfrm flipV="1">
              <a:off x="4032" y="3072"/>
              <a:ext cx="0" cy="576"/>
            </a:xfrm>
            <a:prstGeom prst="line">
              <a:avLst/>
            </a:prstGeom>
            <a:noFill/>
            <a:ln w="9525">
              <a:solidFill>
                <a:schemeClr val="tx1"/>
              </a:solidFill>
              <a:prstDash val="dash"/>
              <a:round/>
              <a:headEnd/>
              <a:tailEnd type="none" w="sm" len="sm"/>
            </a:ln>
          </p:spPr>
          <p:txBody>
            <a:bodyPr/>
            <a:lstStyle/>
            <a:p>
              <a:endParaRPr lang="en-US"/>
            </a:p>
          </p:txBody>
        </p:sp>
        <p:sp>
          <p:nvSpPr>
            <p:cNvPr id="143389" name="Line 28"/>
            <p:cNvSpPr>
              <a:spLocks noChangeShapeType="1"/>
            </p:cNvSpPr>
            <p:nvPr/>
          </p:nvSpPr>
          <p:spPr bwMode="auto">
            <a:xfrm flipH="1">
              <a:off x="4752" y="3312"/>
              <a:ext cx="96" cy="144"/>
            </a:xfrm>
            <a:prstGeom prst="line">
              <a:avLst/>
            </a:prstGeom>
            <a:noFill/>
            <a:ln w="9525">
              <a:solidFill>
                <a:schemeClr val="tx1"/>
              </a:solidFill>
              <a:round/>
              <a:headEnd/>
              <a:tailEnd type="triangle" w="med" len="med"/>
            </a:ln>
          </p:spPr>
          <p:txBody>
            <a:bodyPr/>
            <a:lstStyle/>
            <a:p>
              <a:endParaRPr lang="en-US"/>
            </a:p>
          </p:txBody>
        </p:sp>
        <p:sp>
          <p:nvSpPr>
            <p:cNvPr id="143390" name="Line 29"/>
            <p:cNvSpPr>
              <a:spLocks noChangeShapeType="1"/>
            </p:cNvSpPr>
            <p:nvPr/>
          </p:nvSpPr>
          <p:spPr bwMode="auto">
            <a:xfrm flipV="1">
              <a:off x="3792" y="3264"/>
              <a:ext cx="0" cy="384"/>
            </a:xfrm>
            <a:prstGeom prst="line">
              <a:avLst/>
            </a:prstGeom>
            <a:noFill/>
            <a:ln w="9525">
              <a:solidFill>
                <a:schemeClr val="tx1"/>
              </a:solidFill>
              <a:prstDash val="dash"/>
              <a:round/>
              <a:headEnd/>
              <a:tailEnd type="none" w="sm" len="sm"/>
            </a:ln>
          </p:spPr>
          <p:txBody>
            <a:bodyPr/>
            <a:lstStyle/>
            <a:p>
              <a:endParaRPr lang="en-US"/>
            </a:p>
          </p:txBody>
        </p:sp>
        <p:sp>
          <p:nvSpPr>
            <p:cNvPr id="143391" name="Line 30"/>
            <p:cNvSpPr>
              <a:spLocks noChangeShapeType="1"/>
            </p:cNvSpPr>
            <p:nvPr/>
          </p:nvSpPr>
          <p:spPr bwMode="auto">
            <a:xfrm flipV="1">
              <a:off x="3552" y="3648"/>
              <a:ext cx="0" cy="192"/>
            </a:xfrm>
            <a:prstGeom prst="line">
              <a:avLst/>
            </a:prstGeom>
            <a:noFill/>
            <a:ln w="9525">
              <a:solidFill>
                <a:schemeClr val="tx1"/>
              </a:solidFill>
              <a:prstDash val="dash"/>
              <a:round/>
              <a:headEnd/>
              <a:tailEnd type="none" w="sm" len="sm"/>
            </a:ln>
          </p:spPr>
          <p:txBody>
            <a:bodyPr/>
            <a:lstStyle/>
            <a:p>
              <a:endParaRPr lang="en-US"/>
            </a:p>
          </p:txBody>
        </p:sp>
        <p:sp>
          <p:nvSpPr>
            <p:cNvPr id="143392" name="Line 31"/>
            <p:cNvSpPr>
              <a:spLocks noChangeShapeType="1"/>
            </p:cNvSpPr>
            <p:nvPr/>
          </p:nvSpPr>
          <p:spPr bwMode="auto">
            <a:xfrm flipV="1">
              <a:off x="4944" y="3648"/>
              <a:ext cx="0" cy="144"/>
            </a:xfrm>
            <a:prstGeom prst="line">
              <a:avLst/>
            </a:prstGeom>
            <a:noFill/>
            <a:ln w="9525">
              <a:solidFill>
                <a:schemeClr val="tx1"/>
              </a:solidFill>
              <a:prstDash val="dash"/>
              <a:round/>
              <a:headEnd/>
              <a:tailEnd type="none" w="sm" len="sm"/>
            </a:ln>
          </p:spPr>
          <p:txBody>
            <a:bodyPr/>
            <a:lstStyle/>
            <a:p>
              <a:endParaRPr lang="en-US"/>
            </a:p>
          </p:txBody>
        </p:sp>
        <p:sp>
          <p:nvSpPr>
            <p:cNvPr id="143393" name="Line 32"/>
            <p:cNvSpPr>
              <a:spLocks noChangeShapeType="1"/>
            </p:cNvSpPr>
            <p:nvPr/>
          </p:nvSpPr>
          <p:spPr bwMode="auto">
            <a:xfrm flipV="1">
              <a:off x="4464" y="3648"/>
              <a:ext cx="0" cy="192"/>
            </a:xfrm>
            <a:prstGeom prst="line">
              <a:avLst/>
            </a:prstGeom>
            <a:noFill/>
            <a:ln w="9525">
              <a:solidFill>
                <a:schemeClr val="tx1"/>
              </a:solidFill>
              <a:prstDash val="dash"/>
              <a:round/>
              <a:headEnd/>
              <a:tailEnd type="none" w="sm" len="sm"/>
            </a:ln>
          </p:spPr>
          <p:txBody>
            <a:bodyPr/>
            <a:lstStyle/>
            <a:p>
              <a:endParaRPr lang="en-US"/>
            </a:p>
          </p:txBody>
        </p:sp>
        <p:sp>
          <p:nvSpPr>
            <p:cNvPr id="143394" name="Line 33"/>
            <p:cNvSpPr>
              <a:spLocks noChangeShapeType="1"/>
            </p:cNvSpPr>
            <p:nvPr/>
          </p:nvSpPr>
          <p:spPr bwMode="auto">
            <a:xfrm flipV="1">
              <a:off x="5184" y="3552"/>
              <a:ext cx="0" cy="96"/>
            </a:xfrm>
            <a:prstGeom prst="line">
              <a:avLst/>
            </a:prstGeom>
            <a:noFill/>
            <a:ln w="9525">
              <a:solidFill>
                <a:schemeClr val="tx1"/>
              </a:solidFill>
              <a:prstDash val="dash"/>
              <a:round/>
              <a:headEnd/>
              <a:tailEnd type="none" w="sm" len="sm"/>
            </a:ln>
          </p:spPr>
          <p:txBody>
            <a:bodyPr/>
            <a:lstStyle/>
            <a:p>
              <a:endParaRPr lang="en-US"/>
            </a:p>
          </p:txBody>
        </p:sp>
        <p:graphicFrame>
          <p:nvGraphicFramePr>
            <p:cNvPr id="143367" name="Object 34"/>
            <p:cNvGraphicFramePr>
              <a:graphicFrameLocks noChangeAspect="1"/>
            </p:cNvGraphicFramePr>
            <p:nvPr/>
          </p:nvGraphicFramePr>
          <p:xfrm>
            <a:off x="3944" y="3648"/>
            <a:ext cx="80" cy="120"/>
          </p:xfrm>
          <a:graphic>
            <a:graphicData uri="http://schemas.openxmlformats.org/presentationml/2006/ole">
              <p:oleObj spid="_x0000_s143367" name="Equation" r:id="rId8" imgW="126720" imgH="190440" progId="">
                <p:embed/>
              </p:oleObj>
            </a:graphicData>
          </a:graphic>
        </p:graphicFrame>
      </p:grpSp>
    </p:spTree>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Date Placeholder 6"/>
          <p:cNvSpPr>
            <a:spLocks noGrp="1"/>
          </p:cNvSpPr>
          <p:nvPr>
            <p:ph type="dt" sz="quarter" idx="10"/>
          </p:nvPr>
        </p:nvSpPr>
        <p:spPr/>
        <p:txBody>
          <a:bodyPr/>
          <a:lstStyle/>
          <a:p>
            <a:pPr>
              <a:defRPr/>
            </a:pPr>
            <a:r>
              <a:rPr lang="en-US"/>
              <a:t>		 </a:t>
            </a:r>
            <a:r>
              <a:rPr lang="en-US" sz="1200"/>
              <a:t> </a:t>
            </a:r>
            <a:fld id="{E0C002B8-C9F7-4366-8155-25E82A552699}" type="slidenum">
              <a:rPr lang="en-US" sz="1200">
                <a:solidFill>
                  <a:srgbClr val="003399"/>
                </a:solidFill>
              </a:rPr>
              <a:pPr>
                <a:defRPr/>
              </a:pPr>
              <a:t>213</a:t>
            </a:fld>
            <a:endParaRPr lang="en-US" sz="1200">
              <a:solidFill>
                <a:srgbClr val="003399"/>
              </a:solidFill>
            </a:endParaRPr>
          </a:p>
        </p:txBody>
      </p:sp>
      <p:sp>
        <p:nvSpPr>
          <p:cNvPr id="144394" name="Rectangle 15"/>
          <p:cNvSpPr>
            <a:spLocks noGrp="1" noChangeArrowheads="1"/>
          </p:cNvSpPr>
          <p:nvPr>
            <p:ph type="title" sz="quarter"/>
          </p:nvPr>
        </p:nvSpPr>
        <p:spPr/>
        <p:txBody>
          <a:bodyPr/>
          <a:lstStyle/>
          <a:p>
            <a:r>
              <a:rPr lang="en-US" smtClean="0"/>
              <a:t>2. </a:t>
            </a:r>
            <a:r>
              <a:rPr lang="en-GB" smtClean="0"/>
              <a:t>Review of Stochastic Models (6)</a:t>
            </a:r>
            <a:endParaRPr lang="en-US" smtClean="0"/>
          </a:p>
        </p:txBody>
      </p:sp>
      <p:graphicFrame>
        <p:nvGraphicFramePr>
          <p:cNvPr id="144386" name="Object 5"/>
          <p:cNvGraphicFramePr>
            <a:graphicFrameLocks noChangeAspect="1"/>
          </p:cNvGraphicFramePr>
          <p:nvPr>
            <p:ph sz="quarter" idx="1"/>
          </p:nvPr>
        </p:nvGraphicFramePr>
        <p:xfrm>
          <a:off x="2667000" y="1371600"/>
          <a:ext cx="3962400" cy="311150"/>
        </p:xfrm>
        <a:graphic>
          <a:graphicData uri="http://schemas.openxmlformats.org/presentationml/2006/ole">
            <p:oleObj spid="_x0000_s144386" name="Equation" r:id="rId3" imgW="4698720" imgH="368280" progId="">
              <p:embed/>
            </p:oleObj>
          </a:graphicData>
        </a:graphic>
      </p:graphicFrame>
      <p:graphicFrame>
        <p:nvGraphicFramePr>
          <p:cNvPr id="144387" name="Object 8"/>
          <p:cNvGraphicFramePr>
            <a:graphicFrameLocks noChangeAspect="1"/>
          </p:cNvGraphicFramePr>
          <p:nvPr>
            <p:ph sz="quarter" idx="2"/>
          </p:nvPr>
        </p:nvGraphicFramePr>
        <p:xfrm>
          <a:off x="1752600" y="2209800"/>
          <a:ext cx="5638800" cy="644525"/>
        </p:xfrm>
        <a:graphic>
          <a:graphicData uri="http://schemas.openxmlformats.org/presentationml/2006/ole">
            <p:oleObj spid="_x0000_s144387" name="Equation" r:id="rId4" imgW="7010280" imgH="799920" progId="">
              <p:embed/>
            </p:oleObj>
          </a:graphicData>
        </a:graphic>
      </p:graphicFrame>
      <p:graphicFrame>
        <p:nvGraphicFramePr>
          <p:cNvPr id="144388" name="Object 11"/>
          <p:cNvGraphicFramePr>
            <a:graphicFrameLocks noChangeAspect="1"/>
          </p:cNvGraphicFramePr>
          <p:nvPr>
            <p:ph sz="quarter" idx="3"/>
          </p:nvPr>
        </p:nvGraphicFramePr>
        <p:xfrm>
          <a:off x="1676400" y="3124200"/>
          <a:ext cx="5715000" cy="309563"/>
        </p:xfrm>
        <a:graphic>
          <a:graphicData uri="http://schemas.openxmlformats.org/presentationml/2006/ole">
            <p:oleObj spid="_x0000_s144388" name="Equation" r:id="rId5" imgW="6794280" imgH="368280" progId="">
              <p:embed/>
            </p:oleObj>
          </a:graphicData>
        </a:graphic>
      </p:graphicFrame>
      <p:sp>
        <p:nvSpPr>
          <p:cNvPr id="144395" name="Text Box 4"/>
          <p:cNvSpPr txBox="1">
            <a:spLocks noChangeArrowheads="1"/>
          </p:cNvSpPr>
          <p:nvPr/>
        </p:nvSpPr>
        <p:spPr bwMode="auto">
          <a:xfrm>
            <a:off x="457200" y="898525"/>
            <a:ext cx="8077200" cy="5181600"/>
          </a:xfrm>
          <a:prstGeom prst="rect">
            <a:avLst/>
          </a:prstGeom>
          <a:noFill/>
          <a:ln w="9525">
            <a:noFill/>
            <a:miter lim="800000"/>
            <a:headEnd/>
            <a:tailEnd/>
          </a:ln>
        </p:spPr>
        <p:txBody>
          <a:bodyPr>
            <a:spAutoFit/>
          </a:bodyPr>
          <a:lstStyle/>
          <a:p>
            <a:r>
              <a:rPr lang="en-US" b="1"/>
              <a:t>AR(2) Process:</a:t>
            </a:r>
            <a:r>
              <a:rPr lang="en-US"/>
              <a:t> An AR(2) process has the form</a:t>
            </a:r>
          </a:p>
          <a:p>
            <a:endParaRPr lang="en-US"/>
          </a:p>
          <a:p>
            <a:endParaRPr lang="en-US" sz="1400"/>
          </a:p>
          <a:p>
            <a:r>
              <a:rPr lang="en-US"/>
              <a:t>and the corresponding transfer function is given by</a:t>
            </a:r>
          </a:p>
          <a:p>
            <a:endParaRPr lang="en-US"/>
          </a:p>
          <a:p>
            <a:endParaRPr lang="en-US"/>
          </a:p>
          <a:p>
            <a:endParaRPr lang="en-US" sz="1000"/>
          </a:p>
          <a:p>
            <a:pPr eaLnBrk="1" hangingPunct="1"/>
            <a:r>
              <a:rPr lang="en-US"/>
              <a:t>so that </a:t>
            </a:r>
          </a:p>
          <a:p>
            <a:pPr eaLnBrk="1" hangingPunct="1"/>
            <a:endParaRPr lang="en-US"/>
          </a:p>
          <a:p>
            <a:pPr eaLnBrk="1" hangingPunct="1"/>
            <a:endParaRPr lang="en-US" sz="1000"/>
          </a:p>
          <a:p>
            <a:r>
              <a:rPr lang="en-US"/>
              <a:t>and in term of the poles of the transfer function, we have</a:t>
            </a:r>
          </a:p>
          <a:p>
            <a:r>
              <a:rPr lang="en-US"/>
              <a:t> </a:t>
            </a:r>
          </a:p>
          <a:p>
            <a:endParaRPr lang="en-US" sz="1600"/>
          </a:p>
          <a:p>
            <a:r>
              <a:rPr lang="en-US"/>
              <a:t>that represents the impulse response of the system. We also have </a:t>
            </a:r>
          </a:p>
          <a:p>
            <a:endParaRPr lang="en-US"/>
          </a:p>
          <a:p>
            <a:endParaRPr lang="en-US"/>
          </a:p>
          <a:p>
            <a:endParaRPr lang="en-US" sz="2400"/>
          </a:p>
          <a:p>
            <a:pPr eaLnBrk="1" hangingPunct="1"/>
            <a:r>
              <a:rPr lang="en-US"/>
              <a:t>and </a:t>
            </a:r>
            <a:r>
              <a:rPr lang="en-US" i="1"/>
              <a:t>H</a:t>
            </a:r>
            <a:r>
              <a:rPr lang="en-US"/>
              <a:t>(</a:t>
            </a:r>
            <a:r>
              <a:rPr lang="en-US" i="1"/>
              <a:t>z</a:t>
            </a:r>
            <a:r>
              <a:rPr lang="en-US"/>
              <a:t>) stable implies </a:t>
            </a:r>
          </a:p>
        </p:txBody>
      </p:sp>
      <p:graphicFrame>
        <p:nvGraphicFramePr>
          <p:cNvPr id="144389" name="Object 14"/>
          <p:cNvGraphicFramePr>
            <a:graphicFrameLocks noChangeAspect="1"/>
          </p:cNvGraphicFramePr>
          <p:nvPr>
            <p:ph sz="quarter" idx="4"/>
          </p:nvPr>
        </p:nvGraphicFramePr>
        <p:xfrm>
          <a:off x="3200400" y="3994150"/>
          <a:ext cx="2819400" cy="349250"/>
        </p:xfrm>
        <a:graphic>
          <a:graphicData uri="http://schemas.openxmlformats.org/presentationml/2006/ole">
            <p:oleObj spid="_x0000_s144389" name="Equation" r:id="rId6" imgW="3276360" imgH="406080" progId="">
              <p:embed/>
            </p:oleObj>
          </a:graphicData>
        </a:graphic>
      </p:graphicFrame>
      <p:graphicFrame>
        <p:nvGraphicFramePr>
          <p:cNvPr id="144390" name="Object 17"/>
          <p:cNvGraphicFramePr>
            <a:graphicFrameLocks noChangeAspect="1"/>
          </p:cNvGraphicFramePr>
          <p:nvPr/>
        </p:nvGraphicFramePr>
        <p:xfrm>
          <a:off x="3124200" y="5313363"/>
          <a:ext cx="3124200" cy="325437"/>
        </p:xfrm>
        <a:graphic>
          <a:graphicData uri="http://schemas.openxmlformats.org/presentationml/2006/ole">
            <p:oleObj spid="_x0000_s144390" name="Equation" r:id="rId7" imgW="3543120" imgH="368280" progId="">
              <p:embed/>
            </p:oleObj>
          </a:graphicData>
        </a:graphic>
      </p:graphicFrame>
      <p:graphicFrame>
        <p:nvGraphicFramePr>
          <p:cNvPr id="144391" name="Object 18"/>
          <p:cNvGraphicFramePr>
            <a:graphicFrameLocks noChangeAspect="1"/>
          </p:cNvGraphicFramePr>
          <p:nvPr/>
        </p:nvGraphicFramePr>
        <p:xfrm>
          <a:off x="3200400" y="4859338"/>
          <a:ext cx="2895600" cy="322262"/>
        </p:xfrm>
        <a:graphic>
          <a:graphicData uri="http://schemas.openxmlformats.org/presentationml/2006/ole">
            <p:oleObj spid="_x0000_s144391" name="Equation" r:id="rId8" imgW="3314520" imgH="368280" progId="">
              <p:embed/>
            </p:oleObj>
          </a:graphicData>
        </a:graphic>
      </p:graphicFrame>
      <p:graphicFrame>
        <p:nvGraphicFramePr>
          <p:cNvPr id="144392" name="Object 19"/>
          <p:cNvGraphicFramePr>
            <a:graphicFrameLocks noChangeAspect="1"/>
          </p:cNvGraphicFramePr>
          <p:nvPr/>
        </p:nvGraphicFramePr>
        <p:xfrm>
          <a:off x="3124200" y="5715000"/>
          <a:ext cx="1676400" cy="304800"/>
        </p:xfrm>
        <a:graphic>
          <a:graphicData uri="http://schemas.openxmlformats.org/presentationml/2006/ole">
            <p:oleObj spid="_x0000_s144392" name="Equation" r:id="rId9" imgW="2019240" imgH="368280" progId="">
              <p:embed/>
            </p:oleObj>
          </a:graphicData>
        </a:graphic>
      </p:graphicFrame>
    </p:spTree>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Date Placeholder 3"/>
          <p:cNvSpPr>
            <a:spLocks noGrp="1"/>
          </p:cNvSpPr>
          <p:nvPr>
            <p:ph type="dt" sz="quarter" idx="10"/>
          </p:nvPr>
        </p:nvSpPr>
        <p:spPr/>
        <p:txBody>
          <a:bodyPr/>
          <a:lstStyle/>
          <a:p>
            <a:pPr>
              <a:defRPr/>
            </a:pPr>
            <a:r>
              <a:rPr lang="en-US"/>
              <a:t>		 </a:t>
            </a:r>
            <a:r>
              <a:rPr lang="en-US" sz="1200"/>
              <a:t> </a:t>
            </a:r>
            <a:fld id="{137737E6-BCCB-42ED-B941-AD74B0DE9D62}" type="slidenum">
              <a:rPr lang="en-US" sz="1200">
                <a:solidFill>
                  <a:srgbClr val="003399"/>
                </a:solidFill>
              </a:rPr>
              <a:pPr>
                <a:defRPr/>
              </a:pPr>
              <a:t>214</a:t>
            </a:fld>
            <a:endParaRPr lang="en-US" sz="1200">
              <a:solidFill>
                <a:srgbClr val="003399"/>
              </a:solidFill>
            </a:endParaRPr>
          </a:p>
        </p:txBody>
      </p:sp>
      <p:sp>
        <p:nvSpPr>
          <p:cNvPr id="145416" name="Rectangle 13"/>
          <p:cNvSpPr>
            <a:spLocks noGrp="1" noChangeArrowheads="1"/>
          </p:cNvSpPr>
          <p:nvPr>
            <p:ph type="title"/>
          </p:nvPr>
        </p:nvSpPr>
        <p:spPr/>
        <p:txBody>
          <a:bodyPr/>
          <a:lstStyle/>
          <a:p>
            <a:r>
              <a:rPr lang="en-US" smtClean="0"/>
              <a:t>2. </a:t>
            </a:r>
            <a:r>
              <a:rPr lang="en-GB" smtClean="0"/>
              <a:t>Review of Stochastic Models (7)</a:t>
            </a:r>
            <a:endParaRPr lang="en-US" smtClean="0"/>
          </a:p>
        </p:txBody>
      </p:sp>
      <p:sp>
        <p:nvSpPr>
          <p:cNvPr id="145417" name="Text Box 4"/>
          <p:cNvSpPr txBox="1">
            <a:spLocks noChangeArrowheads="1"/>
          </p:cNvSpPr>
          <p:nvPr/>
        </p:nvSpPr>
        <p:spPr bwMode="auto">
          <a:xfrm>
            <a:off x="441325" y="898525"/>
            <a:ext cx="8016875" cy="3384550"/>
          </a:xfrm>
          <a:prstGeom prst="rect">
            <a:avLst/>
          </a:prstGeom>
          <a:noFill/>
          <a:ln w="9525">
            <a:noFill/>
            <a:miter lim="800000"/>
            <a:headEnd/>
            <a:tailEnd/>
          </a:ln>
        </p:spPr>
        <p:txBody>
          <a:bodyPr>
            <a:spAutoFit/>
          </a:bodyPr>
          <a:lstStyle/>
          <a:p>
            <a:r>
              <a:rPr lang="en-US"/>
              <a:t>Further, the output autocorrelations satisfy the recursion</a:t>
            </a:r>
          </a:p>
          <a:p>
            <a:endParaRPr lang="en-US"/>
          </a:p>
          <a:p>
            <a:endParaRPr lang="en-US"/>
          </a:p>
          <a:p>
            <a:endParaRPr lang="en-US"/>
          </a:p>
          <a:p>
            <a:endParaRPr lang="en-US"/>
          </a:p>
          <a:p>
            <a:endParaRPr lang="en-US"/>
          </a:p>
          <a:p>
            <a:endParaRPr lang="en-US" sz="800"/>
          </a:p>
          <a:p>
            <a:r>
              <a:rPr lang="en-US"/>
              <a:t>and hence their normalized version is given by</a:t>
            </a:r>
          </a:p>
          <a:p>
            <a:endParaRPr lang="en-US"/>
          </a:p>
          <a:p>
            <a:endParaRPr lang="en-US"/>
          </a:p>
          <a:p>
            <a:endParaRPr lang="en-US" sz="800"/>
          </a:p>
          <a:p>
            <a:r>
              <a:rPr lang="en-US"/>
              <a:t>By direct calculation using, the output autocorrelations are given by</a:t>
            </a:r>
          </a:p>
        </p:txBody>
      </p:sp>
      <p:grpSp>
        <p:nvGrpSpPr>
          <p:cNvPr id="145418" name="Group 5"/>
          <p:cNvGrpSpPr>
            <a:grpSpLocks/>
          </p:cNvGrpSpPr>
          <p:nvPr/>
        </p:nvGrpSpPr>
        <p:grpSpPr bwMode="auto">
          <a:xfrm>
            <a:off x="1676400" y="1295400"/>
            <a:ext cx="5638800" cy="1600200"/>
            <a:chOff x="576" y="528"/>
            <a:chExt cx="4040" cy="1184"/>
          </a:xfrm>
        </p:grpSpPr>
        <p:graphicFrame>
          <p:nvGraphicFramePr>
            <p:cNvPr id="145413" name="Object 6"/>
            <p:cNvGraphicFramePr>
              <a:graphicFrameLocks noChangeAspect="1"/>
            </p:cNvGraphicFramePr>
            <p:nvPr/>
          </p:nvGraphicFramePr>
          <p:xfrm>
            <a:off x="576" y="528"/>
            <a:ext cx="4040" cy="1184"/>
          </p:xfrm>
          <a:graphic>
            <a:graphicData uri="http://schemas.openxmlformats.org/presentationml/2006/ole">
              <p:oleObj spid="_x0000_s145413" name="Equation" r:id="rId3" imgW="6413400" imgH="1879560" progId="">
                <p:embed/>
              </p:oleObj>
            </a:graphicData>
          </a:graphic>
        </p:graphicFrame>
        <p:sp>
          <p:nvSpPr>
            <p:cNvPr id="145420" name="Line 7"/>
            <p:cNvSpPr>
              <a:spLocks noChangeShapeType="1"/>
            </p:cNvSpPr>
            <p:nvPr/>
          </p:nvSpPr>
          <p:spPr bwMode="auto">
            <a:xfrm flipV="1">
              <a:off x="1824" y="1200"/>
              <a:ext cx="336" cy="288"/>
            </a:xfrm>
            <a:prstGeom prst="line">
              <a:avLst/>
            </a:prstGeom>
            <a:noFill/>
            <a:ln w="9525">
              <a:solidFill>
                <a:schemeClr val="tx1"/>
              </a:solidFill>
              <a:round/>
              <a:headEnd/>
              <a:tailEnd type="triangle" w="med" len="med"/>
            </a:ln>
          </p:spPr>
          <p:txBody>
            <a:bodyPr/>
            <a:lstStyle/>
            <a:p>
              <a:endParaRPr lang="en-US"/>
            </a:p>
          </p:txBody>
        </p:sp>
        <p:graphicFrame>
          <p:nvGraphicFramePr>
            <p:cNvPr id="145414" name="Object 8"/>
            <p:cNvGraphicFramePr>
              <a:graphicFrameLocks noChangeAspect="1"/>
            </p:cNvGraphicFramePr>
            <p:nvPr/>
          </p:nvGraphicFramePr>
          <p:xfrm>
            <a:off x="2160" y="1104"/>
            <a:ext cx="104" cy="152"/>
          </p:xfrm>
          <a:graphic>
            <a:graphicData uri="http://schemas.openxmlformats.org/presentationml/2006/ole">
              <p:oleObj spid="_x0000_s145414" name="Equation" r:id="rId4" imgW="164880" imgH="241200" progId="">
                <p:embed/>
              </p:oleObj>
            </a:graphicData>
          </a:graphic>
        </p:graphicFrame>
      </p:grpSp>
      <p:grpSp>
        <p:nvGrpSpPr>
          <p:cNvPr id="145419" name="Group 9"/>
          <p:cNvGrpSpPr>
            <a:grpSpLocks/>
          </p:cNvGrpSpPr>
          <p:nvPr/>
        </p:nvGrpSpPr>
        <p:grpSpPr bwMode="auto">
          <a:xfrm>
            <a:off x="1981200" y="3200400"/>
            <a:ext cx="5257800" cy="685800"/>
            <a:chOff x="780" y="1920"/>
            <a:chExt cx="3352" cy="504"/>
          </a:xfrm>
        </p:grpSpPr>
        <p:graphicFrame>
          <p:nvGraphicFramePr>
            <p:cNvPr id="145411" name="Object 10"/>
            <p:cNvGraphicFramePr>
              <a:graphicFrameLocks noChangeAspect="1"/>
            </p:cNvGraphicFramePr>
            <p:nvPr/>
          </p:nvGraphicFramePr>
          <p:xfrm>
            <a:off x="780" y="1920"/>
            <a:ext cx="3352" cy="504"/>
          </p:xfrm>
          <a:graphic>
            <a:graphicData uri="http://schemas.openxmlformats.org/presentationml/2006/ole">
              <p:oleObj spid="_x0000_s145411" name="Equation" r:id="rId5" imgW="5321160" imgH="799920" progId="">
                <p:embed/>
              </p:oleObj>
            </a:graphicData>
          </a:graphic>
        </p:graphicFrame>
        <p:graphicFrame>
          <p:nvGraphicFramePr>
            <p:cNvPr id="145412" name="Object 11"/>
            <p:cNvGraphicFramePr>
              <a:graphicFrameLocks noChangeAspect="1"/>
            </p:cNvGraphicFramePr>
            <p:nvPr/>
          </p:nvGraphicFramePr>
          <p:xfrm>
            <a:off x="1288" y="2016"/>
            <a:ext cx="104" cy="112"/>
          </p:xfrm>
          <a:graphic>
            <a:graphicData uri="http://schemas.openxmlformats.org/presentationml/2006/ole">
              <p:oleObj spid="_x0000_s145412" name="Equation" r:id="rId6" imgW="164880" imgH="177480" progId="">
                <p:embed/>
              </p:oleObj>
            </a:graphicData>
          </a:graphic>
        </p:graphicFrame>
      </p:grpSp>
      <p:graphicFrame>
        <p:nvGraphicFramePr>
          <p:cNvPr id="145410" name="Object 12"/>
          <p:cNvGraphicFramePr>
            <a:graphicFrameLocks noChangeAspect="1"/>
          </p:cNvGraphicFramePr>
          <p:nvPr>
            <p:ph idx="1"/>
          </p:nvPr>
        </p:nvGraphicFramePr>
        <p:xfrm>
          <a:off x="1676400" y="4267200"/>
          <a:ext cx="5867400" cy="1890713"/>
        </p:xfrm>
        <a:graphic>
          <a:graphicData uri="http://schemas.openxmlformats.org/presentationml/2006/ole">
            <p:oleObj spid="_x0000_s145410" name="Equation" r:id="rId7" imgW="6895800" imgH="2222280" progId="">
              <p:embed/>
            </p:oleObj>
          </a:graphicData>
        </a:graphic>
      </p:graphicFrame>
    </p:spTree>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5"/>
          <p:cNvSpPr>
            <a:spLocks noGrp="1"/>
          </p:cNvSpPr>
          <p:nvPr>
            <p:ph type="dt" sz="quarter" idx="10"/>
          </p:nvPr>
        </p:nvSpPr>
        <p:spPr/>
        <p:txBody>
          <a:bodyPr/>
          <a:lstStyle/>
          <a:p>
            <a:pPr>
              <a:defRPr/>
            </a:pPr>
            <a:r>
              <a:rPr lang="en-US"/>
              <a:t>		 </a:t>
            </a:r>
            <a:r>
              <a:rPr lang="en-US" sz="1200"/>
              <a:t> </a:t>
            </a:r>
            <a:fld id="{DDB3C1FD-D5B3-4560-AAF8-407D781CB7A2}" type="slidenum">
              <a:rPr lang="en-US" sz="1200">
                <a:solidFill>
                  <a:srgbClr val="003399"/>
                </a:solidFill>
              </a:rPr>
              <a:pPr>
                <a:defRPr/>
              </a:pPr>
              <a:t>215</a:t>
            </a:fld>
            <a:endParaRPr lang="en-US" sz="1200">
              <a:solidFill>
                <a:srgbClr val="003399"/>
              </a:solidFill>
            </a:endParaRPr>
          </a:p>
        </p:txBody>
      </p:sp>
      <p:sp>
        <p:nvSpPr>
          <p:cNvPr id="146436" name="Rectangle 12"/>
          <p:cNvSpPr>
            <a:spLocks noGrp="1" noChangeArrowheads="1"/>
          </p:cNvSpPr>
          <p:nvPr>
            <p:ph type="title"/>
          </p:nvPr>
        </p:nvSpPr>
        <p:spPr/>
        <p:txBody>
          <a:bodyPr/>
          <a:lstStyle/>
          <a:p>
            <a:r>
              <a:rPr lang="en-US" smtClean="0"/>
              <a:t>2. </a:t>
            </a:r>
            <a:r>
              <a:rPr lang="en-GB" smtClean="0"/>
              <a:t>Review of Stochastic Models (8)</a:t>
            </a:r>
            <a:endParaRPr lang="en-US" smtClean="0"/>
          </a:p>
        </p:txBody>
      </p:sp>
      <p:graphicFrame>
        <p:nvGraphicFramePr>
          <p:cNvPr id="146434" name="Object 5"/>
          <p:cNvGraphicFramePr>
            <a:graphicFrameLocks noChangeAspect="1"/>
          </p:cNvGraphicFramePr>
          <p:nvPr>
            <p:ph sz="half" idx="1"/>
          </p:nvPr>
        </p:nvGraphicFramePr>
        <p:xfrm>
          <a:off x="2971800" y="1447800"/>
          <a:ext cx="3124200" cy="696913"/>
        </p:xfrm>
        <a:graphic>
          <a:graphicData uri="http://schemas.openxmlformats.org/presentationml/2006/ole">
            <p:oleObj spid="_x0000_s146434" name="Equation" r:id="rId3" imgW="3581280" imgH="799920" progId="">
              <p:embed/>
            </p:oleObj>
          </a:graphicData>
        </a:graphic>
      </p:graphicFrame>
      <p:sp>
        <p:nvSpPr>
          <p:cNvPr id="146437" name="Text Box 4"/>
          <p:cNvSpPr txBox="1">
            <a:spLocks noChangeArrowheads="1"/>
          </p:cNvSpPr>
          <p:nvPr/>
        </p:nvSpPr>
        <p:spPr bwMode="auto">
          <a:xfrm>
            <a:off x="441325" y="898525"/>
            <a:ext cx="8169275" cy="701675"/>
          </a:xfrm>
          <a:prstGeom prst="rect">
            <a:avLst/>
          </a:prstGeom>
          <a:noFill/>
          <a:ln w="9525">
            <a:noFill/>
            <a:miter lim="800000"/>
            <a:headEnd/>
            <a:tailEnd/>
          </a:ln>
        </p:spPr>
        <p:txBody>
          <a:bodyPr>
            <a:spAutoFit/>
          </a:bodyPr>
          <a:lstStyle/>
          <a:p>
            <a:r>
              <a:rPr lang="en-US"/>
              <a:t>Then, the normalized output autocorrelations may be expressed as</a:t>
            </a:r>
          </a:p>
          <a:p>
            <a:endParaRPr lang="en-US"/>
          </a:p>
        </p:txBody>
      </p:sp>
    </p:spTree>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Date Placeholder 4"/>
          <p:cNvSpPr>
            <a:spLocks noGrp="1"/>
          </p:cNvSpPr>
          <p:nvPr>
            <p:ph type="dt" sz="quarter" idx="10"/>
          </p:nvPr>
        </p:nvSpPr>
        <p:spPr/>
        <p:txBody>
          <a:bodyPr/>
          <a:lstStyle/>
          <a:p>
            <a:pPr>
              <a:defRPr/>
            </a:pPr>
            <a:r>
              <a:rPr lang="en-US"/>
              <a:t>		 </a:t>
            </a:r>
            <a:r>
              <a:rPr lang="en-US" sz="1200"/>
              <a:t> </a:t>
            </a:r>
            <a:fld id="{3C8DD8EE-5482-4AC9-9EB6-E8AF66FE9395}" type="slidenum">
              <a:rPr lang="en-US" sz="1200">
                <a:solidFill>
                  <a:srgbClr val="003399"/>
                </a:solidFill>
              </a:rPr>
              <a:pPr>
                <a:defRPr/>
              </a:pPr>
              <a:t>216</a:t>
            </a:fld>
            <a:endParaRPr lang="en-US" sz="1200">
              <a:solidFill>
                <a:srgbClr val="003399"/>
              </a:solidFill>
            </a:endParaRPr>
          </a:p>
        </p:txBody>
      </p:sp>
      <p:sp>
        <p:nvSpPr>
          <p:cNvPr id="147463" name="Rectangle 9"/>
          <p:cNvSpPr>
            <a:spLocks noGrp="1" noChangeArrowheads="1"/>
          </p:cNvSpPr>
          <p:nvPr>
            <p:ph type="title"/>
          </p:nvPr>
        </p:nvSpPr>
        <p:spPr/>
        <p:txBody>
          <a:bodyPr/>
          <a:lstStyle/>
          <a:p>
            <a:r>
              <a:rPr lang="en-US" smtClean="0"/>
              <a:t>2. </a:t>
            </a:r>
            <a:r>
              <a:rPr lang="en-GB" smtClean="0"/>
              <a:t>Review of Stochastic Models (9)</a:t>
            </a:r>
            <a:endParaRPr lang="en-US" smtClean="0"/>
          </a:p>
        </p:txBody>
      </p:sp>
      <p:graphicFrame>
        <p:nvGraphicFramePr>
          <p:cNvPr id="147458" name="Object 5"/>
          <p:cNvGraphicFramePr>
            <a:graphicFrameLocks noChangeAspect="1"/>
          </p:cNvGraphicFramePr>
          <p:nvPr>
            <p:ph sz="half" idx="1"/>
          </p:nvPr>
        </p:nvGraphicFramePr>
        <p:xfrm>
          <a:off x="3200400" y="2098675"/>
          <a:ext cx="1981200" cy="415925"/>
        </p:xfrm>
        <a:graphic>
          <a:graphicData uri="http://schemas.openxmlformats.org/presentationml/2006/ole">
            <p:oleObj spid="_x0000_s147458" name="Equation" r:id="rId3" imgW="2298600" imgH="482400" progId="">
              <p:embed/>
            </p:oleObj>
          </a:graphicData>
        </a:graphic>
      </p:graphicFrame>
      <p:sp>
        <p:nvSpPr>
          <p:cNvPr id="147464" name="Text Box 4"/>
          <p:cNvSpPr txBox="1">
            <a:spLocks noChangeArrowheads="1"/>
          </p:cNvSpPr>
          <p:nvPr/>
        </p:nvSpPr>
        <p:spPr bwMode="auto">
          <a:xfrm>
            <a:off x="541338" y="898525"/>
            <a:ext cx="7970837" cy="5121275"/>
          </a:xfrm>
          <a:prstGeom prst="rect">
            <a:avLst/>
          </a:prstGeom>
          <a:noFill/>
          <a:ln w="9525">
            <a:noFill/>
            <a:miter lim="800000"/>
            <a:headEnd/>
            <a:tailEnd/>
          </a:ln>
        </p:spPr>
        <p:txBody>
          <a:bodyPr wrap="none">
            <a:spAutoFit/>
          </a:bodyPr>
          <a:lstStyle/>
          <a:p>
            <a:pPr>
              <a:buFont typeface="Wingdings" pitchFamily="2" charset="2"/>
              <a:buChar char="q"/>
            </a:pPr>
            <a:r>
              <a:rPr lang="en-US"/>
              <a:t> An ARMA (</a:t>
            </a:r>
            <a:r>
              <a:rPr lang="en-US" i="1"/>
              <a:t>p</a:t>
            </a:r>
            <a:r>
              <a:rPr lang="en-US"/>
              <a:t>, </a:t>
            </a:r>
            <a:r>
              <a:rPr lang="en-US" i="1"/>
              <a:t>q</a:t>
            </a:r>
            <a:r>
              <a:rPr lang="en-US"/>
              <a:t>) system has only </a:t>
            </a:r>
            <a:r>
              <a:rPr lang="en-US" i="1"/>
              <a:t>p</a:t>
            </a:r>
            <a:r>
              <a:rPr lang="en-US"/>
              <a:t> + </a:t>
            </a:r>
            <a:r>
              <a:rPr lang="en-US" i="1"/>
              <a:t>q</a:t>
            </a:r>
            <a:r>
              <a:rPr lang="en-US"/>
              <a:t> + 1 independent coefficients, </a:t>
            </a:r>
          </a:p>
          <a:p>
            <a:pPr>
              <a:buFont typeface="Wingdings" pitchFamily="2" charset="2"/>
              <a:buNone/>
            </a:pPr>
            <a:r>
              <a:rPr lang="en-US"/>
              <a:t>(</a:t>
            </a:r>
            <a:r>
              <a:rPr lang="en-US" i="1"/>
              <a:t>a</a:t>
            </a:r>
            <a:r>
              <a:rPr lang="en-US" i="1" baseline="-25000"/>
              <a:t>k</a:t>
            </a:r>
            <a:r>
              <a:rPr lang="en-US"/>
              <a:t>, </a:t>
            </a:r>
            <a:r>
              <a:rPr lang="en-US" i="1"/>
              <a:t>k </a:t>
            </a:r>
            <a:r>
              <a:rPr lang="en-US"/>
              <a:t>= 1… </a:t>
            </a:r>
            <a:r>
              <a:rPr lang="en-US" i="1"/>
              <a:t>p</a:t>
            </a:r>
            <a:r>
              <a:rPr lang="en-US"/>
              <a:t>; </a:t>
            </a:r>
            <a:r>
              <a:rPr lang="en-US" i="1"/>
              <a:t>b</a:t>
            </a:r>
            <a:r>
              <a:rPr lang="en-US" i="1" baseline="-25000"/>
              <a:t>i</a:t>
            </a:r>
            <a:r>
              <a:rPr lang="en-US"/>
              <a:t>, </a:t>
            </a:r>
            <a:r>
              <a:rPr lang="en-US" i="1"/>
              <a:t>i</a:t>
            </a:r>
            <a:r>
              <a:rPr lang="en-US"/>
              <a:t> = 0… </a:t>
            </a:r>
            <a:r>
              <a:rPr lang="en-US" i="1"/>
              <a:t>q</a:t>
            </a:r>
            <a:r>
              <a:rPr lang="en-US"/>
              <a:t>) and hence its impulse response sequence {</a:t>
            </a:r>
            <a:r>
              <a:rPr lang="en-US" i="1"/>
              <a:t>h</a:t>
            </a:r>
            <a:r>
              <a:rPr lang="en-US" i="1" baseline="-25000"/>
              <a:t>k</a:t>
            </a:r>
            <a:r>
              <a:rPr lang="en-US"/>
              <a:t>} </a:t>
            </a:r>
          </a:p>
          <a:p>
            <a:pPr>
              <a:buFont typeface="Wingdings" pitchFamily="2" charset="2"/>
              <a:buNone/>
            </a:pPr>
            <a:r>
              <a:rPr lang="en-US"/>
              <a:t>also must exhibit a similar dependence among them. In fact, according to </a:t>
            </a:r>
          </a:p>
          <a:p>
            <a:pPr>
              <a:buFont typeface="Wingdings" pitchFamily="2" charset="2"/>
              <a:buNone/>
            </a:pPr>
            <a:r>
              <a:rPr lang="en-US"/>
              <a:t>P. Dienes (1931), and Kronecker (1881) states that the necessary and </a:t>
            </a:r>
          </a:p>
          <a:p>
            <a:pPr>
              <a:buFont typeface="Wingdings" pitchFamily="2" charset="2"/>
              <a:buNone/>
            </a:pPr>
            <a:r>
              <a:rPr lang="en-US"/>
              <a:t>sufficient condition for                                  to represent a rational system </a:t>
            </a:r>
          </a:p>
          <a:p>
            <a:pPr>
              <a:buFont typeface="Wingdings" pitchFamily="2" charset="2"/>
              <a:buNone/>
            </a:pPr>
            <a:r>
              <a:rPr lang="en-US"/>
              <a:t>(ARMA) is that </a:t>
            </a:r>
          </a:p>
          <a:p>
            <a:endParaRPr lang="en-US"/>
          </a:p>
          <a:p>
            <a:endParaRPr lang="en-US"/>
          </a:p>
          <a:p>
            <a:r>
              <a:rPr lang="en-US"/>
              <a:t>where</a:t>
            </a:r>
          </a:p>
          <a:p>
            <a:endParaRPr lang="en-US"/>
          </a:p>
          <a:p>
            <a:endParaRPr lang="en-US"/>
          </a:p>
          <a:p>
            <a:endParaRPr lang="en-US"/>
          </a:p>
          <a:p>
            <a:endParaRPr lang="en-US"/>
          </a:p>
          <a:p>
            <a:endParaRPr lang="en-US"/>
          </a:p>
          <a:p>
            <a:endParaRPr lang="en-US" sz="1000"/>
          </a:p>
          <a:p>
            <a:r>
              <a:rPr lang="en-US"/>
              <a:t>i.e., in the case of rational systems for all sufficiently large </a:t>
            </a:r>
            <a:r>
              <a:rPr lang="en-US" i="1"/>
              <a:t>n</a:t>
            </a:r>
            <a:r>
              <a:rPr lang="en-US"/>
              <a:t>, the Hankel </a:t>
            </a:r>
          </a:p>
          <a:p>
            <a:r>
              <a:rPr lang="en-US"/>
              <a:t>matrices </a:t>
            </a:r>
            <a:r>
              <a:rPr lang="en-US" i="1"/>
              <a:t>H</a:t>
            </a:r>
            <a:r>
              <a:rPr lang="en-US" i="1" baseline="-25000"/>
              <a:t>n</a:t>
            </a:r>
            <a:r>
              <a:rPr lang="en-US"/>
              <a:t>  all have the same rank.</a:t>
            </a:r>
          </a:p>
        </p:txBody>
      </p:sp>
      <p:graphicFrame>
        <p:nvGraphicFramePr>
          <p:cNvPr id="147459" name="Object 8"/>
          <p:cNvGraphicFramePr>
            <a:graphicFrameLocks noChangeAspect="1"/>
          </p:cNvGraphicFramePr>
          <p:nvPr>
            <p:ph sz="half" idx="2"/>
          </p:nvPr>
        </p:nvGraphicFramePr>
        <p:xfrm>
          <a:off x="1752600" y="2943225"/>
          <a:ext cx="5562600" cy="333375"/>
        </p:xfrm>
        <a:graphic>
          <a:graphicData uri="http://schemas.openxmlformats.org/presentationml/2006/ole">
            <p:oleObj spid="_x0000_s147459" name="Equation" r:id="rId4" imgW="6362640" imgH="380880" progId="">
              <p:embed/>
            </p:oleObj>
          </a:graphicData>
        </a:graphic>
      </p:graphicFrame>
      <p:grpSp>
        <p:nvGrpSpPr>
          <p:cNvPr id="147465" name="Group 11"/>
          <p:cNvGrpSpPr>
            <a:grpSpLocks/>
          </p:cNvGrpSpPr>
          <p:nvPr/>
        </p:nvGrpSpPr>
        <p:grpSpPr bwMode="auto">
          <a:xfrm>
            <a:off x="2819400" y="3657600"/>
            <a:ext cx="3429000" cy="1524000"/>
            <a:chOff x="1296" y="1424"/>
            <a:chExt cx="2496" cy="1120"/>
          </a:xfrm>
        </p:grpSpPr>
        <p:graphicFrame>
          <p:nvGraphicFramePr>
            <p:cNvPr id="147460" name="Object 12"/>
            <p:cNvGraphicFramePr>
              <a:graphicFrameLocks noChangeAspect="1"/>
            </p:cNvGraphicFramePr>
            <p:nvPr/>
          </p:nvGraphicFramePr>
          <p:xfrm>
            <a:off x="1296" y="1424"/>
            <a:ext cx="2496" cy="1120"/>
          </p:xfrm>
          <a:graphic>
            <a:graphicData uri="http://schemas.openxmlformats.org/presentationml/2006/ole">
              <p:oleObj spid="_x0000_s147460" name="Equation" r:id="rId5" imgW="3962160" imgH="1777680" progId="">
                <p:embed/>
              </p:oleObj>
            </a:graphicData>
          </a:graphic>
        </p:graphicFrame>
        <p:graphicFrame>
          <p:nvGraphicFramePr>
            <p:cNvPr id="147461" name="Object 13"/>
            <p:cNvGraphicFramePr>
              <a:graphicFrameLocks noChangeAspect="1"/>
            </p:cNvGraphicFramePr>
            <p:nvPr/>
          </p:nvGraphicFramePr>
          <p:xfrm>
            <a:off x="1584" y="1824"/>
            <a:ext cx="104" cy="112"/>
          </p:xfrm>
          <a:graphic>
            <a:graphicData uri="http://schemas.openxmlformats.org/presentationml/2006/ole">
              <p:oleObj spid="_x0000_s147461" name="Equation" r:id="rId6" imgW="164880" imgH="177480" progId="">
                <p:embed/>
              </p:oleObj>
            </a:graphicData>
          </a:graphic>
        </p:graphicFrame>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3"/>
          <p:cNvSpPr>
            <a:spLocks noGrp="1"/>
          </p:cNvSpPr>
          <p:nvPr>
            <p:ph type="dt" sz="quarter" idx="10"/>
          </p:nvPr>
        </p:nvSpPr>
        <p:spPr/>
        <p:txBody>
          <a:bodyPr/>
          <a:lstStyle/>
          <a:p>
            <a:pPr>
              <a:defRPr/>
            </a:pPr>
            <a:r>
              <a:rPr lang="en-US"/>
              <a:t>		 </a:t>
            </a:r>
            <a:r>
              <a:rPr lang="en-US" sz="1200"/>
              <a:t> </a:t>
            </a:r>
            <a:fld id="{E36C449C-11D8-4E9C-BD23-0EA7E4034715}" type="slidenum">
              <a:rPr lang="en-US" sz="1200">
                <a:solidFill>
                  <a:srgbClr val="003399"/>
                </a:solidFill>
              </a:rPr>
              <a:pPr>
                <a:defRPr/>
              </a:pPr>
              <a:t>22</a:t>
            </a:fld>
            <a:endParaRPr lang="en-US" sz="1200">
              <a:solidFill>
                <a:srgbClr val="003399"/>
              </a:solidFill>
            </a:endParaRPr>
          </a:p>
        </p:txBody>
      </p:sp>
      <p:sp>
        <p:nvSpPr>
          <p:cNvPr id="184323" name="Rectangle 2"/>
          <p:cNvSpPr>
            <a:spLocks noGrp="1" noChangeArrowheads="1"/>
          </p:cNvSpPr>
          <p:nvPr>
            <p:ph type="title"/>
          </p:nvPr>
        </p:nvSpPr>
        <p:spPr/>
        <p:txBody>
          <a:bodyPr/>
          <a:lstStyle/>
          <a:p>
            <a:r>
              <a:rPr lang="en-US" smtClean="0"/>
              <a:t>Optimum Receiver Design (16)</a:t>
            </a:r>
          </a:p>
        </p:txBody>
      </p:sp>
      <p:sp>
        <p:nvSpPr>
          <p:cNvPr id="184324" name="Rectangle 3"/>
          <p:cNvSpPr>
            <a:spLocks noGrp="1" noChangeArrowheads="1"/>
          </p:cNvSpPr>
          <p:nvPr>
            <p:ph type="body" idx="1"/>
          </p:nvPr>
        </p:nvSpPr>
        <p:spPr>
          <a:xfrm>
            <a:off x="685800" y="914400"/>
            <a:ext cx="7772400" cy="5181600"/>
          </a:xfrm>
        </p:spPr>
        <p:txBody>
          <a:bodyPr/>
          <a:lstStyle/>
          <a:p>
            <a:pPr>
              <a:buFont typeface="Wingdings" pitchFamily="2" charset="2"/>
              <a:buNone/>
            </a:pPr>
            <a:r>
              <a:rPr lang="en-US" smtClean="0"/>
              <a:t>	Example: Time-invariant channel with </a:t>
            </a:r>
            <a:r>
              <a:rPr lang="en-US" sz="1800" i="1" smtClean="0">
                <a:latin typeface="Tahoma" pitchFamily="34" charset="0"/>
              </a:rPr>
              <a:t>N</a:t>
            </a:r>
            <a:r>
              <a:rPr lang="en-US" sz="1800" i="1" baseline="-25000" smtClean="0">
                <a:latin typeface="Tahoma" pitchFamily="34" charset="0"/>
              </a:rPr>
              <a:t>B</a:t>
            </a:r>
            <a:r>
              <a:rPr lang="en-US" sz="1800" smtClean="0"/>
              <a:t> = </a:t>
            </a:r>
            <a:r>
              <a:rPr lang="en-US" sz="1800" smtClean="0">
                <a:latin typeface="Tahoma" pitchFamily="34" charset="0"/>
              </a:rPr>
              <a:t>8</a:t>
            </a:r>
            <a:r>
              <a:rPr lang="en-US" smtClean="0"/>
              <a:t> and </a:t>
            </a:r>
            <a:r>
              <a:rPr lang="en-US" sz="1800" i="1" smtClean="0">
                <a:latin typeface="Tahoma" pitchFamily="34" charset="0"/>
              </a:rPr>
              <a:t>L</a:t>
            </a:r>
            <a:r>
              <a:rPr lang="en-US" sz="1800" smtClean="0"/>
              <a:t> = </a:t>
            </a:r>
            <a:r>
              <a:rPr lang="en-US" sz="1800" smtClean="0">
                <a:latin typeface="Tahoma" pitchFamily="34" charset="0"/>
              </a:rPr>
              <a:t>3</a:t>
            </a:r>
            <a:r>
              <a:rPr lang="en-US" smtClean="0"/>
              <a:t>:</a:t>
            </a:r>
          </a:p>
        </p:txBody>
      </p:sp>
      <p:pic>
        <p:nvPicPr>
          <p:cNvPr id="184325" name="Picture 4"/>
          <p:cNvPicPr>
            <a:picLocks noChangeAspect="1" noChangeArrowheads="1"/>
          </p:cNvPicPr>
          <p:nvPr/>
        </p:nvPicPr>
        <p:blipFill>
          <a:blip r:embed="rId2" cstate="print"/>
          <a:srcRect/>
          <a:stretch>
            <a:fillRect/>
          </a:stretch>
        </p:blipFill>
        <p:spPr bwMode="auto">
          <a:xfrm>
            <a:off x="1524000" y="1612900"/>
            <a:ext cx="6019800" cy="2959100"/>
          </a:xfrm>
          <a:prstGeom prst="rect">
            <a:avLst/>
          </a:prstGeom>
          <a:noFill/>
          <a:ln w="9525">
            <a:noFill/>
            <a:miter lim="800000"/>
            <a:headEnd/>
            <a:tailEnd/>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quarter" idx="10"/>
          </p:nvPr>
        </p:nvSpPr>
        <p:spPr/>
        <p:txBody>
          <a:bodyPr/>
          <a:lstStyle/>
          <a:p>
            <a:pPr>
              <a:defRPr/>
            </a:pPr>
            <a:r>
              <a:rPr lang="en-US"/>
              <a:t>		 </a:t>
            </a:r>
            <a:r>
              <a:rPr lang="en-US" sz="1200"/>
              <a:t> </a:t>
            </a:r>
            <a:fld id="{0EE7271F-94E1-4BB3-A8FA-318479F82761}" type="slidenum">
              <a:rPr lang="en-US" sz="1200">
                <a:solidFill>
                  <a:srgbClr val="003399"/>
                </a:solidFill>
              </a:rPr>
              <a:pPr>
                <a:defRPr/>
              </a:pPr>
              <a:t>23</a:t>
            </a:fld>
            <a:endParaRPr lang="en-US" sz="1200">
              <a:solidFill>
                <a:srgbClr val="003399"/>
              </a:solidFill>
            </a:endParaRPr>
          </a:p>
        </p:txBody>
      </p:sp>
      <p:sp>
        <p:nvSpPr>
          <p:cNvPr id="185347" name="Rectangle 2"/>
          <p:cNvSpPr>
            <a:spLocks noGrp="1" noChangeArrowheads="1"/>
          </p:cNvSpPr>
          <p:nvPr>
            <p:ph type="title"/>
          </p:nvPr>
        </p:nvSpPr>
        <p:spPr/>
        <p:txBody>
          <a:bodyPr/>
          <a:lstStyle/>
          <a:p>
            <a:r>
              <a:rPr lang="en-US" smtClean="0"/>
              <a:t>Optimum Receiver Design (17)</a:t>
            </a:r>
          </a:p>
        </p:txBody>
      </p:sp>
      <p:pic>
        <p:nvPicPr>
          <p:cNvPr id="185348" name="Picture 4"/>
          <p:cNvPicPr>
            <a:picLocks noGrp="1" noChangeAspect="1" noChangeArrowheads="1"/>
          </p:cNvPicPr>
          <p:nvPr>
            <p:ph type="body" idx="1"/>
          </p:nvPr>
        </p:nvPicPr>
        <p:blipFill>
          <a:blip r:embed="rId2" cstate="print"/>
          <a:srcRect/>
          <a:stretch>
            <a:fillRect/>
          </a:stretch>
        </p:blipFill>
        <p:spPr>
          <a:xfrm>
            <a:off x="1600200" y="1555750"/>
            <a:ext cx="5867400" cy="2746375"/>
          </a:xfrm>
          <a:noFill/>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quarter" idx="10"/>
          </p:nvPr>
        </p:nvSpPr>
        <p:spPr/>
        <p:txBody>
          <a:bodyPr/>
          <a:lstStyle/>
          <a:p>
            <a:pPr>
              <a:defRPr/>
            </a:pPr>
            <a:r>
              <a:rPr lang="en-US"/>
              <a:t>		 </a:t>
            </a:r>
            <a:r>
              <a:rPr lang="en-US" sz="1200"/>
              <a:t> </a:t>
            </a:r>
            <a:fld id="{F3C1EF20-2360-4591-AC3A-3A33622DBD9C}" type="slidenum">
              <a:rPr lang="en-US" sz="1200">
                <a:solidFill>
                  <a:srgbClr val="003399"/>
                </a:solidFill>
              </a:rPr>
              <a:pPr>
                <a:defRPr/>
              </a:pPr>
              <a:t>24</a:t>
            </a:fld>
            <a:endParaRPr lang="en-US" sz="1200">
              <a:solidFill>
                <a:srgbClr val="003399"/>
              </a:solidFill>
            </a:endParaRPr>
          </a:p>
        </p:txBody>
      </p:sp>
      <p:sp>
        <p:nvSpPr>
          <p:cNvPr id="186371" name="Rectangle 2"/>
          <p:cNvSpPr>
            <a:spLocks noGrp="1" noChangeArrowheads="1"/>
          </p:cNvSpPr>
          <p:nvPr>
            <p:ph type="title"/>
          </p:nvPr>
        </p:nvSpPr>
        <p:spPr/>
        <p:txBody>
          <a:bodyPr/>
          <a:lstStyle/>
          <a:p>
            <a:r>
              <a:rPr lang="en-US" smtClean="0"/>
              <a:t>Optimum Receiver Design (18)</a:t>
            </a:r>
          </a:p>
        </p:txBody>
      </p:sp>
      <p:pic>
        <p:nvPicPr>
          <p:cNvPr id="186372" name="Picture 4"/>
          <p:cNvPicPr>
            <a:picLocks noGrp="1" noChangeAspect="1" noChangeArrowheads="1"/>
          </p:cNvPicPr>
          <p:nvPr>
            <p:ph type="body" idx="1"/>
          </p:nvPr>
        </p:nvPicPr>
        <p:blipFill>
          <a:blip r:embed="rId2" cstate="print"/>
          <a:srcRect/>
          <a:stretch>
            <a:fillRect/>
          </a:stretch>
        </p:blipFill>
        <p:spPr>
          <a:xfrm>
            <a:off x="685800" y="1981200"/>
            <a:ext cx="7772400" cy="2784475"/>
          </a:xfrm>
          <a:noFill/>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Date Placeholder 3"/>
          <p:cNvSpPr>
            <a:spLocks noGrp="1"/>
          </p:cNvSpPr>
          <p:nvPr>
            <p:ph type="dt" sz="quarter" idx="10"/>
          </p:nvPr>
        </p:nvSpPr>
        <p:spPr/>
        <p:txBody>
          <a:bodyPr/>
          <a:lstStyle/>
          <a:p>
            <a:pPr>
              <a:defRPr/>
            </a:pPr>
            <a:r>
              <a:rPr lang="en-US"/>
              <a:t>		 </a:t>
            </a:r>
            <a:r>
              <a:rPr lang="en-US" sz="1200"/>
              <a:t> </a:t>
            </a:r>
            <a:fld id="{5DED7522-EDB1-4CE6-ADF6-2488086358BE}" type="slidenum">
              <a:rPr lang="en-US" sz="1200">
                <a:solidFill>
                  <a:srgbClr val="003399"/>
                </a:solidFill>
              </a:rPr>
              <a:pPr>
                <a:defRPr/>
              </a:pPr>
              <a:t>25</a:t>
            </a:fld>
            <a:endParaRPr lang="en-US" sz="1200">
              <a:solidFill>
                <a:srgbClr val="003399"/>
              </a:solidFill>
            </a:endParaRPr>
          </a:p>
        </p:txBody>
      </p:sp>
      <p:sp>
        <p:nvSpPr>
          <p:cNvPr id="187395" name="Rectangle 2"/>
          <p:cNvSpPr>
            <a:spLocks noGrp="1" noChangeArrowheads="1"/>
          </p:cNvSpPr>
          <p:nvPr>
            <p:ph type="title"/>
          </p:nvPr>
        </p:nvSpPr>
        <p:spPr/>
        <p:txBody>
          <a:bodyPr/>
          <a:lstStyle/>
          <a:p>
            <a:r>
              <a:rPr lang="en-US" smtClean="0"/>
              <a:t>Optimum Receiver Design (19)</a:t>
            </a:r>
          </a:p>
        </p:txBody>
      </p:sp>
      <p:sp>
        <p:nvSpPr>
          <p:cNvPr id="187396" name="Rectangle 3"/>
          <p:cNvSpPr>
            <a:spLocks noGrp="1" noChangeArrowheads="1"/>
          </p:cNvSpPr>
          <p:nvPr>
            <p:ph type="body" idx="1"/>
          </p:nvPr>
        </p:nvSpPr>
        <p:spPr>
          <a:xfrm>
            <a:off x="609600" y="914400"/>
            <a:ext cx="7772400" cy="5181600"/>
          </a:xfrm>
        </p:spPr>
        <p:txBody>
          <a:bodyPr/>
          <a:lstStyle/>
          <a:p>
            <a:r>
              <a:rPr lang="en-US" b="1" smtClean="0"/>
              <a:t>Example: Multi-antenna channel</a:t>
            </a:r>
          </a:p>
          <a:p>
            <a:endParaRPr lang="en-US" sz="1000" smtClean="0"/>
          </a:p>
          <a:p>
            <a:pPr>
              <a:buFont typeface="Wingdings" pitchFamily="2" charset="2"/>
              <a:buNone/>
            </a:pPr>
            <a:r>
              <a:rPr lang="en-US" smtClean="0"/>
              <a:t>	Signal </a:t>
            </a:r>
            <a:r>
              <a:rPr lang="en-US" sz="1800" i="1" smtClean="0">
                <a:latin typeface="Tahoma" pitchFamily="34" charset="0"/>
              </a:rPr>
              <a:t>x</a:t>
            </a:r>
            <a:r>
              <a:rPr lang="en-US" sz="1800" i="1" baseline="-25000" smtClean="0">
                <a:latin typeface="Tahoma" pitchFamily="34" charset="0"/>
              </a:rPr>
              <a:t>i </a:t>
            </a:r>
            <a:r>
              <a:rPr lang="en-US" sz="1800" smtClean="0">
                <a:latin typeface="Tahoma" pitchFamily="34" charset="0"/>
              </a:rPr>
              <a:t>(</a:t>
            </a:r>
            <a:r>
              <a:rPr lang="en-US" sz="1800" i="1" smtClean="0">
                <a:latin typeface="Tahoma" pitchFamily="34" charset="0"/>
              </a:rPr>
              <a:t>n</a:t>
            </a:r>
            <a:r>
              <a:rPr lang="en-US" sz="1800" smtClean="0">
                <a:latin typeface="Tahoma" pitchFamily="34" charset="0"/>
              </a:rPr>
              <a:t>)</a:t>
            </a:r>
            <a:r>
              <a:rPr lang="en-US" smtClean="0"/>
              <a:t> is transmitted at</a:t>
            </a:r>
          </a:p>
          <a:p>
            <a:pPr>
              <a:buFont typeface="Wingdings" pitchFamily="2" charset="2"/>
              <a:buNone/>
            </a:pPr>
            <a:r>
              <a:rPr lang="en-US" smtClean="0"/>
              <a:t>	time interval </a:t>
            </a:r>
            <a:r>
              <a:rPr lang="en-US" sz="1800" i="1" smtClean="0">
                <a:latin typeface="Tahoma" pitchFamily="34" charset="0"/>
              </a:rPr>
              <a:t>n</a:t>
            </a:r>
            <a:r>
              <a:rPr lang="en-US" smtClean="0"/>
              <a:t> from antenna </a:t>
            </a:r>
            <a:r>
              <a:rPr lang="en-US" sz="1800" i="1" smtClean="0">
                <a:latin typeface="Tahoma" pitchFamily="34" charset="0"/>
              </a:rPr>
              <a:t>i</a:t>
            </a:r>
            <a:r>
              <a:rPr lang="en-US" smtClean="0">
                <a:latin typeface="Tahoma" pitchFamily="34" charset="0"/>
              </a:rPr>
              <a:t> </a:t>
            </a:r>
          </a:p>
          <a:p>
            <a:pPr>
              <a:buFont typeface="Wingdings" pitchFamily="2" charset="2"/>
              <a:buNone/>
            </a:pPr>
            <a:r>
              <a:rPr lang="en-US" smtClean="0">
                <a:latin typeface="Tahoma" pitchFamily="34" charset="0"/>
              </a:rPr>
              <a:t>	</a:t>
            </a:r>
            <a:r>
              <a:rPr lang="en-US" sz="1800" smtClean="0">
                <a:latin typeface="Tahoma" pitchFamily="34" charset="0"/>
              </a:rPr>
              <a:t>(</a:t>
            </a:r>
            <a:r>
              <a:rPr lang="en-US" sz="1800" i="1" smtClean="0">
                <a:latin typeface="Tahoma" pitchFamily="34" charset="0"/>
              </a:rPr>
              <a:t>i </a:t>
            </a:r>
            <a:r>
              <a:rPr lang="en-US" sz="1800" smtClean="0">
                <a:latin typeface="Tahoma" pitchFamily="34" charset="0"/>
              </a:rPr>
              <a:t>=1, 2,…, </a:t>
            </a:r>
            <a:r>
              <a:rPr lang="en-US" sz="1800" i="1" smtClean="0">
                <a:latin typeface="Tahoma" pitchFamily="34" charset="0"/>
              </a:rPr>
              <a:t>N</a:t>
            </a:r>
            <a:r>
              <a:rPr lang="en-US" sz="1800" baseline="-25000" smtClean="0">
                <a:latin typeface="Tahoma" pitchFamily="34" charset="0"/>
              </a:rPr>
              <a:t>T</a:t>
            </a:r>
            <a:r>
              <a:rPr lang="en-US" sz="1800" smtClean="0">
                <a:latin typeface="Tahoma" pitchFamily="34" charset="0"/>
              </a:rPr>
              <a:t>).</a:t>
            </a:r>
            <a:endParaRPr lang="en-US" smtClean="0"/>
          </a:p>
          <a:p>
            <a:pPr>
              <a:buFont typeface="Wingdings" pitchFamily="2" charset="2"/>
              <a:buNone/>
            </a:pPr>
            <a:r>
              <a:rPr lang="en-US" smtClean="0"/>
              <a:t>	Signal </a:t>
            </a:r>
            <a:r>
              <a:rPr lang="en-US" sz="1800" i="1" smtClean="0">
                <a:latin typeface="Tahoma" pitchFamily="34" charset="0"/>
              </a:rPr>
              <a:t>y</a:t>
            </a:r>
            <a:r>
              <a:rPr lang="en-US" sz="1800" i="1" baseline="-25000" smtClean="0">
                <a:latin typeface="Tahoma" pitchFamily="34" charset="0"/>
              </a:rPr>
              <a:t>j </a:t>
            </a:r>
            <a:r>
              <a:rPr lang="en-US" sz="1800" smtClean="0">
                <a:latin typeface="Tahoma" pitchFamily="34" charset="0"/>
              </a:rPr>
              <a:t>(</a:t>
            </a:r>
            <a:r>
              <a:rPr lang="en-US" sz="1800" i="1" smtClean="0">
                <a:latin typeface="Tahoma" pitchFamily="34" charset="0"/>
              </a:rPr>
              <a:t>n</a:t>
            </a:r>
            <a:r>
              <a:rPr lang="en-US" sz="1800" smtClean="0">
                <a:latin typeface="Tahoma" pitchFamily="34" charset="0"/>
              </a:rPr>
              <a:t>)</a:t>
            </a:r>
            <a:r>
              <a:rPr lang="en-US" smtClean="0"/>
              <a:t> is received at time </a:t>
            </a:r>
          </a:p>
          <a:p>
            <a:pPr>
              <a:buFont typeface="Wingdings" pitchFamily="2" charset="2"/>
              <a:buNone/>
            </a:pPr>
            <a:r>
              <a:rPr lang="en-US" smtClean="0"/>
              <a:t>	interval </a:t>
            </a:r>
            <a:r>
              <a:rPr lang="en-US" sz="1800" i="1" smtClean="0">
                <a:latin typeface="Tahoma" pitchFamily="34" charset="0"/>
              </a:rPr>
              <a:t>n</a:t>
            </a:r>
            <a:r>
              <a:rPr lang="en-US" smtClean="0"/>
              <a:t> at antenna </a:t>
            </a:r>
            <a:r>
              <a:rPr lang="en-US" sz="1800" i="1" smtClean="0">
                <a:latin typeface="Tahoma" pitchFamily="34" charset="0"/>
              </a:rPr>
              <a:t>j</a:t>
            </a:r>
          </a:p>
          <a:p>
            <a:pPr>
              <a:buFont typeface="Wingdings" pitchFamily="2" charset="2"/>
              <a:buNone/>
            </a:pPr>
            <a:r>
              <a:rPr lang="en-US" smtClean="0"/>
              <a:t>	</a:t>
            </a:r>
            <a:r>
              <a:rPr lang="en-US" sz="1800" smtClean="0">
                <a:latin typeface="Tahoma" pitchFamily="34" charset="0"/>
              </a:rPr>
              <a:t>(</a:t>
            </a:r>
            <a:r>
              <a:rPr lang="en-US" sz="1800" i="1" smtClean="0">
                <a:latin typeface="Tahoma" pitchFamily="34" charset="0"/>
              </a:rPr>
              <a:t>j </a:t>
            </a:r>
            <a:r>
              <a:rPr lang="en-US" sz="1800" smtClean="0">
                <a:latin typeface="Tahoma" pitchFamily="34" charset="0"/>
              </a:rPr>
              <a:t>=1, 2,…, </a:t>
            </a:r>
            <a:r>
              <a:rPr lang="en-US" sz="1800" i="1" smtClean="0">
                <a:latin typeface="Tahoma" pitchFamily="34" charset="0"/>
              </a:rPr>
              <a:t>N</a:t>
            </a:r>
            <a:r>
              <a:rPr lang="en-US" sz="1800" baseline="-25000" smtClean="0">
                <a:latin typeface="Tahoma" pitchFamily="34" charset="0"/>
              </a:rPr>
              <a:t>R</a:t>
            </a:r>
            <a:r>
              <a:rPr lang="en-US" sz="1800" smtClean="0">
                <a:latin typeface="Tahoma" pitchFamily="34" charset="0"/>
              </a:rPr>
              <a:t>):</a:t>
            </a:r>
          </a:p>
          <a:p>
            <a:pPr>
              <a:buFont typeface="Wingdings" pitchFamily="2" charset="2"/>
              <a:buNone/>
            </a:pPr>
            <a:endParaRPr lang="en-US" sz="1800" smtClean="0">
              <a:latin typeface="Tahoma" pitchFamily="34" charset="0"/>
            </a:endParaRPr>
          </a:p>
          <a:p>
            <a:pPr>
              <a:buFont typeface="Wingdings" pitchFamily="2" charset="2"/>
              <a:buNone/>
            </a:pPr>
            <a:endParaRPr lang="en-US" sz="1800" smtClean="0">
              <a:latin typeface="Tahoma" pitchFamily="34" charset="0"/>
            </a:endParaRPr>
          </a:p>
          <a:p>
            <a:pPr>
              <a:buFont typeface="Wingdings" pitchFamily="2" charset="2"/>
              <a:buNone/>
            </a:pPr>
            <a:endParaRPr lang="en-US" sz="800" smtClean="0">
              <a:latin typeface="Tahoma" pitchFamily="34" charset="0"/>
            </a:endParaRPr>
          </a:p>
          <a:p>
            <a:pPr>
              <a:buFont typeface="Wingdings" pitchFamily="2" charset="2"/>
              <a:buNone/>
            </a:pPr>
            <a:r>
              <a:rPr lang="en-US" smtClean="0"/>
              <a:t>	where </a:t>
            </a:r>
            <a:r>
              <a:rPr lang="en-US" sz="1800" i="1" smtClean="0">
                <a:latin typeface="Tahoma" pitchFamily="34" charset="0"/>
              </a:rPr>
              <a:t>h</a:t>
            </a:r>
            <a:r>
              <a:rPr lang="en-US" sz="1800" i="1" baseline="-25000" smtClean="0">
                <a:latin typeface="Tahoma" pitchFamily="34" charset="0"/>
              </a:rPr>
              <a:t>ij </a:t>
            </a:r>
            <a:r>
              <a:rPr lang="en-US" smtClean="0"/>
              <a:t>(</a:t>
            </a:r>
            <a:r>
              <a:rPr lang="en-US" sz="1800" i="1" smtClean="0">
                <a:latin typeface="Tahoma" pitchFamily="34" charset="0"/>
              </a:rPr>
              <a:t>n</a:t>
            </a:r>
            <a:r>
              <a:rPr lang="en-US" smtClean="0"/>
              <a:t>) is the complex</a:t>
            </a:r>
          </a:p>
          <a:p>
            <a:pPr>
              <a:buFont typeface="Wingdings" pitchFamily="2" charset="2"/>
              <a:buNone/>
            </a:pPr>
            <a:r>
              <a:rPr lang="en-US" smtClean="0"/>
              <a:t>	channel gain with</a:t>
            </a:r>
          </a:p>
        </p:txBody>
      </p:sp>
      <p:pic>
        <p:nvPicPr>
          <p:cNvPr id="187397" name="Picture 4"/>
          <p:cNvPicPr>
            <a:picLocks noChangeAspect="1" noChangeArrowheads="1"/>
          </p:cNvPicPr>
          <p:nvPr/>
        </p:nvPicPr>
        <p:blipFill>
          <a:blip r:embed="rId2" cstate="print"/>
          <a:srcRect/>
          <a:stretch>
            <a:fillRect/>
          </a:stretch>
        </p:blipFill>
        <p:spPr bwMode="auto">
          <a:xfrm>
            <a:off x="990600" y="3733800"/>
            <a:ext cx="3048000" cy="668338"/>
          </a:xfrm>
          <a:prstGeom prst="rect">
            <a:avLst/>
          </a:prstGeom>
          <a:noFill/>
          <a:ln w="9525">
            <a:noFill/>
            <a:miter lim="800000"/>
            <a:headEnd/>
            <a:tailEnd/>
          </a:ln>
        </p:spPr>
      </p:pic>
      <p:pic>
        <p:nvPicPr>
          <p:cNvPr id="187398" name="Picture 5"/>
          <p:cNvPicPr>
            <a:picLocks noChangeAspect="1" noChangeArrowheads="1"/>
          </p:cNvPicPr>
          <p:nvPr/>
        </p:nvPicPr>
        <p:blipFill>
          <a:blip r:embed="rId3" cstate="print"/>
          <a:srcRect/>
          <a:stretch>
            <a:fillRect/>
          </a:stretch>
        </p:blipFill>
        <p:spPr bwMode="auto">
          <a:xfrm>
            <a:off x="1752600" y="5302250"/>
            <a:ext cx="1524000" cy="641350"/>
          </a:xfrm>
          <a:prstGeom prst="rect">
            <a:avLst/>
          </a:prstGeom>
          <a:noFill/>
          <a:ln w="9525">
            <a:noFill/>
            <a:miter lim="800000"/>
            <a:headEnd/>
            <a:tailEnd/>
          </a:ln>
        </p:spPr>
      </p:pic>
      <p:pic>
        <p:nvPicPr>
          <p:cNvPr id="187399" name="Picture 6"/>
          <p:cNvPicPr>
            <a:picLocks noChangeAspect="1" noChangeArrowheads="1"/>
          </p:cNvPicPr>
          <p:nvPr/>
        </p:nvPicPr>
        <p:blipFill>
          <a:blip r:embed="rId4" cstate="print"/>
          <a:srcRect/>
          <a:stretch>
            <a:fillRect/>
          </a:stretch>
        </p:blipFill>
        <p:spPr bwMode="auto">
          <a:xfrm>
            <a:off x="5267325" y="1676400"/>
            <a:ext cx="2657475" cy="32766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Date Placeholder 3"/>
          <p:cNvSpPr>
            <a:spLocks noGrp="1"/>
          </p:cNvSpPr>
          <p:nvPr>
            <p:ph type="dt" sz="quarter" idx="10"/>
          </p:nvPr>
        </p:nvSpPr>
        <p:spPr/>
        <p:txBody>
          <a:bodyPr/>
          <a:lstStyle/>
          <a:p>
            <a:pPr>
              <a:defRPr/>
            </a:pPr>
            <a:r>
              <a:rPr lang="en-US"/>
              <a:t>		 </a:t>
            </a:r>
            <a:r>
              <a:rPr lang="en-US" sz="1200"/>
              <a:t> </a:t>
            </a:r>
            <a:fld id="{6CD8014E-9664-47FC-AFB7-BA480E76D550}" type="slidenum">
              <a:rPr lang="en-US" sz="1200">
                <a:solidFill>
                  <a:srgbClr val="003399"/>
                </a:solidFill>
              </a:rPr>
              <a:pPr>
                <a:defRPr/>
              </a:pPr>
              <a:t>26</a:t>
            </a:fld>
            <a:endParaRPr lang="en-US" sz="1200">
              <a:solidFill>
                <a:srgbClr val="003399"/>
              </a:solidFill>
            </a:endParaRPr>
          </a:p>
        </p:txBody>
      </p:sp>
      <p:sp>
        <p:nvSpPr>
          <p:cNvPr id="188419" name="Rectangle 2"/>
          <p:cNvSpPr>
            <a:spLocks noGrp="1" noChangeArrowheads="1"/>
          </p:cNvSpPr>
          <p:nvPr>
            <p:ph type="title"/>
          </p:nvPr>
        </p:nvSpPr>
        <p:spPr/>
        <p:txBody>
          <a:bodyPr/>
          <a:lstStyle/>
          <a:p>
            <a:r>
              <a:rPr lang="en-US" smtClean="0"/>
              <a:t>Optimum Receiver Design (20)</a:t>
            </a:r>
          </a:p>
        </p:txBody>
      </p:sp>
      <p:sp>
        <p:nvSpPr>
          <p:cNvPr id="188420" name="Rectangle 3"/>
          <p:cNvSpPr>
            <a:spLocks noGrp="1" noChangeArrowheads="1"/>
          </p:cNvSpPr>
          <p:nvPr>
            <p:ph type="body" idx="1"/>
          </p:nvPr>
        </p:nvSpPr>
        <p:spPr>
          <a:xfrm>
            <a:off x="685800" y="914400"/>
            <a:ext cx="7772400" cy="5181600"/>
          </a:xfrm>
        </p:spPr>
        <p:txBody>
          <a:bodyPr/>
          <a:lstStyle/>
          <a:p>
            <a:pPr>
              <a:buFont typeface="Wingdings" pitchFamily="2" charset="2"/>
              <a:buNone/>
            </a:pPr>
            <a:r>
              <a:rPr lang="en-US" smtClean="0"/>
              <a:t>	</a:t>
            </a:r>
            <a:r>
              <a:rPr lang="en-US" b="1" smtClean="0"/>
              <a:t>Matrix formulation of MIMO channel model:</a:t>
            </a:r>
          </a:p>
          <a:p>
            <a:pPr>
              <a:buFont typeface="Wingdings" pitchFamily="2" charset="2"/>
              <a:buNone/>
            </a:pPr>
            <a:r>
              <a:rPr lang="en-US" b="1" smtClean="0"/>
              <a:t>	</a:t>
            </a:r>
            <a:r>
              <a:rPr lang="en-US" smtClean="0"/>
              <a:t>The signal received at all antennas:</a:t>
            </a:r>
          </a:p>
          <a:p>
            <a:pPr>
              <a:buFont typeface="Wingdings" pitchFamily="2" charset="2"/>
              <a:buNone/>
            </a:pPr>
            <a:endParaRPr lang="en-US" smtClean="0"/>
          </a:p>
          <a:p>
            <a:pPr>
              <a:buFont typeface="Wingdings" pitchFamily="2" charset="2"/>
              <a:buNone/>
            </a:pPr>
            <a:endParaRPr lang="en-US" sz="800" smtClean="0"/>
          </a:p>
          <a:p>
            <a:pPr>
              <a:buFont typeface="Wingdings" pitchFamily="2" charset="2"/>
              <a:buNone/>
            </a:pPr>
            <a:r>
              <a:rPr lang="en-US" smtClean="0"/>
              <a:t>	where</a:t>
            </a:r>
          </a:p>
        </p:txBody>
      </p:sp>
      <p:pic>
        <p:nvPicPr>
          <p:cNvPr id="188421" name="Picture 4"/>
          <p:cNvPicPr>
            <a:picLocks noChangeAspect="1" noChangeArrowheads="1"/>
          </p:cNvPicPr>
          <p:nvPr/>
        </p:nvPicPr>
        <p:blipFill>
          <a:blip r:embed="rId2" cstate="print"/>
          <a:srcRect/>
          <a:stretch>
            <a:fillRect/>
          </a:stretch>
        </p:blipFill>
        <p:spPr bwMode="auto">
          <a:xfrm>
            <a:off x="3352800" y="1752600"/>
            <a:ext cx="2362200" cy="330200"/>
          </a:xfrm>
          <a:prstGeom prst="rect">
            <a:avLst/>
          </a:prstGeom>
          <a:noFill/>
          <a:ln w="9525">
            <a:noFill/>
            <a:miter lim="800000"/>
            <a:headEnd/>
            <a:tailEnd/>
          </a:ln>
        </p:spPr>
      </p:pic>
      <p:pic>
        <p:nvPicPr>
          <p:cNvPr id="188422" name="Picture 5"/>
          <p:cNvPicPr>
            <a:picLocks noChangeAspect="1" noChangeArrowheads="1"/>
          </p:cNvPicPr>
          <p:nvPr/>
        </p:nvPicPr>
        <p:blipFill>
          <a:blip r:embed="rId3" cstate="print"/>
          <a:srcRect/>
          <a:stretch>
            <a:fillRect/>
          </a:stretch>
        </p:blipFill>
        <p:spPr bwMode="auto">
          <a:xfrm>
            <a:off x="2438400" y="2362200"/>
            <a:ext cx="4191000" cy="976313"/>
          </a:xfrm>
          <a:prstGeom prst="rect">
            <a:avLst/>
          </a:prstGeom>
          <a:noFill/>
          <a:ln w="9525">
            <a:noFill/>
            <a:miter lim="800000"/>
            <a:headEnd/>
            <a:tailEnd/>
          </a:ln>
        </p:spPr>
      </p:pic>
      <p:pic>
        <p:nvPicPr>
          <p:cNvPr id="188423" name="Picture 6"/>
          <p:cNvPicPr>
            <a:picLocks noChangeAspect="1" noChangeArrowheads="1"/>
          </p:cNvPicPr>
          <p:nvPr/>
        </p:nvPicPr>
        <p:blipFill>
          <a:blip r:embed="rId4" cstate="print"/>
          <a:srcRect/>
          <a:stretch>
            <a:fillRect/>
          </a:stretch>
        </p:blipFill>
        <p:spPr bwMode="auto">
          <a:xfrm>
            <a:off x="2438400" y="3505200"/>
            <a:ext cx="5334000" cy="15748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quarter" idx="10"/>
          </p:nvPr>
        </p:nvSpPr>
        <p:spPr/>
        <p:txBody>
          <a:bodyPr/>
          <a:lstStyle/>
          <a:p>
            <a:pPr>
              <a:defRPr/>
            </a:pPr>
            <a:r>
              <a:rPr lang="en-US"/>
              <a:t>		 </a:t>
            </a:r>
            <a:r>
              <a:rPr lang="en-US" sz="1200"/>
              <a:t> </a:t>
            </a:r>
            <a:fld id="{65CCBA0C-3D0A-4805-ADEB-6967424AA49F}" type="slidenum">
              <a:rPr lang="en-US" sz="1200">
                <a:solidFill>
                  <a:srgbClr val="003399"/>
                </a:solidFill>
              </a:rPr>
              <a:pPr>
                <a:defRPr/>
              </a:pPr>
              <a:t>27</a:t>
            </a:fld>
            <a:endParaRPr lang="en-US" sz="1200">
              <a:solidFill>
                <a:srgbClr val="003399"/>
              </a:solidFill>
            </a:endParaRPr>
          </a:p>
        </p:txBody>
      </p:sp>
      <p:sp>
        <p:nvSpPr>
          <p:cNvPr id="189443" name="Rectangle 2"/>
          <p:cNvSpPr>
            <a:spLocks noGrp="1" noChangeArrowheads="1"/>
          </p:cNvSpPr>
          <p:nvPr>
            <p:ph type="title"/>
          </p:nvPr>
        </p:nvSpPr>
        <p:spPr/>
        <p:txBody>
          <a:bodyPr/>
          <a:lstStyle/>
          <a:p>
            <a:r>
              <a:rPr lang="en-US" smtClean="0"/>
              <a:t>Optimum Receiver Design (21)</a:t>
            </a:r>
          </a:p>
        </p:txBody>
      </p:sp>
      <p:sp>
        <p:nvSpPr>
          <p:cNvPr id="189444" name="Rectangle 3"/>
          <p:cNvSpPr>
            <a:spLocks noGrp="1" noChangeArrowheads="1"/>
          </p:cNvSpPr>
          <p:nvPr>
            <p:ph type="body" idx="1"/>
          </p:nvPr>
        </p:nvSpPr>
        <p:spPr>
          <a:xfrm>
            <a:off x="609600" y="914400"/>
            <a:ext cx="7772400" cy="5181600"/>
          </a:xfrm>
        </p:spPr>
        <p:txBody>
          <a:bodyPr/>
          <a:lstStyle/>
          <a:p>
            <a:pPr defTabSz="1143000">
              <a:lnSpc>
                <a:spcPct val="105000"/>
              </a:lnSpc>
            </a:pPr>
            <a:r>
              <a:rPr lang="en-US" b="1" smtClean="0"/>
              <a:t>Receiver design problem:</a:t>
            </a:r>
          </a:p>
          <a:p>
            <a:pPr lvl="1" defTabSz="1143000">
              <a:lnSpc>
                <a:spcPct val="105000"/>
              </a:lnSpc>
            </a:pPr>
            <a:r>
              <a:rPr lang="en-US" smtClean="0"/>
              <a:t>The receiver must </a:t>
            </a:r>
            <a:r>
              <a:rPr lang="en-US" b="1" smtClean="0"/>
              <a:t>detect</a:t>
            </a:r>
            <a:r>
              <a:rPr lang="en-US" smtClean="0"/>
              <a:t>/</a:t>
            </a:r>
            <a:r>
              <a:rPr lang="en-US" b="1" smtClean="0"/>
              <a:t>decode</a:t>
            </a:r>
            <a:r>
              <a:rPr lang="en-US" smtClean="0"/>
              <a:t> the transmitted data.</a:t>
            </a:r>
          </a:p>
          <a:p>
            <a:pPr lvl="1" defTabSz="1143000">
              <a:lnSpc>
                <a:spcPct val="105000"/>
              </a:lnSpc>
              <a:buFont typeface="Wingdings" pitchFamily="2" charset="2"/>
              <a:buNone/>
            </a:pPr>
            <a:r>
              <a:rPr lang="en-US" smtClean="0">
                <a:sym typeface="Symbol" pitchFamily="18" charset="2"/>
              </a:rPr>
              <a:t>	 </a:t>
            </a:r>
            <a:r>
              <a:rPr lang="en-US" smtClean="0"/>
              <a:t>The </a:t>
            </a:r>
            <a:r>
              <a:rPr lang="en-US" b="1" smtClean="0"/>
              <a:t>most likely possible transmitted data symbol</a:t>
            </a:r>
            <a:r>
              <a:rPr lang="en-US" smtClean="0"/>
              <a:t> should be found.</a:t>
            </a:r>
          </a:p>
          <a:p>
            <a:pPr lvl="1" defTabSz="1143000">
              <a:lnSpc>
                <a:spcPct val="105000"/>
              </a:lnSpc>
            </a:pPr>
            <a:r>
              <a:rPr lang="en-US" smtClean="0"/>
              <a:t>Due to outer FEC encoding the data bits and symbols are dependent.</a:t>
            </a:r>
          </a:p>
          <a:p>
            <a:pPr lvl="1" defTabSz="1143000">
              <a:lnSpc>
                <a:spcPct val="105000"/>
              </a:lnSpc>
              <a:buFont typeface="Wingdings" pitchFamily="2" charset="2"/>
              <a:buNone/>
            </a:pPr>
            <a:r>
              <a:rPr lang="en-US" smtClean="0">
                <a:sym typeface="Symbol" pitchFamily="18" charset="2"/>
              </a:rPr>
              <a:t>	</a:t>
            </a:r>
            <a:r>
              <a:rPr lang="en-US" smtClean="0"/>
              <a:t> Joint detection and decoding should is optimal.</a:t>
            </a:r>
          </a:p>
          <a:p>
            <a:pPr lvl="1" defTabSz="1143000">
              <a:lnSpc>
                <a:spcPct val="105000"/>
              </a:lnSpc>
              <a:buFont typeface="Wingdings" pitchFamily="2" charset="2"/>
              <a:buNone/>
            </a:pPr>
            <a:r>
              <a:rPr lang="en-US" smtClean="0"/>
              <a:t>		– Due to complexity reasons, detection and equalization is</a:t>
            </a:r>
          </a:p>
          <a:p>
            <a:pPr lvl="1" defTabSz="1143000">
              <a:lnSpc>
                <a:spcPct val="105000"/>
              </a:lnSpc>
              <a:buFont typeface="Wingdings" pitchFamily="2" charset="2"/>
              <a:buNone/>
            </a:pPr>
            <a:r>
              <a:rPr lang="en-US" smtClean="0"/>
              <a:t>		usually separated from decoding.</a:t>
            </a:r>
          </a:p>
          <a:p>
            <a:pPr lvl="1" defTabSz="1143000">
              <a:lnSpc>
                <a:spcPct val="105000"/>
              </a:lnSpc>
              <a:buFont typeface="Wingdings" pitchFamily="2" charset="2"/>
              <a:buNone/>
            </a:pPr>
            <a:r>
              <a:rPr lang="en-US" smtClean="0"/>
              <a:t>		– Soft output (log-likelihood ratio) information is provided to</a:t>
            </a:r>
          </a:p>
          <a:p>
            <a:pPr lvl="1" defTabSz="1143000">
              <a:lnSpc>
                <a:spcPct val="105000"/>
              </a:lnSpc>
              <a:buFont typeface="Wingdings" pitchFamily="2" charset="2"/>
              <a:buNone/>
            </a:pPr>
            <a:r>
              <a:rPr lang="en-US" smtClean="0"/>
              <a:t>		the decoder.</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quarter" idx="10"/>
          </p:nvPr>
        </p:nvSpPr>
        <p:spPr/>
        <p:txBody>
          <a:bodyPr/>
          <a:lstStyle/>
          <a:p>
            <a:pPr>
              <a:defRPr/>
            </a:pPr>
            <a:r>
              <a:rPr lang="en-US"/>
              <a:t>		 </a:t>
            </a:r>
            <a:r>
              <a:rPr lang="en-US" sz="1200"/>
              <a:t> </a:t>
            </a:r>
            <a:fld id="{8E5C6159-A195-44F0-ACA1-C5BAB935B3DA}" type="slidenum">
              <a:rPr lang="en-US" sz="1200">
                <a:solidFill>
                  <a:srgbClr val="003399"/>
                </a:solidFill>
              </a:rPr>
              <a:pPr>
                <a:defRPr/>
              </a:pPr>
              <a:t>28</a:t>
            </a:fld>
            <a:endParaRPr lang="en-US" sz="1200">
              <a:solidFill>
                <a:srgbClr val="003399"/>
              </a:solidFill>
            </a:endParaRPr>
          </a:p>
        </p:txBody>
      </p:sp>
      <p:sp>
        <p:nvSpPr>
          <p:cNvPr id="190467" name="Rectangle 2"/>
          <p:cNvSpPr>
            <a:spLocks noGrp="1" noChangeArrowheads="1"/>
          </p:cNvSpPr>
          <p:nvPr>
            <p:ph type="title"/>
          </p:nvPr>
        </p:nvSpPr>
        <p:spPr/>
        <p:txBody>
          <a:bodyPr/>
          <a:lstStyle/>
          <a:p>
            <a:r>
              <a:rPr lang="en-US" smtClean="0"/>
              <a:t>Optimum Receiver Design (22)</a:t>
            </a:r>
          </a:p>
        </p:txBody>
      </p:sp>
      <p:sp>
        <p:nvSpPr>
          <p:cNvPr id="190468" name="Rectangle 3"/>
          <p:cNvSpPr>
            <a:spLocks noGrp="1" noChangeArrowheads="1"/>
          </p:cNvSpPr>
          <p:nvPr>
            <p:ph type="body" idx="1"/>
          </p:nvPr>
        </p:nvSpPr>
        <p:spPr>
          <a:xfrm>
            <a:off x="533400" y="914400"/>
            <a:ext cx="8153400" cy="5181600"/>
          </a:xfrm>
        </p:spPr>
        <p:txBody>
          <a:bodyPr/>
          <a:lstStyle/>
          <a:p>
            <a:pPr>
              <a:lnSpc>
                <a:spcPct val="90000"/>
              </a:lnSpc>
            </a:pPr>
            <a:r>
              <a:rPr lang="en-US" b="1" smtClean="0"/>
              <a:t>Received signal as random variable:</a:t>
            </a:r>
          </a:p>
          <a:p>
            <a:pPr>
              <a:lnSpc>
                <a:spcPct val="90000"/>
              </a:lnSpc>
              <a:buFont typeface="Wingdings" pitchFamily="2" charset="2"/>
              <a:buNone/>
            </a:pPr>
            <a:endParaRPr lang="en-US" sz="800" b="1" smtClean="0"/>
          </a:p>
          <a:p>
            <a:pPr>
              <a:lnSpc>
                <a:spcPct val="105000"/>
              </a:lnSpc>
              <a:buFont typeface="Wingdings" pitchFamily="2" charset="2"/>
              <a:buNone/>
            </a:pPr>
            <a:r>
              <a:rPr lang="en-US" smtClean="0"/>
              <a:t>	The received signal vector </a:t>
            </a:r>
            <a:r>
              <a:rPr lang="en-US" b="1" smtClean="0">
                <a:latin typeface="Tahoma" pitchFamily="34" charset="0"/>
              </a:rPr>
              <a:t>y</a:t>
            </a:r>
            <a:r>
              <a:rPr lang="en-US" smtClean="0">
                <a:latin typeface="Tahoma" pitchFamily="34" charset="0"/>
              </a:rPr>
              <a:t> = </a:t>
            </a:r>
            <a:r>
              <a:rPr lang="en-US" b="1" smtClean="0">
                <a:latin typeface="Tahoma" pitchFamily="34" charset="0"/>
              </a:rPr>
              <a:t>Hx</a:t>
            </a:r>
            <a:r>
              <a:rPr lang="en-US" smtClean="0">
                <a:latin typeface="Tahoma" pitchFamily="34" charset="0"/>
              </a:rPr>
              <a:t> + </a:t>
            </a:r>
            <a:r>
              <a:rPr lang="en-US" b="1" smtClean="0">
                <a:latin typeface="Tahoma" pitchFamily="34" charset="0"/>
                <a:sym typeface="Symbol" pitchFamily="18" charset="2"/>
              </a:rPr>
              <a:t></a:t>
            </a:r>
            <a:r>
              <a:rPr lang="en-US" smtClean="0"/>
              <a:t> is a random.</a:t>
            </a:r>
          </a:p>
          <a:p>
            <a:pPr>
              <a:lnSpc>
                <a:spcPct val="105000"/>
              </a:lnSpc>
              <a:buFont typeface="Wingdings" pitchFamily="2" charset="2"/>
              <a:buNone/>
            </a:pPr>
            <a:r>
              <a:rPr lang="en-US" smtClean="0"/>
              <a:t>	– The noise term </a:t>
            </a:r>
            <a:r>
              <a:rPr lang="en-US" b="1" smtClean="0">
                <a:latin typeface="Tahoma" pitchFamily="34" charset="0"/>
                <a:sym typeface="Symbol" pitchFamily="18" charset="2"/>
              </a:rPr>
              <a:t></a:t>
            </a:r>
            <a:r>
              <a:rPr lang="en-US" smtClean="0"/>
              <a:t> is usually modeled as </a:t>
            </a:r>
            <a:r>
              <a:rPr lang="en-US" b="1" smtClean="0"/>
              <a:t>zero mean complex Gaussian</a:t>
            </a:r>
            <a:r>
              <a:rPr lang="en-US" smtClean="0"/>
              <a:t> with </a:t>
            </a:r>
            <a:r>
              <a:rPr lang="en-US" b="1" smtClean="0"/>
              <a:t>covariance matrix</a:t>
            </a:r>
            <a:r>
              <a:rPr lang="en-US" smtClean="0"/>
              <a:t> </a:t>
            </a:r>
            <a:r>
              <a:rPr lang="en-US" b="1" smtClean="0">
                <a:latin typeface="Tahoma" pitchFamily="34" charset="0"/>
                <a:sym typeface="Symbol" pitchFamily="18" charset="2"/>
              </a:rPr>
              <a:t></a:t>
            </a:r>
            <a:r>
              <a:rPr lang="en-US" baseline="-25000" smtClean="0">
                <a:latin typeface="Tahoma" pitchFamily="34" charset="0"/>
                <a:sym typeface="Symbol" pitchFamily="18" charset="2"/>
              </a:rPr>
              <a:t></a:t>
            </a:r>
            <a:r>
              <a:rPr lang="en-US" smtClean="0"/>
              <a:t> often also </a:t>
            </a:r>
            <a:r>
              <a:rPr lang="en-US" b="1" smtClean="0"/>
              <a:t>white</a:t>
            </a:r>
            <a:r>
              <a:rPr lang="en-US" smtClean="0"/>
              <a:t>, i.e., </a:t>
            </a:r>
            <a:r>
              <a:rPr lang="en-US" b="1" smtClean="0">
                <a:latin typeface="Tahoma" pitchFamily="34" charset="0"/>
                <a:sym typeface="Symbol" pitchFamily="18" charset="2"/>
              </a:rPr>
              <a:t></a:t>
            </a:r>
            <a:r>
              <a:rPr lang="en-US" baseline="-25000" smtClean="0">
                <a:latin typeface="Tahoma" pitchFamily="34" charset="0"/>
                <a:sym typeface="Symbol" pitchFamily="18" charset="2"/>
              </a:rPr>
              <a:t> </a:t>
            </a:r>
            <a:r>
              <a:rPr lang="en-US" smtClean="0">
                <a:latin typeface="Tahoma" pitchFamily="34" charset="0"/>
                <a:sym typeface="Symbol" pitchFamily="18" charset="2"/>
              </a:rPr>
              <a:t>= </a:t>
            </a:r>
            <a:r>
              <a:rPr lang="en-US" i="1" baseline="-25000" smtClean="0">
                <a:latin typeface="Tahoma" pitchFamily="34" charset="0"/>
                <a:sym typeface="Symbol" pitchFamily="18" charset="2"/>
              </a:rPr>
              <a:t>n</a:t>
            </a:r>
            <a:r>
              <a:rPr lang="en-US" baseline="30000" smtClean="0">
                <a:latin typeface="Tahoma" pitchFamily="34" charset="0"/>
                <a:sym typeface="Symbol" pitchFamily="18" charset="2"/>
              </a:rPr>
              <a:t>2</a:t>
            </a:r>
            <a:r>
              <a:rPr lang="en-US" b="1" smtClean="0">
                <a:latin typeface="Tahoma" pitchFamily="34" charset="0"/>
                <a:sym typeface="Symbol" pitchFamily="18" charset="2"/>
              </a:rPr>
              <a:t>I</a:t>
            </a:r>
            <a:endParaRPr lang="en-US" smtClean="0"/>
          </a:p>
          <a:p>
            <a:pPr>
              <a:lnSpc>
                <a:spcPct val="105000"/>
              </a:lnSpc>
              <a:buFont typeface="Wingdings" pitchFamily="2" charset="2"/>
              <a:buNone/>
            </a:pPr>
            <a:r>
              <a:rPr lang="en-US" smtClean="0"/>
              <a:t>	– From the receiver perspective, the modulated symbol vector </a:t>
            </a:r>
            <a:r>
              <a:rPr lang="en-US" b="1" smtClean="0">
                <a:latin typeface="Tahoma" pitchFamily="34" charset="0"/>
              </a:rPr>
              <a:t>x</a:t>
            </a:r>
            <a:r>
              <a:rPr lang="en-US" smtClean="0"/>
              <a:t> is a random. Detector sees it usually as uniformly distributed with independent elements (</a:t>
            </a:r>
            <a:r>
              <a:rPr lang="en-US" b="1" smtClean="0">
                <a:latin typeface="Tahoma" pitchFamily="34" charset="0"/>
                <a:sym typeface="Symbol" pitchFamily="18" charset="2"/>
              </a:rPr>
              <a:t></a:t>
            </a:r>
            <a:r>
              <a:rPr lang="en-US" baseline="-25000" smtClean="0">
                <a:latin typeface="Tahoma" pitchFamily="34" charset="0"/>
                <a:sym typeface="Symbol" pitchFamily="18" charset="2"/>
              </a:rPr>
              <a:t>x </a:t>
            </a:r>
            <a:r>
              <a:rPr lang="en-US" smtClean="0">
                <a:latin typeface="Tahoma" pitchFamily="34" charset="0"/>
                <a:sym typeface="Symbol" pitchFamily="18" charset="2"/>
              </a:rPr>
              <a:t>= </a:t>
            </a:r>
            <a:r>
              <a:rPr lang="en-US" i="1" smtClean="0">
                <a:latin typeface="Tahoma" pitchFamily="34" charset="0"/>
                <a:sym typeface="Symbol" pitchFamily="18" charset="2"/>
              </a:rPr>
              <a:t>E</a:t>
            </a:r>
            <a:r>
              <a:rPr lang="en-US" i="1" baseline="-25000" smtClean="0">
                <a:latin typeface="Tahoma" pitchFamily="34" charset="0"/>
                <a:sym typeface="Symbol" pitchFamily="18" charset="2"/>
              </a:rPr>
              <a:t>x</a:t>
            </a:r>
            <a:r>
              <a:rPr lang="en-US" b="1" smtClean="0">
                <a:latin typeface="Tahoma" pitchFamily="34" charset="0"/>
                <a:sym typeface="Symbol" pitchFamily="18" charset="2"/>
              </a:rPr>
              <a:t>I</a:t>
            </a:r>
            <a:r>
              <a:rPr lang="en-US" smtClean="0"/>
              <a:t>) over the modulation alphabet </a:t>
            </a:r>
            <a:r>
              <a:rPr lang="en-US" smtClean="0">
                <a:sym typeface="Symbol" pitchFamily="18" charset="2"/>
              </a:rPr>
              <a:t></a:t>
            </a:r>
            <a:r>
              <a:rPr lang="en-US" smtClean="0"/>
              <a:t>, where </a:t>
            </a:r>
            <a:r>
              <a:rPr lang="en-US" i="1" smtClean="0">
                <a:latin typeface="Tahoma" pitchFamily="34" charset="0"/>
                <a:sym typeface="Symbol" pitchFamily="18" charset="2"/>
              </a:rPr>
              <a:t>E</a:t>
            </a:r>
            <a:r>
              <a:rPr lang="en-US" i="1" baseline="-25000" smtClean="0">
                <a:latin typeface="Tahoma" pitchFamily="34" charset="0"/>
                <a:sym typeface="Symbol" pitchFamily="18" charset="2"/>
              </a:rPr>
              <a:t>x </a:t>
            </a:r>
            <a:r>
              <a:rPr lang="en-US" smtClean="0"/>
              <a:t> is the symbol energy.</a:t>
            </a:r>
          </a:p>
          <a:p>
            <a:pPr>
              <a:lnSpc>
                <a:spcPct val="105000"/>
              </a:lnSpc>
              <a:buFont typeface="Wingdings" pitchFamily="2" charset="2"/>
              <a:buNone/>
            </a:pPr>
            <a:r>
              <a:rPr lang="en-US" smtClean="0"/>
              <a:t>	– The channel matrix </a:t>
            </a:r>
            <a:r>
              <a:rPr lang="en-US" b="1" smtClean="0">
                <a:latin typeface="Tahoma" pitchFamily="34" charset="0"/>
              </a:rPr>
              <a:t>H</a:t>
            </a:r>
            <a:r>
              <a:rPr lang="en-US" smtClean="0"/>
              <a:t> is often also a complex Gaussian with possibly some correlation between the elements. A slowly fading channel can also be realistically modeled as constant (known or unknown).</a:t>
            </a:r>
          </a:p>
          <a:p>
            <a:pPr>
              <a:lnSpc>
                <a:spcPct val="105000"/>
              </a:lnSpc>
              <a:buFont typeface="Wingdings" pitchFamily="2" charset="2"/>
              <a:buNone/>
            </a:pPr>
            <a:endParaRPr lang="en-US" sz="800" smtClean="0"/>
          </a:p>
          <a:p>
            <a:pPr>
              <a:lnSpc>
                <a:spcPct val="105000"/>
              </a:lnSpc>
              <a:buFont typeface="Wingdings" pitchFamily="2" charset="2"/>
              <a:buNone/>
            </a:pPr>
            <a:r>
              <a:rPr lang="en-US" smtClean="0"/>
              <a:t>	Based on the </a:t>
            </a:r>
            <a:r>
              <a:rPr lang="en-US" b="1" smtClean="0"/>
              <a:t>probability density function</a:t>
            </a:r>
            <a:r>
              <a:rPr lang="en-US" smtClean="0"/>
              <a:t> (</a:t>
            </a:r>
            <a:r>
              <a:rPr lang="en-US" b="1" smtClean="0"/>
              <a:t>pdf</a:t>
            </a:r>
            <a:r>
              <a:rPr lang="en-US" smtClean="0"/>
              <a:t>) of received signal vector, we are able to detect the transmitted signal, e.g. using optimum </a:t>
            </a:r>
            <a:r>
              <a:rPr lang="en-US" b="1" smtClean="0"/>
              <a:t>maximum a posteriori (MAP) detector</a:t>
            </a:r>
            <a:r>
              <a:rPr lang="en-US" smtClean="0"/>
              <a:t>, </a:t>
            </a:r>
            <a:r>
              <a:rPr lang="en-US" b="1" smtClean="0"/>
              <a:t>maximum likelihood (ML) detector</a:t>
            </a:r>
            <a:r>
              <a:rPr lang="en-US" smtClean="0"/>
              <a:t>.</a:t>
            </a: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3"/>
          <p:cNvSpPr>
            <a:spLocks noGrp="1"/>
          </p:cNvSpPr>
          <p:nvPr>
            <p:ph type="dt" sz="quarter" idx="10"/>
          </p:nvPr>
        </p:nvSpPr>
        <p:spPr/>
        <p:txBody>
          <a:bodyPr/>
          <a:lstStyle/>
          <a:p>
            <a:pPr>
              <a:defRPr/>
            </a:pPr>
            <a:r>
              <a:rPr lang="en-US"/>
              <a:t>		 </a:t>
            </a:r>
            <a:r>
              <a:rPr lang="en-US" sz="1200"/>
              <a:t> </a:t>
            </a:r>
            <a:fld id="{A6EA9E9B-5050-41DE-B585-DEC042E94908}" type="slidenum">
              <a:rPr lang="en-US" sz="1200">
                <a:solidFill>
                  <a:srgbClr val="003399"/>
                </a:solidFill>
              </a:rPr>
              <a:pPr>
                <a:defRPr/>
              </a:pPr>
              <a:t>29</a:t>
            </a:fld>
            <a:endParaRPr lang="en-US" sz="1200">
              <a:solidFill>
                <a:srgbClr val="003399"/>
              </a:solidFill>
            </a:endParaRPr>
          </a:p>
        </p:txBody>
      </p:sp>
      <p:sp>
        <p:nvSpPr>
          <p:cNvPr id="191491" name="Rectangle 2"/>
          <p:cNvSpPr>
            <a:spLocks noGrp="1" noChangeArrowheads="1"/>
          </p:cNvSpPr>
          <p:nvPr>
            <p:ph type="title"/>
          </p:nvPr>
        </p:nvSpPr>
        <p:spPr/>
        <p:txBody>
          <a:bodyPr/>
          <a:lstStyle/>
          <a:p>
            <a:r>
              <a:rPr lang="en-US" smtClean="0"/>
              <a:t>Random Signals vs. Deterministic Signals (1)</a:t>
            </a:r>
          </a:p>
        </p:txBody>
      </p:sp>
      <p:sp>
        <p:nvSpPr>
          <p:cNvPr id="191492" name="Rectangle 3"/>
          <p:cNvSpPr>
            <a:spLocks noGrp="1" noChangeArrowheads="1"/>
          </p:cNvSpPr>
          <p:nvPr>
            <p:ph type="body" idx="1"/>
          </p:nvPr>
        </p:nvSpPr>
        <p:spPr/>
        <p:txBody>
          <a:bodyPr/>
          <a:lstStyle/>
          <a:p>
            <a:pPr>
              <a:buFont typeface="Wingdings" pitchFamily="2" charset="2"/>
              <a:buNone/>
            </a:pPr>
            <a:r>
              <a:rPr lang="en-US" sz="2400" smtClean="0"/>
              <a:t>	</a:t>
            </a:r>
            <a:r>
              <a:rPr lang="en-US" u="sng" smtClean="0"/>
              <a:t>Example</a:t>
            </a:r>
            <a:r>
              <a:rPr lang="en-US" smtClean="0"/>
              <a:t>:</a:t>
            </a:r>
            <a:r>
              <a:rPr lang="en-US" sz="2400" smtClean="0"/>
              <a:t> </a:t>
            </a:r>
            <a:r>
              <a:rPr lang="en-US" smtClean="0"/>
              <a:t>Discrete-time random signals (a) and the dependence between the samples (b), [5].</a:t>
            </a:r>
          </a:p>
        </p:txBody>
      </p:sp>
      <p:pic>
        <p:nvPicPr>
          <p:cNvPr id="191493" name="Picture 5"/>
          <p:cNvPicPr>
            <a:picLocks noChangeAspect="1" noChangeArrowheads="1"/>
          </p:cNvPicPr>
          <p:nvPr/>
        </p:nvPicPr>
        <p:blipFill>
          <a:blip r:embed="rId2" cstate="print"/>
          <a:srcRect/>
          <a:stretch>
            <a:fillRect/>
          </a:stretch>
        </p:blipFill>
        <p:spPr bwMode="auto">
          <a:xfrm>
            <a:off x="2133600" y="1546225"/>
            <a:ext cx="4876800" cy="45497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quarter" idx="10"/>
          </p:nvPr>
        </p:nvSpPr>
        <p:spPr/>
        <p:txBody>
          <a:bodyPr/>
          <a:lstStyle/>
          <a:p>
            <a:pPr>
              <a:defRPr/>
            </a:pPr>
            <a:r>
              <a:rPr lang="en-US"/>
              <a:t>		 </a:t>
            </a:r>
            <a:r>
              <a:rPr lang="en-US" sz="1200"/>
              <a:t> </a:t>
            </a:r>
            <a:fld id="{E9654704-93A5-4DA5-96B0-1964DA37D9CD}" type="slidenum">
              <a:rPr lang="en-US" sz="1200">
                <a:solidFill>
                  <a:srgbClr val="003399"/>
                </a:solidFill>
              </a:rPr>
              <a:pPr>
                <a:defRPr/>
              </a:pPr>
              <a:t>3</a:t>
            </a:fld>
            <a:endParaRPr lang="en-US" sz="1200">
              <a:solidFill>
                <a:srgbClr val="003399"/>
              </a:solidFill>
            </a:endParaRPr>
          </a:p>
        </p:txBody>
      </p:sp>
      <p:sp>
        <p:nvSpPr>
          <p:cNvPr id="164867" name="Rectangle 2"/>
          <p:cNvSpPr>
            <a:spLocks noGrp="1" noChangeArrowheads="1"/>
          </p:cNvSpPr>
          <p:nvPr>
            <p:ph type="title"/>
          </p:nvPr>
        </p:nvSpPr>
        <p:spPr/>
        <p:txBody>
          <a:bodyPr/>
          <a:lstStyle/>
          <a:p>
            <a:r>
              <a:rPr lang="de-DE" smtClean="0">
                <a:solidFill>
                  <a:srgbClr val="003399"/>
                </a:solidFill>
              </a:rPr>
              <a:t>Outline (1)</a:t>
            </a:r>
          </a:p>
        </p:txBody>
      </p:sp>
      <p:sp>
        <p:nvSpPr>
          <p:cNvPr id="164868" name="Rectangle 3"/>
          <p:cNvSpPr>
            <a:spLocks noGrp="1" noChangeArrowheads="1"/>
          </p:cNvSpPr>
          <p:nvPr>
            <p:ph type="body" idx="1"/>
          </p:nvPr>
        </p:nvSpPr>
        <p:spPr>
          <a:xfrm>
            <a:off x="381000" y="1066800"/>
            <a:ext cx="8382000" cy="5181600"/>
          </a:xfrm>
        </p:spPr>
        <p:txBody>
          <a:bodyPr/>
          <a:lstStyle/>
          <a:p>
            <a:pPr marL="609600" indent="-609600">
              <a:lnSpc>
                <a:spcPct val="80000"/>
              </a:lnSpc>
              <a:spcBef>
                <a:spcPct val="10000"/>
              </a:spcBef>
              <a:buFont typeface="Wingdings" pitchFamily="2" charset="2"/>
              <a:buNone/>
            </a:pPr>
            <a:r>
              <a:rPr lang="en-GB" sz="1400" b="1" smtClean="0"/>
              <a:t>	</a:t>
            </a:r>
            <a:r>
              <a:rPr lang="en-GB" b="1" smtClean="0"/>
              <a:t>Chapter 1: Discrete-Time Signal Processing</a:t>
            </a:r>
          </a:p>
          <a:p>
            <a:pPr marL="1371600" lvl="2" indent="-457200">
              <a:lnSpc>
                <a:spcPct val="80000"/>
              </a:lnSpc>
              <a:spcBef>
                <a:spcPct val="10000"/>
              </a:spcBef>
              <a:buFont typeface="Wingdings" pitchFamily="2" charset="2"/>
              <a:buNone/>
            </a:pPr>
            <a:r>
              <a:rPr lang="en-GB" i="1" smtClean="0"/>
              <a:t>z</a:t>
            </a:r>
            <a:r>
              <a:rPr lang="en-GB" smtClean="0"/>
              <a:t>-Transform. </a:t>
            </a:r>
          </a:p>
          <a:p>
            <a:pPr marL="609600" indent="-609600">
              <a:lnSpc>
                <a:spcPct val="80000"/>
              </a:lnSpc>
              <a:spcBef>
                <a:spcPct val="10000"/>
              </a:spcBef>
              <a:buFont typeface="Wingdings" pitchFamily="2" charset="2"/>
              <a:buNone/>
            </a:pPr>
            <a:r>
              <a:rPr lang="en-GB" smtClean="0"/>
              <a:t>		Linear Time-Invariant Filters. </a:t>
            </a:r>
          </a:p>
          <a:p>
            <a:pPr marL="609600" indent="-609600">
              <a:lnSpc>
                <a:spcPct val="80000"/>
              </a:lnSpc>
              <a:spcBef>
                <a:spcPct val="10000"/>
              </a:spcBef>
              <a:buFont typeface="Wingdings" pitchFamily="2" charset="2"/>
              <a:buNone/>
            </a:pPr>
            <a:r>
              <a:rPr lang="en-GB" smtClean="0"/>
              <a:t>		Discrete Fourier Transform (DFT).</a:t>
            </a:r>
          </a:p>
          <a:p>
            <a:pPr marL="609600" indent="-609600">
              <a:lnSpc>
                <a:spcPct val="80000"/>
              </a:lnSpc>
              <a:spcBef>
                <a:spcPct val="10000"/>
              </a:spcBef>
              <a:buFont typeface="Wingdings" pitchFamily="2" charset="2"/>
              <a:buNone/>
            </a:pPr>
            <a:endParaRPr lang="en-GB" smtClean="0"/>
          </a:p>
          <a:p>
            <a:pPr marL="609600" indent="-609600">
              <a:lnSpc>
                <a:spcPct val="80000"/>
              </a:lnSpc>
              <a:buFont typeface="Wingdings" pitchFamily="2" charset="2"/>
              <a:buNone/>
            </a:pPr>
            <a:r>
              <a:rPr lang="en-GB" b="1" smtClean="0"/>
              <a:t>	Chapter 2: Stochastic Processes and Models</a:t>
            </a:r>
          </a:p>
          <a:p>
            <a:pPr marL="609600" indent="-609600">
              <a:lnSpc>
                <a:spcPct val="80000"/>
              </a:lnSpc>
              <a:buFont typeface="Wingdings" pitchFamily="2" charset="2"/>
              <a:buNone/>
            </a:pPr>
            <a:r>
              <a:rPr lang="en-GB" smtClean="0"/>
              <a:t>		Review of Probability and Random Variables. </a:t>
            </a:r>
          </a:p>
          <a:p>
            <a:pPr marL="609600" indent="-609600">
              <a:lnSpc>
                <a:spcPct val="80000"/>
              </a:lnSpc>
              <a:buFont typeface="Wingdings" pitchFamily="2" charset="2"/>
              <a:buNone/>
            </a:pPr>
            <a:r>
              <a:rPr lang="en-GB" smtClean="0"/>
              <a:t>		Stochastic Models. </a:t>
            </a:r>
          </a:p>
          <a:p>
            <a:pPr marL="609600" indent="-609600">
              <a:lnSpc>
                <a:spcPct val="80000"/>
              </a:lnSpc>
              <a:buFont typeface="Wingdings" pitchFamily="2" charset="2"/>
              <a:buNone/>
            </a:pPr>
            <a:r>
              <a:rPr lang="en-GB" smtClean="0"/>
              <a:t>		Stochastic Processes.</a:t>
            </a:r>
          </a:p>
          <a:p>
            <a:pPr marL="609600" indent="-609600">
              <a:lnSpc>
                <a:spcPct val="80000"/>
              </a:lnSpc>
              <a:buFont typeface="Wingdings" pitchFamily="2" charset="2"/>
              <a:buNone/>
            </a:pPr>
            <a:endParaRPr lang="en-GB" smtClean="0"/>
          </a:p>
          <a:p>
            <a:pPr marL="609600" indent="-609600">
              <a:lnSpc>
                <a:spcPct val="80000"/>
              </a:lnSpc>
              <a:buFont typeface="Wingdings" pitchFamily="2" charset="2"/>
              <a:buNone/>
            </a:pPr>
            <a:r>
              <a:rPr lang="en-GB" b="1" smtClean="0"/>
              <a:t>	Chapter 3: Spectrum Analysis</a:t>
            </a:r>
          </a:p>
          <a:p>
            <a:pPr marL="609600" indent="-609600">
              <a:lnSpc>
                <a:spcPct val="80000"/>
              </a:lnSpc>
              <a:buFont typeface="Wingdings" pitchFamily="2" charset="2"/>
              <a:buNone/>
            </a:pPr>
            <a:r>
              <a:rPr lang="en-GB" smtClean="0"/>
              <a:t>		Spectral Density. </a:t>
            </a:r>
          </a:p>
          <a:p>
            <a:pPr marL="609600" indent="-609600">
              <a:lnSpc>
                <a:spcPct val="80000"/>
              </a:lnSpc>
              <a:buFont typeface="Wingdings" pitchFamily="2" charset="2"/>
              <a:buNone/>
            </a:pPr>
            <a:r>
              <a:rPr lang="en-GB" smtClean="0"/>
              <a:t>		Spectral Representation of Stochastic Process. </a:t>
            </a:r>
          </a:p>
          <a:p>
            <a:pPr marL="609600" indent="-609600">
              <a:lnSpc>
                <a:spcPct val="80000"/>
              </a:lnSpc>
              <a:buFont typeface="Wingdings" pitchFamily="2" charset="2"/>
              <a:buNone/>
            </a:pPr>
            <a:r>
              <a:rPr lang="en-GB" smtClean="0"/>
              <a:t>		</a:t>
            </a:r>
          </a:p>
          <a:p>
            <a:pPr marL="609600" indent="-609600">
              <a:lnSpc>
                <a:spcPct val="80000"/>
              </a:lnSpc>
              <a:buFont typeface="Wingdings" pitchFamily="2" charset="2"/>
              <a:buNone/>
            </a:pPr>
            <a:r>
              <a:rPr lang="en-GB" smtClean="0"/>
              <a:t>		</a:t>
            </a: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quarter" idx="10"/>
          </p:nvPr>
        </p:nvSpPr>
        <p:spPr/>
        <p:txBody>
          <a:bodyPr/>
          <a:lstStyle/>
          <a:p>
            <a:pPr>
              <a:defRPr/>
            </a:pPr>
            <a:r>
              <a:rPr lang="en-US"/>
              <a:t>		 </a:t>
            </a:r>
            <a:r>
              <a:rPr lang="en-US" sz="1200"/>
              <a:t> </a:t>
            </a:r>
            <a:fld id="{92AB305E-7C05-4BEE-A4D1-D6D1555975C3}" type="slidenum">
              <a:rPr lang="en-US" sz="1200">
                <a:solidFill>
                  <a:srgbClr val="003399"/>
                </a:solidFill>
              </a:rPr>
              <a:pPr>
                <a:defRPr/>
              </a:pPr>
              <a:t>30</a:t>
            </a:fld>
            <a:endParaRPr lang="en-US" sz="1200">
              <a:solidFill>
                <a:srgbClr val="003399"/>
              </a:solidFill>
            </a:endParaRPr>
          </a:p>
        </p:txBody>
      </p:sp>
      <p:sp>
        <p:nvSpPr>
          <p:cNvPr id="192515" name="Rectangle 2"/>
          <p:cNvSpPr>
            <a:spLocks noGrp="1" noChangeArrowheads="1"/>
          </p:cNvSpPr>
          <p:nvPr>
            <p:ph type="title"/>
          </p:nvPr>
        </p:nvSpPr>
        <p:spPr/>
        <p:txBody>
          <a:bodyPr/>
          <a:lstStyle/>
          <a:p>
            <a:r>
              <a:rPr lang="en-US" smtClean="0"/>
              <a:t>Random Signals vs. Deterministic Signals (2)</a:t>
            </a:r>
          </a:p>
        </p:txBody>
      </p:sp>
      <p:sp>
        <p:nvSpPr>
          <p:cNvPr id="192516" name="Rectangle 3"/>
          <p:cNvSpPr>
            <a:spLocks noGrp="1" noChangeArrowheads="1"/>
          </p:cNvSpPr>
          <p:nvPr>
            <p:ph type="body" idx="1"/>
          </p:nvPr>
        </p:nvSpPr>
        <p:spPr>
          <a:xfrm>
            <a:off x="609600" y="914400"/>
            <a:ext cx="7924800" cy="5181600"/>
          </a:xfrm>
        </p:spPr>
        <p:txBody>
          <a:bodyPr/>
          <a:lstStyle/>
          <a:p>
            <a:r>
              <a:rPr lang="en-US" smtClean="0"/>
              <a:t>A </a:t>
            </a:r>
            <a:r>
              <a:rPr lang="en-US" b="1" smtClean="0"/>
              <a:t>random signal</a:t>
            </a:r>
            <a:r>
              <a:rPr lang="en-US" smtClean="0"/>
              <a:t> is not (precisely) predictable, it is not able to find a mathematical formula that provides its values as a function of time.</a:t>
            </a:r>
          </a:p>
          <a:p>
            <a:pPr>
              <a:buFont typeface="Wingdings" pitchFamily="2" charset="2"/>
              <a:buNone/>
            </a:pPr>
            <a:r>
              <a:rPr lang="en-US" smtClean="0"/>
              <a:t>	A </a:t>
            </a:r>
            <a:r>
              <a:rPr lang="en-US" b="1" smtClean="0"/>
              <a:t>white noise</a:t>
            </a:r>
            <a:r>
              <a:rPr lang="en-US" smtClean="0"/>
              <a:t> is random signal when every sample is independent of all other samples. Such a signal is completely unpredictable.</a:t>
            </a:r>
          </a:p>
          <a:p>
            <a:pPr>
              <a:buFont typeface="Wingdings" pitchFamily="2" charset="2"/>
              <a:buNone/>
            </a:pPr>
            <a:endParaRPr lang="en-US" smtClean="0"/>
          </a:p>
          <a:p>
            <a:r>
              <a:rPr lang="en-US" smtClean="0"/>
              <a:t>When signal samples are dependent and can be predicted precisely, it is </a:t>
            </a:r>
            <a:r>
              <a:rPr lang="en-US" b="1" smtClean="0"/>
              <a:t>deterministic signal</a:t>
            </a:r>
            <a:r>
              <a:rPr lang="en-US" smtClean="0"/>
              <a:t>.</a:t>
            </a:r>
          </a:p>
          <a:p>
            <a:endParaRPr lang="en-US" smtClean="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quarter" idx="10"/>
          </p:nvPr>
        </p:nvSpPr>
        <p:spPr/>
        <p:txBody>
          <a:bodyPr/>
          <a:lstStyle/>
          <a:p>
            <a:pPr>
              <a:defRPr/>
            </a:pPr>
            <a:r>
              <a:rPr lang="en-US"/>
              <a:t>		 </a:t>
            </a:r>
            <a:r>
              <a:rPr lang="en-US" sz="1200"/>
              <a:t> </a:t>
            </a:r>
            <a:fld id="{F81B2109-10F6-46F7-B9FB-0E5667138000}" type="slidenum">
              <a:rPr lang="en-US" sz="1200">
                <a:solidFill>
                  <a:srgbClr val="003399"/>
                </a:solidFill>
              </a:rPr>
              <a:pPr>
                <a:defRPr/>
              </a:pPr>
              <a:t>31</a:t>
            </a:fld>
            <a:endParaRPr lang="en-US" sz="1200">
              <a:solidFill>
                <a:srgbClr val="003399"/>
              </a:solidFill>
            </a:endParaRPr>
          </a:p>
        </p:txBody>
      </p:sp>
      <p:sp>
        <p:nvSpPr>
          <p:cNvPr id="193539" name="Rectangle 2"/>
          <p:cNvSpPr>
            <a:spLocks noGrp="1" noChangeArrowheads="1"/>
          </p:cNvSpPr>
          <p:nvPr>
            <p:ph type="title"/>
          </p:nvPr>
        </p:nvSpPr>
        <p:spPr/>
        <p:txBody>
          <a:bodyPr/>
          <a:lstStyle/>
          <a:p>
            <a:r>
              <a:rPr lang="en-US" smtClean="0"/>
              <a:t>Techniques for Processing Random Signals</a:t>
            </a:r>
          </a:p>
        </p:txBody>
      </p:sp>
      <p:sp>
        <p:nvSpPr>
          <p:cNvPr id="193540" name="Rectangle 3"/>
          <p:cNvSpPr>
            <a:spLocks noGrp="1" noChangeArrowheads="1"/>
          </p:cNvSpPr>
          <p:nvPr>
            <p:ph type="body" idx="1"/>
          </p:nvPr>
        </p:nvSpPr>
        <p:spPr>
          <a:xfrm>
            <a:off x="685800" y="990600"/>
            <a:ext cx="7772400" cy="5181600"/>
          </a:xfrm>
        </p:spPr>
        <p:txBody>
          <a:bodyPr/>
          <a:lstStyle/>
          <a:p>
            <a:r>
              <a:rPr lang="en-US" b="1" smtClean="0"/>
              <a:t>Random signal analysis</a:t>
            </a:r>
            <a:r>
              <a:rPr lang="en-US" smtClean="0"/>
              <a:t> (</a:t>
            </a:r>
            <a:r>
              <a:rPr lang="en-US" b="1" smtClean="0"/>
              <a:t>signal modeling</a:t>
            </a:r>
            <a:r>
              <a:rPr lang="en-US" smtClean="0"/>
              <a:t>, </a:t>
            </a:r>
            <a:r>
              <a:rPr lang="en-US" b="1" smtClean="0"/>
              <a:t>spectral estimation</a:t>
            </a:r>
            <a:r>
              <a:rPr lang="en-US" smtClean="0"/>
              <a:t>): Primary goal is to extract useful information for understanding and classifying the signals. </a:t>
            </a:r>
          </a:p>
          <a:p>
            <a:pPr>
              <a:buFont typeface="Wingdings" pitchFamily="2" charset="2"/>
              <a:buNone/>
            </a:pPr>
            <a:r>
              <a:rPr lang="en-US" smtClean="0"/>
              <a:t>	</a:t>
            </a:r>
            <a:r>
              <a:rPr lang="en-US" u="sng" smtClean="0"/>
              <a:t>Typical applications</a:t>
            </a:r>
            <a:r>
              <a:rPr lang="en-US" smtClean="0"/>
              <a:t>: Detection of useful information from receiving signals, system modeling/identification, detection and classification of radar and sonar targets, speech recognition, signal representation for data compression…</a:t>
            </a:r>
          </a:p>
          <a:p>
            <a:pPr>
              <a:buFont typeface="Wingdings" pitchFamily="2" charset="2"/>
              <a:buNone/>
            </a:pPr>
            <a:endParaRPr lang="en-US" smtClean="0"/>
          </a:p>
          <a:p>
            <a:r>
              <a:rPr lang="en-US" b="1" smtClean="0"/>
              <a:t>Random signal filtering</a:t>
            </a:r>
            <a:r>
              <a:rPr lang="en-US" smtClean="0"/>
              <a:t> (</a:t>
            </a:r>
            <a:r>
              <a:rPr lang="en-US" b="1" smtClean="0"/>
              <a:t>frequency-selective filtering</a:t>
            </a:r>
            <a:r>
              <a:rPr lang="en-US" smtClean="0"/>
              <a:t>, </a:t>
            </a:r>
            <a:r>
              <a:rPr lang="en-US" b="1" smtClean="0"/>
              <a:t>adaptive filtering</a:t>
            </a:r>
            <a:r>
              <a:rPr lang="en-US" smtClean="0"/>
              <a:t>, </a:t>
            </a:r>
            <a:r>
              <a:rPr lang="en-US" b="1" smtClean="0"/>
              <a:t>array processing</a:t>
            </a:r>
            <a:r>
              <a:rPr lang="en-US" smtClean="0"/>
              <a:t>): Main objective is to improve the quality of a signal according to a criterion of performance.</a:t>
            </a:r>
          </a:p>
          <a:p>
            <a:pPr>
              <a:buFont typeface="Wingdings" pitchFamily="2" charset="2"/>
              <a:buNone/>
            </a:pPr>
            <a:r>
              <a:rPr lang="en-US" smtClean="0"/>
              <a:t>	</a:t>
            </a:r>
            <a:r>
              <a:rPr lang="en-US" u="sng" smtClean="0"/>
              <a:t>Typical applications</a:t>
            </a:r>
            <a:r>
              <a:rPr lang="en-US" smtClean="0"/>
              <a:t>: Noise and interference cancellation, echo cancellation, channel equalization, active noise control…</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quarter" idx="10"/>
          </p:nvPr>
        </p:nvSpPr>
        <p:spPr/>
        <p:txBody>
          <a:bodyPr/>
          <a:lstStyle/>
          <a:p>
            <a:pPr>
              <a:defRPr/>
            </a:pPr>
            <a:r>
              <a:rPr lang="en-US"/>
              <a:t>		 </a:t>
            </a:r>
            <a:r>
              <a:rPr lang="en-US" sz="1200"/>
              <a:t> </a:t>
            </a:r>
            <a:fld id="{C79370A1-2C24-4D67-A94A-468211497FEF}" type="slidenum">
              <a:rPr lang="en-US" sz="1200">
                <a:solidFill>
                  <a:srgbClr val="003399"/>
                </a:solidFill>
              </a:rPr>
              <a:pPr>
                <a:defRPr/>
              </a:pPr>
              <a:t>32</a:t>
            </a:fld>
            <a:endParaRPr lang="en-US" sz="1200">
              <a:solidFill>
                <a:srgbClr val="003399"/>
              </a:solidFill>
            </a:endParaRPr>
          </a:p>
        </p:txBody>
      </p:sp>
      <p:sp>
        <p:nvSpPr>
          <p:cNvPr id="194563" name="Rectangle 2"/>
          <p:cNvSpPr>
            <a:spLocks noGrp="1" noChangeArrowheads="1"/>
          </p:cNvSpPr>
          <p:nvPr>
            <p:ph type="title"/>
          </p:nvPr>
        </p:nvSpPr>
        <p:spPr/>
        <p:txBody>
          <a:bodyPr/>
          <a:lstStyle/>
          <a:p>
            <a:r>
              <a:rPr lang="en-US" smtClean="0"/>
              <a:t>Random Signal Analysis (1)</a:t>
            </a:r>
          </a:p>
        </p:txBody>
      </p:sp>
      <p:sp>
        <p:nvSpPr>
          <p:cNvPr id="194564" name="Rectangle 3"/>
          <p:cNvSpPr>
            <a:spLocks noGrp="1" noChangeArrowheads="1"/>
          </p:cNvSpPr>
          <p:nvPr>
            <p:ph type="body" idx="1"/>
          </p:nvPr>
        </p:nvSpPr>
        <p:spPr>
          <a:xfrm>
            <a:off x="609600" y="914400"/>
            <a:ext cx="7924800" cy="5181600"/>
          </a:xfrm>
        </p:spPr>
        <p:txBody>
          <a:bodyPr/>
          <a:lstStyle/>
          <a:p>
            <a:r>
              <a:rPr lang="en-US" smtClean="0"/>
              <a:t>The </a:t>
            </a:r>
            <a:r>
              <a:rPr lang="en-US" b="1" smtClean="0"/>
              <a:t>objective of signal analysis</a:t>
            </a:r>
            <a:r>
              <a:rPr lang="en-US" smtClean="0"/>
              <a:t> is the development of quantitative techniques to study the properties of a signal and the differences and similarities between two or more signals from the same or different sources.</a:t>
            </a:r>
          </a:p>
          <a:p>
            <a:endParaRPr lang="en-US" sz="1600" smtClean="0"/>
          </a:p>
          <a:p>
            <a:r>
              <a:rPr lang="en-US" smtClean="0"/>
              <a:t>The prominent tool in signal analysis is </a:t>
            </a:r>
            <a:r>
              <a:rPr lang="en-US" b="1" smtClean="0"/>
              <a:t>spectral estimation</a:t>
            </a:r>
            <a:r>
              <a:rPr lang="en-US" smtClean="0"/>
              <a:t>, which is a generic term for a multitude of techniques used to </a:t>
            </a:r>
            <a:r>
              <a:rPr lang="en-US" u="sng" smtClean="0"/>
              <a:t>estimate the distribution of energy or power of a signal from a set of observations</a:t>
            </a:r>
            <a:r>
              <a:rPr lang="en-US" smtClean="0"/>
              <a:t>.</a:t>
            </a:r>
          </a:p>
          <a:p>
            <a:endParaRPr lang="en-US" sz="1600" smtClean="0"/>
          </a:p>
          <a:p>
            <a:r>
              <a:rPr lang="en-US" smtClean="0"/>
              <a:t>The major areas of random signal analysis are: </a:t>
            </a:r>
          </a:p>
          <a:p>
            <a:pPr lvl="1"/>
            <a:r>
              <a:rPr lang="en-US" smtClean="0"/>
              <a:t>Statistical analysis of signal amplitude (i.e., the sample values);</a:t>
            </a:r>
          </a:p>
          <a:p>
            <a:pPr lvl="1"/>
            <a:r>
              <a:rPr lang="en-US" smtClean="0"/>
              <a:t>Analysis and modeling of the correlation among the samples of an individual signal; </a:t>
            </a:r>
          </a:p>
          <a:p>
            <a:pPr lvl="1"/>
            <a:r>
              <a:rPr lang="en-US" smtClean="0"/>
              <a:t>Joint signal analysis (i.e., simultaneous analysis of two signals in order to investigate their interaction or interrelationships).</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quarter" idx="10"/>
          </p:nvPr>
        </p:nvSpPr>
        <p:spPr/>
        <p:txBody>
          <a:bodyPr/>
          <a:lstStyle/>
          <a:p>
            <a:pPr>
              <a:defRPr/>
            </a:pPr>
            <a:r>
              <a:rPr lang="en-US"/>
              <a:t>		 </a:t>
            </a:r>
            <a:r>
              <a:rPr lang="en-US" sz="1200"/>
              <a:t> </a:t>
            </a:r>
            <a:fld id="{4B56320E-681D-4DBD-B78C-79E8EC646F02}" type="slidenum">
              <a:rPr lang="en-US" sz="1200">
                <a:solidFill>
                  <a:srgbClr val="003399"/>
                </a:solidFill>
              </a:rPr>
              <a:pPr>
                <a:defRPr/>
              </a:pPr>
              <a:t>33</a:t>
            </a:fld>
            <a:endParaRPr lang="en-US" sz="1200">
              <a:solidFill>
                <a:srgbClr val="003399"/>
              </a:solidFill>
            </a:endParaRPr>
          </a:p>
        </p:txBody>
      </p:sp>
      <p:sp>
        <p:nvSpPr>
          <p:cNvPr id="195587" name="Rectangle 2"/>
          <p:cNvSpPr>
            <a:spLocks noGrp="1" noChangeArrowheads="1"/>
          </p:cNvSpPr>
          <p:nvPr>
            <p:ph type="title"/>
          </p:nvPr>
        </p:nvSpPr>
        <p:spPr/>
        <p:txBody>
          <a:bodyPr/>
          <a:lstStyle/>
          <a:p>
            <a:r>
              <a:rPr lang="en-US" smtClean="0"/>
              <a:t>Random Signal Analysis (2)</a:t>
            </a:r>
          </a:p>
        </p:txBody>
      </p:sp>
      <p:pic>
        <p:nvPicPr>
          <p:cNvPr id="195588" name="Picture 4"/>
          <p:cNvPicPr>
            <a:picLocks noGrp="1" noChangeAspect="1" noChangeArrowheads="1"/>
          </p:cNvPicPr>
          <p:nvPr>
            <p:ph type="body" idx="1"/>
          </p:nvPr>
        </p:nvPicPr>
        <p:blipFill>
          <a:blip r:embed="rId2" cstate="print"/>
          <a:srcRect/>
          <a:stretch>
            <a:fillRect/>
          </a:stretch>
        </p:blipFill>
        <p:spPr>
          <a:xfrm>
            <a:off x="1071563" y="990600"/>
            <a:ext cx="7158037" cy="4873625"/>
          </a:xfrm>
          <a:noFill/>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quarter" idx="10"/>
          </p:nvPr>
        </p:nvSpPr>
        <p:spPr/>
        <p:txBody>
          <a:bodyPr/>
          <a:lstStyle/>
          <a:p>
            <a:pPr>
              <a:defRPr/>
            </a:pPr>
            <a:r>
              <a:rPr lang="en-US"/>
              <a:t>		 </a:t>
            </a:r>
            <a:r>
              <a:rPr lang="en-US" sz="1200"/>
              <a:t> </a:t>
            </a:r>
            <a:fld id="{14621962-A372-42A1-BC6F-0D793BB64659}" type="slidenum">
              <a:rPr lang="en-US" sz="1200">
                <a:solidFill>
                  <a:srgbClr val="003399"/>
                </a:solidFill>
              </a:rPr>
              <a:pPr>
                <a:defRPr/>
              </a:pPr>
              <a:t>34</a:t>
            </a:fld>
            <a:endParaRPr lang="en-US" sz="1200">
              <a:solidFill>
                <a:srgbClr val="003399"/>
              </a:solidFill>
            </a:endParaRPr>
          </a:p>
        </p:txBody>
      </p:sp>
      <p:sp>
        <p:nvSpPr>
          <p:cNvPr id="196611" name="Rectangle 2"/>
          <p:cNvSpPr>
            <a:spLocks noGrp="1" noChangeArrowheads="1"/>
          </p:cNvSpPr>
          <p:nvPr>
            <p:ph type="title"/>
          </p:nvPr>
        </p:nvSpPr>
        <p:spPr/>
        <p:txBody>
          <a:bodyPr/>
          <a:lstStyle/>
          <a:p>
            <a:r>
              <a:rPr lang="en-US" smtClean="0"/>
              <a:t>Random Signal Analysis (3)</a:t>
            </a:r>
          </a:p>
        </p:txBody>
      </p:sp>
      <p:sp>
        <p:nvSpPr>
          <p:cNvPr id="196612" name="Rectangle 3"/>
          <p:cNvSpPr>
            <a:spLocks noGrp="1" noChangeArrowheads="1"/>
          </p:cNvSpPr>
          <p:nvPr>
            <p:ph type="body" idx="1"/>
          </p:nvPr>
        </p:nvSpPr>
        <p:spPr>
          <a:xfrm>
            <a:off x="685800" y="914400"/>
            <a:ext cx="7772400" cy="5181600"/>
          </a:xfrm>
        </p:spPr>
        <p:txBody>
          <a:bodyPr/>
          <a:lstStyle/>
          <a:p>
            <a:r>
              <a:rPr lang="en-US" b="1" smtClean="0"/>
              <a:t>Amplitude distribution:</a:t>
            </a:r>
            <a:r>
              <a:rPr lang="en-US" b="1" i="1" smtClean="0"/>
              <a:t> </a:t>
            </a:r>
            <a:r>
              <a:rPr lang="en-US" smtClean="0"/>
              <a:t>The range of values taken by the samples of a signal and how often the signal assumes these values together determine the </a:t>
            </a:r>
            <a:r>
              <a:rPr lang="en-US" b="1" smtClean="0"/>
              <a:t>signal variability</a:t>
            </a:r>
            <a:r>
              <a:rPr lang="en-US" smtClean="0"/>
              <a:t>. The signal variability can be quantified by the </a:t>
            </a:r>
            <a:r>
              <a:rPr lang="en-US" b="1" smtClean="0"/>
              <a:t>histogram</a:t>
            </a:r>
            <a:r>
              <a:rPr lang="en-US" smtClean="0"/>
              <a:t> (</a:t>
            </a:r>
            <a:r>
              <a:rPr lang="en-US" b="1" smtClean="0"/>
              <a:t>probability density</a:t>
            </a:r>
            <a:r>
              <a:rPr lang="en-US" smtClean="0"/>
              <a:t>) of the signal samples, which shows the percentage of the signal amplitude values within a certain range. The numerical description of signal variability, which depends only on the value of the signal samples and not on their ordering, involves quantities such as </a:t>
            </a:r>
            <a:r>
              <a:rPr lang="en-US" b="1" smtClean="0"/>
              <a:t>mean value</a:t>
            </a:r>
            <a:r>
              <a:rPr lang="en-US" smtClean="0"/>
              <a:t>, </a:t>
            </a:r>
            <a:r>
              <a:rPr lang="en-US" b="1" smtClean="0"/>
              <a:t>median</a:t>
            </a:r>
            <a:r>
              <a:rPr lang="en-US" smtClean="0"/>
              <a:t>, </a:t>
            </a:r>
            <a:r>
              <a:rPr lang="en-US" b="1" smtClean="0"/>
              <a:t>variance</a:t>
            </a:r>
            <a:r>
              <a:rPr lang="en-US" smtClean="0"/>
              <a:t>, and </a:t>
            </a:r>
            <a:r>
              <a:rPr lang="en-US" b="1" smtClean="0"/>
              <a:t>dynamic range</a:t>
            </a:r>
            <a:r>
              <a:rPr lang="en-US" smtClean="0"/>
              <a:t>.</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3"/>
          <p:cNvSpPr>
            <a:spLocks noGrp="1"/>
          </p:cNvSpPr>
          <p:nvPr>
            <p:ph type="dt" sz="quarter" idx="10"/>
          </p:nvPr>
        </p:nvSpPr>
        <p:spPr/>
        <p:txBody>
          <a:bodyPr/>
          <a:lstStyle/>
          <a:p>
            <a:pPr>
              <a:defRPr/>
            </a:pPr>
            <a:r>
              <a:rPr lang="en-US"/>
              <a:t>		 </a:t>
            </a:r>
            <a:r>
              <a:rPr lang="en-US" sz="1200"/>
              <a:t> </a:t>
            </a:r>
            <a:fld id="{E30F5AE4-931C-4FE0-B419-79C206E92FAB}" type="slidenum">
              <a:rPr lang="en-US" sz="1200">
                <a:solidFill>
                  <a:srgbClr val="003399"/>
                </a:solidFill>
              </a:rPr>
              <a:pPr>
                <a:defRPr/>
              </a:pPr>
              <a:t>35</a:t>
            </a:fld>
            <a:endParaRPr lang="en-US" sz="1200">
              <a:solidFill>
                <a:srgbClr val="003399"/>
              </a:solidFill>
            </a:endParaRPr>
          </a:p>
        </p:txBody>
      </p:sp>
      <p:sp>
        <p:nvSpPr>
          <p:cNvPr id="197635" name="Rectangle 2"/>
          <p:cNvSpPr>
            <a:spLocks noGrp="1" noChangeArrowheads="1"/>
          </p:cNvSpPr>
          <p:nvPr>
            <p:ph type="title"/>
          </p:nvPr>
        </p:nvSpPr>
        <p:spPr/>
        <p:txBody>
          <a:bodyPr/>
          <a:lstStyle/>
          <a:p>
            <a:r>
              <a:rPr lang="en-US" smtClean="0"/>
              <a:t>Random Signal Analysis (4)</a:t>
            </a:r>
          </a:p>
        </p:txBody>
      </p:sp>
      <p:sp>
        <p:nvSpPr>
          <p:cNvPr id="197636" name="Rectangle 3"/>
          <p:cNvSpPr>
            <a:spLocks noGrp="1" noChangeArrowheads="1"/>
          </p:cNvSpPr>
          <p:nvPr>
            <p:ph type="body" idx="1"/>
          </p:nvPr>
        </p:nvSpPr>
        <p:spPr>
          <a:xfrm>
            <a:off x="609600" y="914400"/>
            <a:ext cx="7772400" cy="5181600"/>
          </a:xfrm>
        </p:spPr>
        <p:txBody>
          <a:bodyPr/>
          <a:lstStyle/>
          <a:p>
            <a:pPr>
              <a:buFont typeface="Wingdings" pitchFamily="2" charset="2"/>
              <a:buNone/>
            </a:pPr>
            <a:r>
              <a:rPr lang="en-US" u="sng" smtClean="0"/>
              <a:t>Example:</a:t>
            </a:r>
          </a:p>
        </p:txBody>
      </p:sp>
      <p:pic>
        <p:nvPicPr>
          <p:cNvPr id="197637" name="Picture 4"/>
          <p:cNvPicPr>
            <a:picLocks noChangeAspect="1" noChangeArrowheads="1"/>
          </p:cNvPicPr>
          <p:nvPr/>
        </p:nvPicPr>
        <p:blipFill>
          <a:blip r:embed="rId2" cstate="print"/>
          <a:srcRect/>
          <a:stretch>
            <a:fillRect/>
          </a:stretch>
        </p:blipFill>
        <p:spPr bwMode="auto">
          <a:xfrm>
            <a:off x="1905000" y="1077913"/>
            <a:ext cx="5486400" cy="4484687"/>
          </a:xfrm>
          <a:prstGeom prst="rect">
            <a:avLst/>
          </a:prstGeom>
          <a:noFill/>
          <a:ln w="9525">
            <a:noFill/>
            <a:miter lim="800000"/>
            <a:headEnd/>
            <a:tailEnd/>
          </a:ln>
        </p:spPr>
      </p:pic>
      <p:sp>
        <p:nvSpPr>
          <p:cNvPr id="197638" name="Text Box 5"/>
          <p:cNvSpPr txBox="1">
            <a:spLocks noChangeArrowheads="1"/>
          </p:cNvSpPr>
          <p:nvPr/>
        </p:nvSpPr>
        <p:spPr bwMode="auto">
          <a:xfrm>
            <a:off x="2417763" y="5638800"/>
            <a:ext cx="4495800" cy="366713"/>
          </a:xfrm>
          <a:prstGeom prst="rect">
            <a:avLst/>
          </a:prstGeom>
          <a:noFill/>
          <a:ln w="9525">
            <a:noFill/>
            <a:miter lim="800000"/>
            <a:headEnd/>
            <a:tailEnd/>
          </a:ln>
        </p:spPr>
        <p:txBody>
          <a:bodyPr wrap="none">
            <a:spAutoFit/>
          </a:bodyPr>
          <a:lstStyle/>
          <a:p>
            <a:pPr algn="ctr"/>
            <a:r>
              <a:rPr lang="en-US" sz="1800">
                <a:latin typeface="Times New Roman" pitchFamily="18" charset="0"/>
              </a:rPr>
              <a:t>Two random signals (infrared 1 and infrared 2)</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3"/>
          <p:cNvSpPr>
            <a:spLocks noGrp="1"/>
          </p:cNvSpPr>
          <p:nvPr>
            <p:ph type="dt" sz="quarter" idx="10"/>
          </p:nvPr>
        </p:nvSpPr>
        <p:spPr/>
        <p:txBody>
          <a:bodyPr/>
          <a:lstStyle/>
          <a:p>
            <a:pPr>
              <a:defRPr/>
            </a:pPr>
            <a:r>
              <a:rPr lang="en-US"/>
              <a:t>		 </a:t>
            </a:r>
            <a:r>
              <a:rPr lang="en-US" sz="1200"/>
              <a:t> </a:t>
            </a:r>
            <a:fld id="{5D305E0A-6BB5-4007-B956-A9AC685818C8}" type="slidenum">
              <a:rPr lang="en-US" sz="1200">
                <a:solidFill>
                  <a:srgbClr val="003399"/>
                </a:solidFill>
              </a:rPr>
              <a:pPr>
                <a:defRPr/>
              </a:pPr>
              <a:t>36</a:t>
            </a:fld>
            <a:endParaRPr lang="en-US" sz="1200">
              <a:solidFill>
                <a:srgbClr val="003399"/>
              </a:solidFill>
            </a:endParaRPr>
          </a:p>
        </p:txBody>
      </p:sp>
      <p:sp>
        <p:nvSpPr>
          <p:cNvPr id="198659" name="Rectangle 2"/>
          <p:cNvSpPr>
            <a:spLocks noGrp="1" noChangeArrowheads="1"/>
          </p:cNvSpPr>
          <p:nvPr>
            <p:ph type="title"/>
          </p:nvPr>
        </p:nvSpPr>
        <p:spPr/>
        <p:txBody>
          <a:bodyPr/>
          <a:lstStyle/>
          <a:p>
            <a:r>
              <a:rPr lang="en-US" smtClean="0"/>
              <a:t>Random Signal Analysis (5)</a:t>
            </a:r>
          </a:p>
        </p:txBody>
      </p:sp>
      <p:sp>
        <p:nvSpPr>
          <p:cNvPr id="198660" name="Rectangle 3"/>
          <p:cNvSpPr>
            <a:spLocks noGrp="1" noChangeArrowheads="1"/>
          </p:cNvSpPr>
          <p:nvPr>
            <p:ph type="body" idx="1"/>
          </p:nvPr>
        </p:nvSpPr>
        <p:spPr>
          <a:xfrm>
            <a:off x="838200" y="990600"/>
            <a:ext cx="7772400" cy="5181600"/>
          </a:xfrm>
        </p:spPr>
        <p:txBody>
          <a:bodyPr/>
          <a:lstStyle/>
          <a:p>
            <a:pPr>
              <a:buFont typeface="Wingdings" pitchFamily="2" charset="2"/>
              <a:buNone/>
            </a:pPr>
            <a:r>
              <a:rPr lang="en-US" smtClean="0"/>
              <a:t>Histograms for infrared 1 and infrared 2: </a:t>
            </a:r>
          </a:p>
        </p:txBody>
      </p:sp>
      <p:pic>
        <p:nvPicPr>
          <p:cNvPr id="198661" name="Picture 4"/>
          <p:cNvPicPr>
            <a:picLocks noChangeAspect="1" noChangeArrowheads="1"/>
          </p:cNvPicPr>
          <p:nvPr/>
        </p:nvPicPr>
        <p:blipFill>
          <a:blip r:embed="rId2" cstate="print"/>
          <a:srcRect/>
          <a:stretch>
            <a:fillRect/>
          </a:stretch>
        </p:blipFill>
        <p:spPr bwMode="auto">
          <a:xfrm>
            <a:off x="533400" y="1676400"/>
            <a:ext cx="8077200" cy="3429000"/>
          </a:xfrm>
          <a:prstGeom prst="rect">
            <a:avLst/>
          </a:prstGeom>
          <a:noFill/>
          <a:ln w="9525">
            <a:noFill/>
            <a:miter lim="800000"/>
            <a:headEnd/>
            <a:tailEnd/>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3"/>
          <p:cNvSpPr>
            <a:spLocks noGrp="1"/>
          </p:cNvSpPr>
          <p:nvPr>
            <p:ph type="dt" sz="quarter" idx="10"/>
          </p:nvPr>
        </p:nvSpPr>
        <p:spPr/>
        <p:txBody>
          <a:bodyPr/>
          <a:lstStyle/>
          <a:p>
            <a:pPr>
              <a:defRPr/>
            </a:pPr>
            <a:r>
              <a:rPr lang="en-US"/>
              <a:t>		 </a:t>
            </a:r>
            <a:r>
              <a:rPr lang="en-US" sz="1200"/>
              <a:t> </a:t>
            </a:r>
            <a:fld id="{29990DE0-836A-4FEC-A887-D03FF31C2AFE}" type="slidenum">
              <a:rPr lang="en-US" sz="1200">
                <a:solidFill>
                  <a:srgbClr val="003399"/>
                </a:solidFill>
              </a:rPr>
              <a:pPr>
                <a:defRPr/>
              </a:pPr>
              <a:t>37</a:t>
            </a:fld>
            <a:endParaRPr lang="en-US" sz="1200">
              <a:solidFill>
                <a:srgbClr val="003399"/>
              </a:solidFill>
            </a:endParaRPr>
          </a:p>
        </p:txBody>
      </p:sp>
      <p:sp>
        <p:nvSpPr>
          <p:cNvPr id="199683" name="Rectangle 2"/>
          <p:cNvSpPr>
            <a:spLocks noGrp="1" noChangeArrowheads="1"/>
          </p:cNvSpPr>
          <p:nvPr>
            <p:ph type="title"/>
          </p:nvPr>
        </p:nvSpPr>
        <p:spPr/>
        <p:txBody>
          <a:bodyPr/>
          <a:lstStyle/>
          <a:p>
            <a:r>
              <a:rPr lang="en-US" smtClean="0"/>
              <a:t>Random Signal Analysis (6)</a:t>
            </a:r>
          </a:p>
        </p:txBody>
      </p:sp>
      <p:sp>
        <p:nvSpPr>
          <p:cNvPr id="199684" name="Rectangle 3"/>
          <p:cNvSpPr>
            <a:spLocks noGrp="1" noChangeArrowheads="1"/>
          </p:cNvSpPr>
          <p:nvPr>
            <p:ph type="body" idx="1"/>
          </p:nvPr>
        </p:nvSpPr>
        <p:spPr>
          <a:xfrm>
            <a:off x="609600" y="914400"/>
            <a:ext cx="7772400" cy="5181600"/>
          </a:xfrm>
        </p:spPr>
        <p:txBody>
          <a:bodyPr/>
          <a:lstStyle/>
          <a:p>
            <a:r>
              <a:rPr lang="en-US" b="1" smtClean="0"/>
              <a:t>Correlation and spectral analysis: </a:t>
            </a:r>
            <a:r>
              <a:rPr lang="en-US" smtClean="0"/>
              <a:t>The scatter plot (see Slide 7) can be used to illustrate the existence of correlation, however, to obtain quantitative information about the correlation structure of a time series signal </a:t>
            </a:r>
            <a:r>
              <a:rPr lang="en-US" i="1" smtClean="0"/>
              <a:t>x</a:t>
            </a:r>
            <a:r>
              <a:rPr lang="en-US" smtClean="0"/>
              <a:t>(</a:t>
            </a:r>
            <a:r>
              <a:rPr lang="en-US" i="1" smtClean="0"/>
              <a:t>n</a:t>
            </a:r>
            <a:r>
              <a:rPr lang="en-US" smtClean="0"/>
              <a:t>)</a:t>
            </a:r>
            <a:r>
              <a:rPr lang="en-US" i="1" smtClean="0"/>
              <a:t> </a:t>
            </a:r>
            <a:r>
              <a:rPr lang="en-US" smtClean="0"/>
              <a:t>with zero mean value, we use the </a:t>
            </a:r>
            <a:r>
              <a:rPr lang="en-US" b="1" smtClean="0"/>
              <a:t>empirical normalized autocorrelation sequence:</a:t>
            </a:r>
          </a:p>
          <a:p>
            <a:endParaRPr lang="en-US" b="1" smtClean="0"/>
          </a:p>
          <a:p>
            <a:endParaRPr lang="en-US" sz="1800" b="1" smtClean="0"/>
          </a:p>
          <a:p>
            <a:endParaRPr lang="en-US" sz="1800" b="1" smtClean="0"/>
          </a:p>
          <a:p>
            <a:endParaRPr lang="en-US" sz="1800" b="1" smtClean="0"/>
          </a:p>
          <a:p>
            <a:endParaRPr lang="en-US" sz="1800" b="1" smtClean="0"/>
          </a:p>
          <a:p>
            <a:endParaRPr lang="en-US" b="1" smtClean="0"/>
          </a:p>
          <a:p>
            <a:pPr>
              <a:buFont typeface="Wingdings" pitchFamily="2" charset="2"/>
              <a:buNone/>
            </a:pPr>
            <a:r>
              <a:rPr lang="en-US" smtClean="0"/>
              <a:t>	The </a:t>
            </a:r>
            <a:r>
              <a:rPr lang="en-US" b="1" smtClean="0"/>
              <a:t>spectral density function</a:t>
            </a:r>
            <a:r>
              <a:rPr lang="en-US" smtClean="0"/>
              <a:t> shows the distribution of signal power or energy as a function of frequency. </a:t>
            </a:r>
            <a:r>
              <a:rPr lang="en-US" u="sng" smtClean="0"/>
              <a:t>The autocorrelation and the spectral density of a signal form a Fourier transform pair</a:t>
            </a:r>
            <a:r>
              <a:rPr lang="en-US" smtClean="0"/>
              <a:t> and hence contain the same information. </a:t>
            </a:r>
          </a:p>
        </p:txBody>
      </p:sp>
      <p:pic>
        <p:nvPicPr>
          <p:cNvPr id="199685" name="Picture 4"/>
          <p:cNvPicPr>
            <a:picLocks noChangeAspect="1" noChangeArrowheads="1"/>
          </p:cNvPicPr>
          <p:nvPr/>
        </p:nvPicPr>
        <p:blipFill>
          <a:blip r:embed="rId2" cstate="print"/>
          <a:srcRect/>
          <a:stretch>
            <a:fillRect/>
          </a:stretch>
        </p:blipFill>
        <p:spPr bwMode="auto">
          <a:xfrm>
            <a:off x="3048000" y="2609850"/>
            <a:ext cx="2971800" cy="1809750"/>
          </a:xfrm>
          <a:prstGeom prst="rect">
            <a:avLst/>
          </a:prstGeom>
          <a:noFill/>
          <a:ln w="9525">
            <a:noFill/>
            <a:miter lim="800000"/>
            <a:headEnd/>
            <a:tailEnd/>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quarter" idx="10"/>
          </p:nvPr>
        </p:nvSpPr>
        <p:spPr/>
        <p:txBody>
          <a:bodyPr/>
          <a:lstStyle/>
          <a:p>
            <a:pPr>
              <a:defRPr/>
            </a:pPr>
            <a:r>
              <a:rPr lang="en-US"/>
              <a:t>		 </a:t>
            </a:r>
            <a:r>
              <a:rPr lang="en-US" sz="1200"/>
              <a:t> </a:t>
            </a:r>
            <a:fld id="{26C3DBF7-8885-4825-9E5C-AE096D1F1717}" type="slidenum">
              <a:rPr lang="en-US" sz="1200">
                <a:solidFill>
                  <a:srgbClr val="003399"/>
                </a:solidFill>
              </a:rPr>
              <a:pPr>
                <a:defRPr/>
              </a:pPr>
              <a:t>38</a:t>
            </a:fld>
            <a:endParaRPr lang="en-US" sz="1200">
              <a:solidFill>
                <a:srgbClr val="003399"/>
              </a:solidFill>
            </a:endParaRPr>
          </a:p>
        </p:txBody>
      </p:sp>
      <p:sp>
        <p:nvSpPr>
          <p:cNvPr id="200707" name="Rectangle 2"/>
          <p:cNvSpPr>
            <a:spLocks noGrp="1" noChangeArrowheads="1"/>
          </p:cNvSpPr>
          <p:nvPr>
            <p:ph type="title"/>
          </p:nvPr>
        </p:nvSpPr>
        <p:spPr/>
        <p:txBody>
          <a:bodyPr/>
          <a:lstStyle/>
          <a:p>
            <a:r>
              <a:rPr lang="en-US" smtClean="0"/>
              <a:t>Random Signal Analysis (7)</a:t>
            </a:r>
          </a:p>
        </p:txBody>
      </p:sp>
      <p:sp>
        <p:nvSpPr>
          <p:cNvPr id="200708" name="Rectangle 5"/>
          <p:cNvSpPr>
            <a:spLocks noGrp="1" noChangeArrowheads="1"/>
          </p:cNvSpPr>
          <p:nvPr>
            <p:ph type="body" idx="1"/>
          </p:nvPr>
        </p:nvSpPr>
        <p:spPr>
          <a:xfrm>
            <a:off x="609600" y="914400"/>
            <a:ext cx="7772400" cy="5181600"/>
          </a:xfrm>
        </p:spPr>
        <p:txBody>
          <a:bodyPr/>
          <a:lstStyle/>
          <a:p>
            <a:r>
              <a:rPr lang="en-US" b="1" smtClean="0"/>
              <a:t>Joint signal analysis.</a:t>
            </a:r>
            <a:r>
              <a:rPr lang="en-US" b="1" i="1" smtClean="0"/>
              <a:t> </a:t>
            </a:r>
            <a:r>
              <a:rPr lang="en-US" smtClean="0"/>
              <a:t>In many applications, we are interested in the relationship between two different random signals. There are two cases of interest:</a:t>
            </a:r>
          </a:p>
          <a:p>
            <a:pPr lvl="1"/>
            <a:r>
              <a:rPr lang="en-US" smtClean="0"/>
              <a:t>In the first case, the two signals are of the same or similar nature, and we want to ascertain and describe the similarity or interaction between them.</a:t>
            </a:r>
          </a:p>
          <a:p>
            <a:pPr lvl="1"/>
            <a:r>
              <a:rPr lang="en-US" smtClean="0"/>
              <a:t>In the second case, we may have reason to believe that there is a </a:t>
            </a:r>
            <a:r>
              <a:rPr lang="en-US" u="sng" smtClean="0"/>
              <a:t>causal relationship</a:t>
            </a:r>
            <a:r>
              <a:rPr lang="en-US" i="1" smtClean="0"/>
              <a:t> </a:t>
            </a:r>
            <a:r>
              <a:rPr lang="en-US" smtClean="0"/>
              <a:t>between the two signals. For example, one signal may be the input to a system and the other signal the output. The task in this case is to find an accurate description of the system, that is, a description that allows accurate estimation of future values of the output from the input. This process is known as </a:t>
            </a:r>
            <a:r>
              <a:rPr lang="en-US" b="1" smtClean="0"/>
              <a:t>system modeling</a:t>
            </a:r>
            <a:r>
              <a:rPr lang="en-US" i="1" smtClean="0"/>
              <a:t> </a:t>
            </a:r>
            <a:r>
              <a:rPr lang="en-US" smtClean="0"/>
              <a:t>or </a:t>
            </a:r>
            <a:r>
              <a:rPr lang="en-US" b="1" smtClean="0"/>
              <a:t>system</a:t>
            </a:r>
            <a:r>
              <a:rPr lang="en-US" smtClean="0"/>
              <a:t> </a:t>
            </a:r>
            <a:r>
              <a:rPr lang="en-US" b="1" smtClean="0"/>
              <a:t>identification</a:t>
            </a:r>
            <a:r>
              <a:rPr lang="en-US" i="1" smtClean="0"/>
              <a:t> </a:t>
            </a:r>
            <a:r>
              <a:rPr lang="en-US" smtClean="0"/>
              <a:t>and has many practical applications (including understanding the operation of a system in order to improve the design of new systems or to achieve better control of existing systems).</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Date Placeholder 3"/>
          <p:cNvSpPr>
            <a:spLocks noGrp="1"/>
          </p:cNvSpPr>
          <p:nvPr>
            <p:ph type="dt" sz="quarter" idx="10"/>
          </p:nvPr>
        </p:nvSpPr>
        <p:spPr/>
        <p:txBody>
          <a:bodyPr/>
          <a:lstStyle/>
          <a:p>
            <a:pPr>
              <a:defRPr/>
            </a:pPr>
            <a:r>
              <a:rPr lang="en-US"/>
              <a:t>		 </a:t>
            </a:r>
            <a:r>
              <a:rPr lang="en-US" sz="1200"/>
              <a:t> </a:t>
            </a:r>
            <a:fld id="{8A1AF014-9D01-45C5-93EF-C2BA52A57DA7}" type="slidenum">
              <a:rPr lang="en-US" sz="1200">
                <a:solidFill>
                  <a:srgbClr val="003399"/>
                </a:solidFill>
              </a:rPr>
              <a:pPr>
                <a:defRPr/>
              </a:pPr>
              <a:t>39</a:t>
            </a:fld>
            <a:endParaRPr lang="en-US" sz="1200">
              <a:solidFill>
                <a:srgbClr val="003399"/>
              </a:solidFill>
            </a:endParaRPr>
          </a:p>
        </p:txBody>
      </p:sp>
      <p:sp>
        <p:nvSpPr>
          <p:cNvPr id="201731" name="Rectangle 2"/>
          <p:cNvSpPr>
            <a:spLocks noGrp="1" noChangeArrowheads="1"/>
          </p:cNvSpPr>
          <p:nvPr>
            <p:ph type="title"/>
          </p:nvPr>
        </p:nvSpPr>
        <p:spPr/>
        <p:txBody>
          <a:bodyPr/>
          <a:lstStyle/>
          <a:p>
            <a:r>
              <a:rPr lang="en-US" smtClean="0"/>
              <a:t>Random Signal Modeling (1)</a:t>
            </a:r>
          </a:p>
        </p:txBody>
      </p:sp>
      <p:sp>
        <p:nvSpPr>
          <p:cNvPr id="201732" name="Rectangle 3"/>
          <p:cNvSpPr>
            <a:spLocks noGrp="1" noChangeArrowheads="1"/>
          </p:cNvSpPr>
          <p:nvPr>
            <p:ph type="body" idx="1"/>
          </p:nvPr>
        </p:nvSpPr>
        <p:spPr>
          <a:xfrm>
            <a:off x="533400" y="914400"/>
            <a:ext cx="8001000" cy="5181600"/>
          </a:xfrm>
        </p:spPr>
        <p:txBody>
          <a:bodyPr/>
          <a:lstStyle/>
          <a:p>
            <a:r>
              <a:rPr lang="en-US" smtClean="0"/>
              <a:t>In many theoretical and practical applications, we are interested in generating random signals with certain properties or obtaining an efficient representation of real-world random signals that captures a desired set of their characteristics (e.g., correlation or spectral features) in the best possible way. We use the term </a:t>
            </a:r>
            <a:r>
              <a:rPr lang="en-US" b="1" smtClean="0"/>
              <a:t>model </a:t>
            </a:r>
            <a:r>
              <a:rPr lang="en-US" smtClean="0"/>
              <a:t>to refer to a mathematical description that provides an efficient representation of the “essential” properties of a signal.</a:t>
            </a:r>
          </a:p>
          <a:p>
            <a:pPr>
              <a:buFont typeface="Wingdings" pitchFamily="2" charset="2"/>
              <a:buNone/>
            </a:pPr>
            <a:r>
              <a:rPr lang="en-US" sz="2800" smtClean="0"/>
              <a:t>	</a:t>
            </a:r>
            <a:r>
              <a:rPr lang="en-US" u="sng" smtClean="0"/>
              <a:t>Example</a:t>
            </a:r>
            <a:r>
              <a:rPr lang="en-US" smtClean="0"/>
              <a:t>: A finite segment of any signal                   can be approximated by a linear combination of constant (</a:t>
            </a:r>
            <a:r>
              <a:rPr lang="en-US" i="1" smtClean="0"/>
              <a:t>λ</a:t>
            </a:r>
            <a:r>
              <a:rPr lang="en-US" i="1" baseline="-25000" smtClean="0"/>
              <a:t>k</a:t>
            </a:r>
            <a:r>
              <a:rPr lang="en-US" i="1" smtClean="0"/>
              <a:t> </a:t>
            </a:r>
            <a:r>
              <a:rPr lang="en-US" smtClean="0"/>
              <a:t>= 1)</a:t>
            </a:r>
            <a:r>
              <a:rPr lang="en-US" i="1" smtClean="0"/>
              <a:t> </a:t>
            </a:r>
            <a:r>
              <a:rPr lang="en-US" smtClean="0"/>
              <a:t>or exponentially fading </a:t>
            </a:r>
          </a:p>
          <a:p>
            <a:pPr>
              <a:buFont typeface="Wingdings" pitchFamily="2" charset="2"/>
              <a:buNone/>
            </a:pPr>
            <a:r>
              <a:rPr lang="en-US" smtClean="0"/>
              <a:t>	(0 </a:t>
            </a:r>
            <a:r>
              <a:rPr lang="en-US" i="1" smtClean="0"/>
              <a:t>&lt; λ</a:t>
            </a:r>
            <a:r>
              <a:rPr lang="en-US" i="1" baseline="-25000" smtClean="0"/>
              <a:t>k</a:t>
            </a:r>
            <a:r>
              <a:rPr lang="en-US" i="1" smtClean="0"/>
              <a:t> &lt; </a:t>
            </a:r>
            <a:r>
              <a:rPr lang="en-US" smtClean="0"/>
              <a:t>1)</a:t>
            </a:r>
            <a:r>
              <a:rPr lang="en-US" i="1" smtClean="0"/>
              <a:t> </a:t>
            </a:r>
            <a:r>
              <a:rPr lang="en-US" smtClean="0"/>
              <a:t>sinusoids:</a:t>
            </a:r>
          </a:p>
          <a:p>
            <a:pPr>
              <a:buFont typeface="Wingdings" pitchFamily="2" charset="2"/>
              <a:buNone/>
            </a:pPr>
            <a:endParaRPr lang="en-US" smtClean="0"/>
          </a:p>
          <a:p>
            <a:pPr>
              <a:buFont typeface="Wingdings" pitchFamily="2" charset="2"/>
              <a:buNone/>
            </a:pPr>
            <a:endParaRPr lang="en-US" sz="2400" smtClean="0"/>
          </a:p>
          <a:p>
            <a:pPr>
              <a:buFont typeface="Wingdings" pitchFamily="2" charset="2"/>
              <a:buNone/>
            </a:pPr>
            <a:r>
              <a:rPr lang="en-US" smtClean="0"/>
              <a:t>	where 		    are the model parameters.</a:t>
            </a:r>
          </a:p>
        </p:txBody>
      </p:sp>
      <p:pic>
        <p:nvPicPr>
          <p:cNvPr id="201733" name="Picture 4"/>
          <p:cNvPicPr>
            <a:picLocks noChangeAspect="1" noChangeArrowheads="1"/>
          </p:cNvPicPr>
          <p:nvPr/>
        </p:nvPicPr>
        <p:blipFill>
          <a:blip r:embed="rId2" cstate="print"/>
          <a:srcRect/>
          <a:stretch>
            <a:fillRect/>
          </a:stretch>
        </p:blipFill>
        <p:spPr bwMode="auto">
          <a:xfrm>
            <a:off x="5105400" y="3276600"/>
            <a:ext cx="1017588" cy="357188"/>
          </a:xfrm>
          <a:prstGeom prst="rect">
            <a:avLst/>
          </a:prstGeom>
          <a:noFill/>
          <a:ln w="9525">
            <a:noFill/>
            <a:miter lim="800000"/>
            <a:headEnd/>
            <a:tailEnd/>
          </a:ln>
        </p:spPr>
      </p:pic>
      <p:pic>
        <p:nvPicPr>
          <p:cNvPr id="201734" name="Picture 5"/>
          <p:cNvPicPr>
            <a:picLocks noChangeAspect="1" noChangeArrowheads="1"/>
          </p:cNvPicPr>
          <p:nvPr/>
        </p:nvPicPr>
        <p:blipFill>
          <a:blip r:embed="rId3" cstate="print"/>
          <a:srcRect/>
          <a:stretch>
            <a:fillRect/>
          </a:stretch>
        </p:blipFill>
        <p:spPr bwMode="auto">
          <a:xfrm>
            <a:off x="2971800" y="4267200"/>
            <a:ext cx="3276600" cy="854075"/>
          </a:xfrm>
          <a:prstGeom prst="rect">
            <a:avLst/>
          </a:prstGeom>
          <a:noFill/>
          <a:ln w="9525">
            <a:noFill/>
            <a:miter lim="800000"/>
            <a:headEnd/>
            <a:tailEnd/>
          </a:ln>
        </p:spPr>
      </p:pic>
      <p:pic>
        <p:nvPicPr>
          <p:cNvPr id="201735" name="Picture 6"/>
          <p:cNvPicPr>
            <a:picLocks noChangeAspect="1" noChangeArrowheads="1"/>
          </p:cNvPicPr>
          <p:nvPr/>
        </p:nvPicPr>
        <p:blipFill>
          <a:blip r:embed="rId4" cstate="print"/>
          <a:srcRect/>
          <a:stretch>
            <a:fillRect/>
          </a:stretch>
        </p:blipFill>
        <p:spPr bwMode="auto">
          <a:xfrm>
            <a:off x="1600200" y="5105400"/>
            <a:ext cx="1981200" cy="414338"/>
          </a:xfrm>
          <a:prstGeom prst="rect">
            <a:avLst/>
          </a:prstGeom>
          <a:noFill/>
          <a:ln w="9525">
            <a:noFill/>
            <a:miter lim="800000"/>
            <a:headEnd/>
            <a:tailEnd/>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quarter" idx="10"/>
          </p:nvPr>
        </p:nvSpPr>
        <p:spPr/>
        <p:txBody>
          <a:bodyPr/>
          <a:lstStyle/>
          <a:p>
            <a:pPr>
              <a:defRPr/>
            </a:pPr>
            <a:r>
              <a:rPr lang="en-US"/>
              <a:t>		 </a:t>
            </a:r>
            <a:r>
              <a:rPr lang="en-US" sz="1200"/>
              <a:t> </a:t>
            </a:r>
            <a:fld id="{2EBDE790-9FAD-492E-BE10-1913531FA843}" type="slidenum">
              <a:rPr lang="en-US" sz="1200">
                <a:solidFill>
                  <a:srgbClr val="003399"/>
                </a:solidFill>
              </a:rPr>
              <a:pPr>
                <a:defRPr/>
              </a:pPr>
              <a:t>4</a:t>
            </a:fld>
            <a:endParaRPr lang="en-US" sz="1200">
              <a:solidFill>
                <a:srgbClr val="003399"/>
              </a:solidFill>
            </a:endParaRPr>
          </a:p>
        </p:txBody>
      </p:sp>
      <p:sp>
        <p:nvSpPr>
          <p:cNvPr id="165891" name="Rectangle 2"/>
          <p:cNvSpPr>
            <a:spLocks noGrp="1" noChangeArrowheads="1"/>
          </p:cNvSpPr>
          <p:nvPr>
            <p:ph type="title"/>
          </p:nvPr>
        </p:nvSpPr>
        <p:spPr/>
        <p:txBody>
          <a:bodyPr/>
          <a:lstStyle/>
          <a:p>
            <a:r>
              <a:rPr lang="de-DE" smtClean="0">
                <a:solidFill>
                  <a:srgbClr val="003399"/>
                </a:solidFill>
              </a:rPr>
              <a:t>Outline (2) </a:t>
            </a:r>
            <a:endParaRPr lang="en-US" smtClean="0">
              <a:solidFill>
                <a:srgbClr val="003399"/>
              </a:solidFill>
            </a:endParaRPr>
          </a:p>
        </p:txBody>
      </p:sp>
      <p:sp>
        <p:nvSpPr>
          <p:cNvPr id="165892" name="Rectangle 3"/>
          <p:cNvSpPr>
            <a:spLocks noGrp="1" noChangeArrowheads="1"/>
          </p:cNvSpPr>
          <p:nvPr>
            <p:ph type="body" idx="1"/>
          </p:nvPr>
        </p:nvSpPr>
        <p:spPr>
          <a:xfrm>
            <a:off x="685800" y="914400"/>
            <a:ext cx="7772400" cy="5943600"/>
          </a:xfrm>
        </p:spPr>
        <p:txBody>
          <a:bodyPr/>
          <a:lstStyle/>
          <a:p>
            <a:pPr>
              <a:lnSpc>
                <a:spcPct val="80000"/>
              </a:lnSpc>
              <a:buFont typeface="Wingdings" pitchFamily="2" charset="2"/>
              <a:buNone/>
            </a:pPr>
            <a:r>
              <a:rPr lang="en-GB" sz="1800" b="1" dirty="0" smtClean="0"/>
              <a:t>	</a:t>
            </a:r>
            <a:r>
              <a:rPr lang="en-GB" b="1" dirty="0" smtClean="0"/>
              <a:t>Chapter 4: </a:t>
            </a:r>
            <a:r>
              <a:rPr lang="en-GB" b="1" dirty="0" err="1" smtClean="0"/>
              <a:t>Eigenanalysis</a:t>
            </a:r>
            <a:endParaRPr lang="en-GB" b="1" dirty="0" smtClean="0"/>
          </a:p>
          <a:p>
            <a:pPr>
              <a:lnSpc>
                <a:spcPct val="80000"/>
              </a:lnSpc>
              <a:buFont typeface="Wingdings" pitchFamily="2" charset="2"/>
              <a:buNone/>
            </a:pPr>
            <a:r>
              <a:rPr lang="en-GB" dirty="0" smtClean="0"/>
              <a:t>		Properties of </a:t>
            </a:r>
            <a:r>
              <a:rPr lang="en-GB" dirty="0" err="1" smtClean="0"/>
              <a:t>Eigenvalues</a:t>
            </a:r>
            <a:r>
              <a:rPr lang="en-GB" dirty="0" smtClean="0"/>
              <a:t> and Eigenvectors. 	</a:t>
            </a:r>
          </a:p>
          <a:p>
            <a:pPr>
              <a:lnSpc>
                <a:spcPct val="80000"/>
              </a:lnSpc>
              <a:buFont typeface="Wingdings" pitchFamily="2" charset="2"/>
              <a:buNone/>
            </a:pPr>
            <a:endParaRPr lang="en-GB" sz="1200" b="1" dirty="0" smtClean="0"/>
          </a:p>
          <a:p>
            <a:pPr>
              <a:lnSpc>
                <a:spcPct val="80000"/>
              </a:lnSpc>
              <a:buFont typeface="Wingdings" pitchFamily="2" charset="2"/>
              <a:buNone/>
            </a:pPr>
            <a:r>
              <a:rPr lang="en-GB" b="1" dirty="0" smtClean="0"/>
              <a:t>	Chapter 5: Wiener Filters</a:t>
            </a:r>
          </a:p>
          <a:p>
            <a:pPr>
              <a:lnSpc>
                <a:spcPct val="80000"/>
              </a:lnSpc>
              <a:buFont typeface="Wingdings" pitchFamily="2" charset="2"/>
              <a:buNone/>
            </a:pPr>
            <a:r>
              <a:rPr lang="en-GB" dirty="0" smtClean="0"/>
              <a:t>		Minimum Mean-Squared Error. </a:t>
            </a:r>
          </a:p>
          <a:p>
            <a:pPr>
              <a:lnSpc>
                <a:spcPct val="80000"/>
              </a:lnSpc>
              <a:buFont typeface="Wingdings" pitchFamily="2" charset="2"/>
              <a:buNone/>
            </a:pPr>
            <a:r>
              <a:rPr lang="en-GB" dirty="0" smtClean="0"/>
              <a:t>		Wiener-</a:t>
            </a:r>
            <a:r>
              <a:rPr lang="en-GB" dirty="0" err="1" smtClean="0"/>
              <a:t>Hopf</a:t>
            </a:r>
            <a:r>
              <a:rPr lang="en-GB" dirty="0" smtClean="0"/>
              <a:t> Equations. </a:t>
            </a:r>
          </a:p>
          <a:p>
            <a:pPr>
              <a:lnSpc>
                <a:spcPct val="80000"/>
              </a:lnSpc>
              <a:buFont typeface="Wingdings" pitchFamily="2" charset="2"/>
              <a:buNone/>
            </a:pPr>
            <a:r>
              <a:rPr lang="en-GB" dirty="0" smtClean="0"/>
              <a:t>		Linearly Constrained Minimum Variance (LCMV) Filter.</a:t>
            </a:r>
          </a:p>
          <a:p>
            <a:pPr>
              <a:lnSpc>
                <a:spcPct val="80000"/>
              </a:lnSpc>
              <a:buNone/>
            </a:pPr>
            <a:r>
              <a:rPr lang="en-GB" dirty="0" smtClean="0"/>
              <a:t>		Examples: </a:t>
            </a:r>
            <a:r>
              <a:rPr lang="en-US" dirty="0" smtClean="0">
                <a:solidFill>
                  <a:schemeClr val="tx1"/>
                </a:solidFill>
                <a:latin typeface="+mj-lt"/>
                <a:ea typeface="+mn-ea"/>
                <a:cs typeface="+mn-cs"/>
              </a:rPr>
              <a:t>Fixed Weight </a:t>
            </a:r>
            <a:r>
              <a:rPr lang="en-US" dirty="0" err="1" smtClean="0">
                <a:solidFill>
                  <a:schemeClr val="tx1"/>
                </a:solidFill>
                <a:latin typeface="+mj-lt"/>
                <a:ea typeface="+mn-ea"/>
                <a:cs typeface="+mn-cs"/>
              </a:rPr>
              <a:t>Beamforming</a:t>
            </a:r>
            <a:endParaRPr lang="en-GB" dirty="0" smtClean="0"/>
          </a:p>
          <a:p>
            <a:pPr>
              <a:lnSpc>
                <a:spcPct val="80000"/>
              </a:lnSpc>
            </a:pPr>
            <a:endParaRPr lang="en-GB" sz="1000" b="1" dirty="0" smtClean="0"/>
          </a:p>
          <a:p>
            <a:pPr>
              <a:lnSpc>
                <a:spcPct val="80000"/>
              </a:lnSpc>
              <a:buFont typeface="Wingdings" pitchFamily="2" charset="2"/>
              <a:buNone/>
            </a:pPr>
            <a:r>
              <a:rPr lang="en-GB" b="1" dirty="0" smtClean="0"/>
              <a:t>	Chapter 6: Linear Prediction</a:t>
            </a:r>
          </a:p>
          <a:p>
            <a:pPr>
              <a:lnSpc>
                <a:spcPct val="80000"/>
              </a:lnSpc>
              <a:buFont typeface="Wingdings" pitchFamily="2" charset="2"/>
              <a:buNone/>
            </a:pPr>
            <a:r>
              <a:rPr lang="en-GB" dirty="0" smtClean="0"/>
              <a:t>		Forward Linear Prediction. </a:t>
            </a:r>
          </a:p>
          <a:p>
            <a:pPr>
              <a:lnSpc>
                <a:spcPct val="80000"/>
              </a:lnSpc>
              <a:buFont typeface="Wingdings" pitchFamily="2" charset="2"/>
              <a:buNone/>
            </a:pPr>
            <a:r>
              <a:rPr lang="en-GB" dirty="0" smtClean="0"/>
              <a:t>		Backward Linear Prediction. </a:t>
            </a:r>
          </a:p>
          <a:p>
            <a:pPr>
              <a:lnSpc>
                <a:spcPct val="80000"/>
              </a:lnSpc>
              <a:buFont typeface="Wingdings" pitchFamily="2" charset="2"/>
              <a:buNone/>
            </a:pPr>
            <a:r>
              <a:rPr lang="en-GB" dirty="0" smtClean="0"/>
              <a:t>		Levinson-Durbin Algorithm. </a:t>
            </a:r>
          </a:p>
          <a:p>
            <a:pPr>
              <a:lnSpc>
                <a:spcPct val="80000"/>
              </a:lnSpc>
              <a:buFont typeface="Wingdings" pitchFamily="2" charset="2"/>
              <a:buNone/>
            </a:pPr>
            <a:endParaRPr lang="en-GB" sz="1000" dirty="0" smtClean="0"/>
          </a:p>
          <a:p>
            <a:pPr>
              <a:lnSpc>
                <a:spcPct val="80000"/>
              </a:lnSpc>
              <a:buFont typeface="Wingdings" pitchFamily="2" charset="2"/>
              <a:buNone/>
            </a:pPr>
            <a:r>
              <a:rPr lang="en-GB" dirty="0" smtClean="0"/>
              <a:t>	</a:t>
            </a:r>
            <a:r>
              <a:rPr lang="de-DE" b="1" dirty="0" smtClean="0"/>
              <a:t>Chapter 7: Kalman Filters</a:t>
            </a:r>
            <a:endParaRPr lang="en-GB" b="1" dirty="0" smtClean="0"/>
          </a:p>
          <a:p>
            <a:pPr>
              <a:lnSpc>
                <a:spcPct val="80000"/>
              </a:lnSpc>
              <a:buFont typeface="Wingdings" pitchFamily="2" charset="2"/>
              <a:buNone/>
            </a:pPr>
            <a:r>
              <a:rPr lang="en-GB" dirty="0" smtClean="0"/>
              <a:t>		</a:t>
            </a:r>
            <a:r>
              <a:rPr lang="en-US" dirty="0" err="1" smtClean="0"/>
              <a:t>Kalman</a:t>
            </a:r>
            <a:r>
              <a:rPr lang="en-US" dirty="0" smtClean="0"/>
              <a:t> Algorithm. </a:t>
            </a:r>
          </a:p>
          <a:p>
            <a:pPr>
              <a:lnSpc>
                <a:spcPct val="80000"/>
              </a:lnSpc>
              <a:buFont typeface="Wingdings" pitchFamily="2" charset="2"/>
              <a:buNone/>
            </a:pPr>
            <a:r>
              <a:rPr lang="en-US" dirty="0" smtClean="0"/>
              <a:t>		Applications of </a:t>
            </a:r>
            <a:r>
              <a:rPr lang="en-US" dirty="0" err="1" smtClean="0"/>
              <a:t>Kalman</a:t>
            </a:r>
            <a:r>
              <a:rPr lang="en-US" dirty="0" smtClean="0"/>
              <a:t> Filter: Tracking Trajectory of Object 	and System Identification. </a:t>
            </a:r>
          </a:p>
          <a:p>
            <a:pPr>
              <a:lnSpc>
                <a:spcPct val="80000"/>
              </a:lnSpc>
              <a:buFont typeface="Wingdings" pitchFamily="2" charset="2"/>
              <a:buNone/>
            </a:pPr>
            <a:r>
              <a:rPr lang="en-GB" sz="1800" dirty="0" smtClean="0"/>
              <a:t>	</a:t>
            </a:r>
          </a:p>
          <a:p>
            <a:pPr>
              <a:lnSpc>
                <a:spcPct val="80000"/>
              </a:lnSpc>
            </a:pPr>
            <a:endParaRPr lang="de-DE" sz="1800" b="1" dirty="0" smtClean="0"/>
          </a:p>
          <a:p>
            <a:pPr>
              <a:lnSpc>
                <a:spcPct val="80000"/>
              </a:lnSpc>
            </a:pPr>
            <a:endParaRPr lang="en-GB" sz="1800" b="1" dirty="0" smtClean="0"/>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quarter" idx="10"/>
          </p:nvPr>
        </p:nvSpPr>
        <p:spPr/>
        <p:txBody>
          <a:bodyPr/>
          <a:lstStyle/>
          <a:p>
            <a:pPr>
              <a:defRPr/>
            </a:pPr>
            <a:r>
              <a:rPr lang="en-US"/>
              <a:t>		 </a:t>
            </a:r>
            <a:r>
              <a:rPr lang="en-US" sz="1200"/>
              <a:t> </a:t>
            </a:r>
            <a:fld id="{2D22EDEA-2299-4BF5-B09A-D5295FACA1B2}" type="slidenum">
              <a:rPr lang="en-US" sz="1200">
                <a:solidFill>
                  <a:srgbClr val="003399"/>
                </a:solidFill>
              </a:rPr>
              <a:pPr>
                <a:defRPr/>
              </a:pPr>
              <a:t>40</a:t>
            </a:fld>
            <a:endParaRPr lang="en-US" sz="1200">
              <a:solidFill>
                <a:srgbClr val="003399"/>
              </a:solidFill>
            </a:endParaRPr>
          </a:p>
        </p:txBody>
      </p:sp>
      <p:sp>
        <p:nvSpPr>
          <p:cNvPr id="202755" name="Rectangle 2"/>
          <p:cNvSpPr>
            <a:spLocks noGrp="1" noChangeArrowheads="1"/>
          </p:cNvSpPr>
          <p:nvPr>
            <p:ph type="title"/>
          </p:nvPr>
        </p:nvSpPr>
        <p:spPr/>
        <p:txBody>
          <a:bodyPr/>
          <a:lstStyle/>
          <a:p>
            <a:r>
              <a:rPr lang="en-US" smtClean="0"/>
              <a:t>Random Signal Modeling (2)</a:t>
            </a:r>
          </a:p>
        </p:txBody>
      </p:sp>
      <p:sp>
        <p:nvSpPr>
          <p:cNvPr id="202756" name="Rectangle 3"/>
          <p:cNvSpPr>
            <a:spLocks noGrp="1" noChangeArrowheads="1"/>
          </p:cNvSpPr>
          <p:nvPr>
            <p:ph type="body" idx="1"/>
          </p:nvPr>
        </p:nvSpPr>
        <p:spPr>
          <a:xfrm>
            <a:off x="609600" y="914400"/>
            <a:ext cx="7772400" cy="5181600"/>
          </a:xfrm>
        </p:spPr>
        <p:txBody>
          <a:bodyPr/>
          <a:lstStyle/>
          <a:p>
            <a:r>
              <a:rPr lang="en-US" smtClean="0"/>
              <a:t>From a practical viewpoint, we are most interested in </a:t>
            </a:r>
            <a:r>
              <a:rPr lang="en-US" b="1" smtClean="0"/>
              <a:t>parametric models</a:t>
            </a:r>
            <a:r>
              <a:rPr lang="en-US" smtClean="0"/>
              <a:t>, which assume a given functional form completely specified by a finite number of parameters. In contrast, </a:t>
            </a:r>
            <a:r>
              <a:rPr lang="en-US" b="1" smtClean="0"/>
              <a:t>nonparametric models</a:t>
            </a:r>
            <a:r>
              <a:rPr lang="en-US" i="1" smtClean="0"/>
              <a:t> </a:t>
            </a:r>
            <a:r>
              <a:rPr lang="en-US" smtClean="0"/>
              <a:t>do not put any restriction on the functional form or the number of model parameters.</a:t>
            </a:r>
          </a:p>
          <a:p>
            <a:pPr>
              <a:buFont typeface="Wingdings" pitchFamily="2" charset="2"/>
              <a:buNone/>
            </a:pPr>
            <a:endParaRPr lang="en-US" smtClean="0"/>
          </a:p>
          <a:p>
            <a:r>
              <a:rPr lang="en-US" smtClean="0"/>
              <a:t>In practice, signal modeling involves the following steps: </a:t>
            </a:r>
          </a:p>
          <a:p>
            <a:pPr lvl="1"/>
            <a:r>
              <a:rPr lang="en-US" smtClean="0"/>
              <a:t>Selection of an appropriate model.</a:t>
            </a:r>
          </a:p>
          <a:p>
            <a:pPr lvl="1"/>
            <a:r>
              <a:rPr lang="en-US" smtClean="0"/>
              <a:t>Selection of the “right” number of parameters.</a:t>
            </a:r>
          </a:p>
          <a:p>
            <a:pPr lvl="1"/>
            <a:r>
              <a:rPr lang="en-US" smtClean="0"/>
              <a:t>Fitting of the model to the actual data.</a:t>
            </a:r>
          </a:p>
          <a:p>
            <a:pPr lvl="1"/>
            <a:r>
              <a:rPr lang="en-US" smtClean="0"/>
              <a:t>Model testing to see if the model satisfies the user requirements for the particular application.</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quarter" idx="10"/>
          </p:nvPr>
        </p:nvSpPr>
        <p:spPr/>
        <p:txBody>
          <a:bodyPr/>
          <a:lstStyle/>
          <a:p>
            <a:pPr>
              <a:defRPr/>
            </a:pPr>
            <a:r>
              <a:rPr lang="en-US"/>
              <a:t>		 </a:t>
            </a:r>
            <a:r>
              <a:rPr lang="en-US" sz="1200"/>
              <a:t> </a:t>
            </a:r>
            <a:fld id="{316EB28C-2573-45D2-94CC-0AF1272307B1}" type="slidenum">
              <a:rPr lang="en-US" sz="1200">
                <a:solidFill>
                  <a:srgbClr val="003399"/>
                </a:solidFill>
              </a:rPr>
              <a:pPr>
                <a:defRPr/>
              </a:pPr>
              <a:t>41</a:t>
            </a:fld>
            <a:endParaRPr lang="en-US" sz="1200">
              <a:solidFill>
                <a:srgbClr val="003399"/>
              </a:solidFill>
            </a:endParaRPr>
          </a:p>
        </p:txBody>
      </p:sp>
      <p:sp>
        <p:nvSpPr>
          <p:cNvPr id="203779" name="Rectangle 2"/>
          <p:cNvSpPr>
            <a:spLocks noGrp="1" noChangeArrowheads="1"/>
          </p:cNvSpPr>
          <p:nvPr>
            <p:ph type="title"/>
          </p:nvPr>
        </p:nvSpPr>
        <p:spPr/>
        <p:txBody>
          <a:bodyPr/>
          <a:lstStyle/>
          <a:p>
            <a:r>
              <a:rPr lang="en-US" smtClean="0"/>
              <a:t>Random Signal Modeling (3)</a:t>
            </a:r>
          </a:p>
        </p:txBody>
      </p:sp>
      <p:sp>
        <p:nvSpPr>
          <p:cNvPr id="203780" name="Rectangle 3"/>
          <p:cNvSpPr>
            <a:spLocks noGrp="1" noChangeArrowheads="1"/>
          </p:cNvSpPr>
          <p:nvPr>
            <p:ph type="body" idx="1"/>
          </p:nvPr>
        </p:nvSpPr>
        <p:spPr>
          <a:xfrm>
            <a:off x="609600" y="914400"/>
            <a:ext cx="7772400" cy="5181600"/>
          </a:xfrm>
        </p:spPr>
        <p:txBody>
          <a:bodyPr/>
          <a:lstStyle/>
          <a:p>
            <a:r>
              <a:rPr lang="en-US" smtClean="0"/>
              <a:t>If we can develop a successful parametric model for the behavior of a signal, then we can use the model for various </a:t>
            </a:r>
            <a:r>
              <a:rPr lang="en-US" u="sng" smtClean="0"/>
              <a:t>applications</a:t>
            </a:r>
            <a:r>
              <a:rPr lang="en-US" smtClean="0"/>
              <a:t>:</a:t>
            </a:r>
          </a:p>
          <a:p>
            <a:pPr lvl="1"/>
            <a:r>
              <a:rPr lang="en-US" smtClean="0"/>
              <a:t>To achieve a better understanding of the physical mechanism generating the signal.</a:t>
            </a:r>
          </a:p>
          <a:p>
            <a:pPr lvl="1"/>
            <a:r>
              <a:rPr lang="en-US" smtClean="0"/>
              <a:t>To track changes in the source of the signal and help identify their cause.</a:t>
            </a:r>
          </a:p>
          <a:p>
            <a:pPr lvl="1"/>
            <a:r>
              <a:rPr lang="en-US" smtClean="0"/>
              <a:t>To synthesize artificial signals similar to the natural ones (e.g., speech, infrared backgrounds, natural scenes, data network traffic).</a:t>
            </a:r>
          </a:p>
          <a:p>
            <a:pPr lvl="1"/>
            <a:r>
              <a:rPr lang="en-US" smtClean="0"/>
              <a:t>To extract parameters for pattern recognition applications (e.g., speech and character recognition).</a:t>
            </a:r>
          </a:p>
          <a:p>
            <a:pPr lvl="1"/>
            <a:r>
              <a:rPr lang="en-US" smtClean="0"/>
              <a:t>To get an efficient representation of signals for data compression (e.g., speech, audio, and video coding).</a:t>
            </a:r>
          </a:p>
          <a:p>
            <a:pPr lvl="1"/>
            <a:r>
              <a:rPr lang="en-US" smtClean="0"/>
              <a:t>To forecast future signal behavior.</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quarter" idx="10"/>
          </p:nvPr>
        </p:nvSpPr>
        <p:spPr/>
        <p:txBody>
          <a:bodyPr/>
          <a:lstStyle/>
          <a:p>
            <a:pPr>
              <a:defRPr/>
            </a:pPr>
            <a:r>
              <a:rPr lang="en-US"/>
              <a:t>		 </a:t>
            </a:r>
            <a:r>
              <a:rPr lang="en-US" sz="1200"/>
              <a:t> </a:t>
            </a:r>
            <a:fld id="{5931E24D-8D74-4012-B8F1-B24D237F9FF3}" type="slidenum">
              <a:rPr lang="en-US" sz="1200">
                <a:solidFill>
                  <a:srgbClr val="003399"/>
                </a:solidFill>
              </a:rPr>
              <a:pPr>
                <a:defRPr/>
              </a:pPr>
              <a:t>42</a:t>
            </a:fld>
            <a:endParaRPr lang="en-US" sz="1200">
              <a:solidFill>
                <a:srgbClr val="003399"/>
              </a:solidFill>
            </a:endParaRPr>
          </a:p>
        </p:txBody>
      </p:sp>
      <p:sp>
        <p:nvSpPr>
          <p:cNvPr id="204803" name="Rectangle 2"/>
          <p:cNvSpPr>
            <a:spLocks noGrp="1" noChangeArrowheads="1"/>
          </p:cNvSpPr>
          <p:nvPr>
            <p:ph type="title"/>
          </p:nvPr>
        </p:nvSpPr>
        <p:spPr/>
        <p:txBody>
          <a:bodyPr/>
          <a:lstStyle/>
          <a:p>
            <a:r>
              <a:rPr lang="en-US" smtClean="0"/>
              <a:t>Adaptive Filtering (1)</a:t>
            </a:r>
          </a:p>
        </p:txBody>
      </p:sp>
      <p:sp>
        <p:nvSpPr>
          <p:cNvPr id="204804" name="Rectangle 3"/>
          <p:cNvSpPr>
            <a:spLocks noGrp="1" noChangeArrowheads="1"/>
          </p:cNvSpPr>
          <p:nvPr>
            <p:ph type="body" idx="1"/>
          </p:nvPr>
        </p:nvSpPr>
        <p:spPr>
          <a:xfrm>
            <a:off x="609600" y="914400"/>
            <a:ext cx="7772400" cy="5181600"/>
          </a:xfrm>
        </p:spPr>
        <p:txBody>
          <a:bodyPr/>
          <a:lstStyle/>
          <a:p>
            <a:r>
              <a:rPr lang="en-US" smtClean="0"/>
              <a:t>Conventional frequency-selective digital filters with </a:t>
            </a:r>
            <a:r>
              <a:rPr lang="en-US" b="1" smtClean="0"/>
              <a:t>fixed</a:t>
            </a:r>
            <a:r>
              <a:rPr lang="en-US" b="1" i="1" smtClean="0"/>
              <a:t> </a:t>
            </a:r>
            <a:r>
              <a:rPr lang="en-US" b="1" smtClean="0"/>
              <a:t>coefficients</a:t>
            </a:r>
            <a:r>
              <a:rPr lang="en-US" smtClean="0"/>
              <a:t> are designed to have a given frequency response chosen to alter the spectrum of the input signal in a desired manner. Their key features are as follows:</a:t>
            </a:r>
          </a:p>
          <a:p>
            <a:pPr lvl="1"/>
            <a:r>
              <a:rPr lang="en-US" smtClean="0"/>
              <a:t>The filters are linear and time-invariant.</a:t>
            </a:r>
          </a:p>
          <a:p>
            <a:pPr lvl="1"/>
            <a:r>
              <a:rPr lang="en-US" smtClean="0"/>
              <a:t>The design procedure uses the desired passband, transition bands, passband ripple, and stopband attenuation. We do </a:t>
            </a:r>
            <a:r>
              <a:rPr lang="en-US" i="1" smtClean="0"/>
              <a:t>not </a:t>
            </a:r>
            <a:r>
              <a:rPr lang="en-US" smtClean="0"/>
              <a:t>need to know the sample values of the signals to be processed.</a:t>
            </a:r>
          </a:p>
          <a:p>
            <a:pPr lvl="1"/>
            <a:r>
              <a:rPr lang="en-US" smtClean="0"/>
              <a:t>Since the filters are frequency-selective, they work best when the various components of the input signal occupy non-overlapping frequency bands. For example, it is easy to separate a signal and additive noise when their spectra do not overlap.</a:t>
            </a:r>
          </a:p>
          <a:p>
            <a:pPr lvl="1"/>
            <a:r>
              <a:rPr lang="en-US" smtClean="0"/>
              <a:t>The filter coefficients are chosen during the design phase and are held constant during the normal operation of the filter.</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quarter" idx="10"/>
          </p:nvPr>
        </p:nvSpPr>
        <p:spPr/>
        <p:txBody>
          <a:bodyPr/>
          <a:lstStyle/>
          <a:p>
            <a:pPr>
              <a:defRPr/>
            </a:pPr>
            <a:r>
              <a:rPr lang="en-US"/>
              <a:t>		 </a:t>
            </a:r>
            <a:r>
              <a:rPr lang="en-US" sz="1200"/>
              <a:t> </a:t>
            </a:r>
            <a:fld id="{05CF984D-EAFF-4F7C-BDF5-417B18EAB1F0}" type="slidenum">
              <a:rPr lang="en-US" sz="1200">
                <a:solidFill>
                  <a:srgbClr val="003399"/>
                </a:solidFill>
              </a:rPr>
              <a:pPr>
                <a:defRPr/>
              </a:pPr>
              <a:t>43</a:t>
            </a:fld>
            <a:endParaRPr lang="en-US" sz="1200">
              <a:solidFill>
                <a:srgbClr val="003399"/>
              </a:solidFill>
            </a:endParaRPr>
          </a:p>
        </p:txBody>
      </p:sp>
      <p:sp>
        <p:nvSpPr>
          <p:cNvPr id="205827" name="Rectangle 2"/>
          <p:cNvSpPr>
            <a:spLocks noGrp="1" noChangeArrowheads="1"/>
          </p:cNvSpPr>
          <p:nvPr>
            <p:ph type="title"/>
          </p:nvPr>
        </p:nvSpPr>
        <p:spPr/>
        <p:txBody>
          <a:bodyPr/>
          <a:lstStyle/>
          <a:p>
            <a:r>
              <a:rPr lang="en-US" smtClean="0"/>
              <a:t>Adaptive Filtering (2)</a:t>
            </a:r>
          </a:p>
        </p:txBody>
      </p:sp>
      <p:sp>
        <p:nvSpPr>
          <p:cNvPr id="205828" name="Rectangle 3"/>
          <p:cNvSpPr>
            <a:spLocks noGrp="1" noChangeArrowheads="1"/>
          </p:cNvSpPr>
          <p:nvPr>
            <p:ph type="body" idx="1"/>
          </p:nvPr>
        </p:nvSpPr>
        <p:spPr>
          <a:xfrm>
            <a:off x="685800" y="914400"/>
            <a:ext cx="7772400" cy="5181600"/>
          </a:xfrm>
        </p:spPr>
        <p:txBody>
          <a:bodyPr/>
          <a:lstStyle/>
          <a:p>
            <a:r>
              <a:rPr lang="en-US" smtClean="0"/>
              <a:t>However, there are many practical application problems that cannot be successfully solved by using fixed digital filters because either we do not have sufficient information to design a digital filter with fixed coefficients or the design criteria change during the normal operation of the filter. </a:t>
            </a:r>
          </a:p>
          <a:p>
            <a:endParaRPr lang="en-US" sz="1600" smtClean="0"/>
          </a:p>
          <a:p>
            <a:pPr>
              <a:buFont typeface="Wingdings" pitchFamily="2" charset="2"/>
              <a:buNone/>
            </a:pPr>
            <a:r>
              <a:rPr lang="en-US" smtClean="0"/>
              <a:t>	Most of these applications can be successfully solved by using special “smart” filters known collectively as </a:t>
            </a:r>
            <a:r>
              <a:rPr lang="en-US" b="1" smtClean="0"/>
              <a:t>adaptive filters</a:t>
            </a:r>
            <a:r>
              <a:rPr lang="en-US" smtClean="0"/>
              <a:t>. The distinguishing feature of adaptive filters is that they </a:t>
            </a:r>
            <a:r>
              <a:rPr lang="en-US" u="sng" smtClean="0"/>
              <a:t>can modify their response to improve performance during operation without any intervention from the user</a:t>
            </a:r>
            <a:r>
              <a:rPr lang="en-US" smtClean="0"/>
              <a:t>.</a:t>
            </a:r>
          </a:p>
          <a:p>
            <a:pPr>
              <a:buFont typeface="Wingdings" pitchFamily="2" charset="2"/>
              <a:buNone/>
            </a:pPr>
            <a:endParaRPr lang="en-US" smtClean="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3"/>
          <p:cNvSpPr>
            <a:spLocks noGrp="1"/>
          </p:cNvSpPr>
          <p:nvPr>
            <p:ph type="dt" sz="quarter" idx="10"/>
          </p:nvPr>
        </p:nvSpPr>
        <p:spPr/>
        <p:txBody>
          <a:bodyPr/>
          <a:lstStyle/>
          <a:p>
            <a:pPr>
              <a:defRPr/>
            </a:pPr>
            <a:r>
              <a:rPr lang="en-US"/>
              <a:t>		 </a:t>
            </a:r>
            <a:r>
              <a:rPr lang="en-US" sz="1200"/>
              <a:t> </a:t>
            </a:r>
            <a:fld id="{02FB3232-F68B-4133-962A-1162EFC08E25}" type="slidenum">
              <a:rPr lang="en-US" sz="1200">
                <a:solidFill>
                  <a:srgbClr val="003399"/>
                </a:solidFill>
              </a:rPr>
              <a:pPr>
                <a:defRPr/>
              </a:pPr>
              <a:t>44</a:t>
            </a:fld>
            <a:endParaRPr lang="en-US" sz="1200">
              <a:solidFill>
                <a:srgbClr val="003399"/>
              </a:solidFill>
            </a:endParaRPr>
          </a:p>
        </p:txBody>
      </p:sp>
      <p:sp>
        <p:nvSpPr>
          <p:cNvPr id="206851" name="Rectangle 2"/>
          <p:cNvSpPr>
            <a:spLocks noGrp="1" noChangeArrowheads="1"/>
          </p:cNvSpPr>
          <p:nvPr>
            <p:ph type="title"/>
          </p:nvPr>
        </p:nvSpPr>
        <p:spPr/>
        <p:txBody>
          <a:bodyPr/>
          <a:lstStyle/>
          <a:p>
            <a:r>
              <a:rPr lang="en-US" smtClean="0"/>
              <a:t>Adaptive Filtering (3)</a:t>
            </a:r>
          </a:p>
        </p:txBody>
      </p:sp>
      <p:sp>
        <p:nvSpPr>
          <p:cNvPr id="206852" name="Rectangle 3"/>
          <p:cNvSpPr>
            <a:spLocks noGrp="1" noChangeArrowheads="1"/>
          </p:cNvSpPr>
          <p:nvPr>
            <p:ph type="body" idx="1"/>
          </p:nvPr>
        </p:nvSpPr>
        <p:spPr>
          <a:xfrm>
            <a:off x="685800" y="914400"/>
            <a:ext cx="7772400" cy="5181600"/>
          </a:xfrm>
        </p:spPr>
        <p:txBody>
          <a:bodyPr/>
          <a:lstStyle/>
          <a:p>
            <a:r>
              <a:rPr lang="en-US" smtClean="0"/>
              <a:t> Basis elements of a general adaptive filters:</a:t>
            </a:r>
          </a:p>
        </p:txBody>
      </p:sp>
      <p:pic>
        <p:nvPicPr>
          <p:cNvPr id="206853" name="Picture 4"/>
          <p:cNvPicPr>
            <a:picLocks noChangeAspect="1" noChangeArrowheads="1"/>
          </p:cNvPicPr>
          <p:nvPr/>
        </p:nvPicPr>
        <p:blipFill>
          <a:blip r:embed="rId2" cstate="print"/>
          <a:srcRect/>
          <a:stretch>
            <a:fillRect/>
          </a:stretch>
        </p:blipFill>
        <p:spPr bwMode="auto">
          <a:xfrm>
            <a:off x="1905000" y="1489075"/>
            <a:ext cx="5334000" cy="4225925"/>
          </a:xfrm>
          <a:prstGeom prst="rect">
            <a:avLst/>
          </a:prstGeom>
          <a:noFill/>
          <a:ln w="9525">
            <a:noFill/>
            <a:miter lim="800000"/>
            <a:headEnd/>
            <a:tailEnd/>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quarter" idx="10"/>
          </p:nvPr>
        </p:nvSpPr>
        <p:spPr/>
        <p:txBody>
          <a:bodyPr/>
          <a:lstStyle/>
          <a:p>
            <a:pPr>
              <a:defRPr/>
            </a:pPr>
            <a:r>
              <a:rPr lang="en-US"/>
              <a:t>		 </a:t>
            </a:r>
            <a:r>
              <a:rPr lang="en-US" sz="1200"/>
              <a:t> </a:t>
            </a:r>
            <a:fld id="{C3AA1A54-501B-4BC7-9018-F93013890710}" type="slidenum">
              <a:rPr lang="en-US" sz="1200">
                <a:solidFill>
                  <a:srgbClr val="003399"/>
                </a:solidFill>
              </a:rPr>
              <a:pPr>
                <a:defRPr/>
              </a:pPr>
              <a:t>45</a:t>
            </a:fld>
            <a:endParaRPr lang="en-US" sz="1200">
              <a:solidFill>
                <a:srgbClr val="003399"/>
              </a:solidFill>
            </a:endParaRPr>
          </a:p>
        </p:txBody>
      </p:sp>
      <p:sp>
        <p:nvSpPr>
          <p:cNvPr id="207875" name="Rectangle 2"/>
          <p:cNvSpPr>
            <a:spLocks noGrp="1" noChangeArrowheads="1"/>
          </p:cNvSpPr>
          <p:nvPr>
            <p:ph type="title"/>
          </p:nvPr>
        </p:nvSpPr>
        <p:spPr/>
        <p:txBody>
          <a:bodyPr/>
          <a:lstStyle/>
          <a:p>
            <a:r>
              <a:rPr lang="en-US" smtClean="0"/>
              <a:t>Adaptive Filtering (4)</a:t>
            </a:r>
          </a:p>
        </p:txBody>
      </p:sp>
      <p:sp>
        <p:nvSpPr>
          <p:cNvPr id="207876" name="Rectangle 3"/>
          <p:cNvSpPr>
            <a:spLocks noGrp="1" noChangeArrowheads="1"/>
          </p:cNvSpPr>
          <p:nvPr>
            <p:ph type="body" idx="1"/>
          </p:nvPr>
        </p:nvSpPr>
        <p:spPr>
          <a:xfrm>
            <a:off x="685800" y="914400"/>
            <a:ext cx="7772400" cy="5181600"/>
          </a:xfrm>
        </p:spPr>
        <p:txBody>
          <a:bodyPr/>
          <a:lstStyle/>
          <a:p>
            <a:pPr lvl="1"/>
            <a:r>
              <a:rPr lang="en-US" b="1" smtClean="0"/>
              <a:t>Filtering structure. </a:t>
            </a:r>
            <a:r>
              <a:rPr lang="en-US" smtClean="0"/>
              <a:t>This module forms the output of the filter using measurements of the input signal(s). The filtering structure is </a:t>
            </a:r>
            <a:r>
              <a:rPr lang="en-US" u="sng" smtClean="0"/>
              <a:t>linear</a:t>
            </a:r>
            <a:r>
              <a:rPr lang="en-US" i="1" u="sng" smtClean="0"/>
              <a:t> </a:t>
            </a:r>
            <a:r>
              <a:rPr lang="en-US" u="sng" smtClean="0"/>
              <a:t>if the output is obtained as a linear combination of the input measurements</a:t>
            </a:r>
            <a:r>
              <a:rPr lang="en-US" smtClean="0"/>
              <a:t>; </a:t>
            </a:r>
            <a:r>
              <a:rPr lang="en-US" u="sng" smtClean="0"/>
              <a:t>otherwise, it is said to be nonlinear</a:t>
            </a:r>
            <a:r>
              <a:rPr lang="en-US" smtClean="0"/>
              <a:t>. The structure is fixed by the designer, and its parameters are adjusted by the adaptive algorithm.</a:t>
            </a:r>
          </a:p>
          <a:p>
            <a:pPr lvl="1"/>
            <a:r>
              <a:rPr lang="en-US" b="1" smtClean="0"/>
              <a:t>Criterion of performance (COP). </a:t>
            </a:r>
            <a:r>
              <a:rPr lang="en-US" smtClean="0"/>
              <a:t>The output of the adaptive filter and the desired response (when available) are processed by the COP module to assess its quality with respect to the requirements of the particular application.</a:t>
            </a:r>
          </a:p>
          <a:p>
            <a:pPr lvl="1"/>
            <a:r>
              <a:rPr lang="en-US" b="1" smtClean="0"/>
              <a:t>Adaptive algorithm. </a:t>
            </a:r>
            <a:r>
              <a:rPr lang="en-US" smtClean="0"/>
              <a:t>The adaptive algorithm uses the value of the criterion of performance, or some function of it, and the measurements of the input and desired response (when available) to decide how to modify the parameters of the filter to improve its performance.</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3"/>
          <p:cNvSpPr>
            <a:spLocks noGrp="1"/>
          </p:cNvSpPr>
          <p:nvPr>
            <p:ph type="dt" sz="quarter" idx="10"/>
          </p:nvPr>
        </p:nvSpPr>
        <p:spPr/>
        <p:txBody>
          <a:bodyPr/>
          <a:lstStyle/>
          <a:p>
            <a:pPr>
              <a:defRPr/>
            </a:pPr>
            <a:r>
              <a:rPr lang="en-US"/>
              <a:t>		 </a:t>
            </a:r>
            <a:r>
              <a:rPr lang="en-US" sz="1200"/>
              <a:t> </a:t>
            </a:r>
            <a:fld id="{7B04BB0D-094E-416E-B4E2-F5C94C401E5E}" type="slidenum">
              <a:rPr lang="en-US" sz="1200">
                <a:solidFill>
                  <a:srgbClr val="003399"/>
                </a:solidFill>
              </a:rPr>
              <a:pPr>
                <a:defRPr/>
              </a:pPr>
              <a:t>46</a:t>
            </a:fld>
            <a:endParaRPr lang="en-US" sz="1200">
              <a:solidFill>
                <a:srgbClr val="003399"/>
              </a:solidFill>
            </a:endParaRPr>
          </a:p>
        </p:txBody>
      </p:sp>
      <p:sp>
        <p:nvSpPr>
          <p:cNvPr id="208899" name="Rectangle 2"/>
          <p:cNvSpPr>
            <a:spLocks noGrp="1" noChangeArrowheads="1"/>
          </p:cNvSpPr>
          <p:nvPr>
            <p:ph type="title"/>
          </p:nvPr>
        </p:nvSpPr>
        <p:spPr/>
        <p:txBody>
          <a:bodyPr/>
          <a:lstStyle/>
          <a:p>
            <a:r>
              <a:rPr lang="en-US" smtClean="0"/>
              <a:t>Adaptive Filtering (5)</a:t>
            </a:r>
          </a:p>
        </p:txBody>
      </p:sp>
      <p:sp>
        <p:nvSpPr>
          <p:cNvPr id="208900" name="Rectangle 3"/>
          <p:cNvSpPr>
            <a:spLocks noGrp="1" noChangeArrowheads="1"/>
          </p:cNvSpPr>
          <p:nvPr>
            <p:ph type="body" idx="1"/>
          </p:nvPr>
        </p:nvSpPr>
        <p:spPr>
          <a:xfrm>
            <a:off x="685800" y="914400"/>
            <a:ext cx="7772400" cy="5181600"/>
          </a:xfrm>
        </p:spPr>
        <p:txBody>
          <a:bodyPr/>
          <a:lstStyle/>
          <a:p>
            <a:r>
              <a:rPr lang="en-US" smtClean="0"/>
              <a:t>Typical application problems that can be effectively solved by using an adaptive filter:</a:t>
            </a:r>
          </a:p>
          <a:p>
            <a:endParaRPr lang="en-US" smtClean="0"/>
          </a:p>
        </p:txBody>
      </p:sp>
      <p:pic>
        <p:nvPicPr>
          <p:cNvPr id="208901" name="Picture 4"/>
          <p:cNvPicPr>
            <a:picLocks noChangeAspect="1" noChangeArrowheads="1"/>
          </p:cNvPicPr>
          <p:nvPr/>
        </p:nvPicPr>
        <p:blipFill>
          <a:blip r:embed="rId2" cstate="print"/>
          <a:srcRect/>
          <a:stretch>
            <a:fillRect/>
          </a:stretch>
        </p:blipFill>
        <p:spPr bwMode="auto">
          <a:xfrm>
            <a:off x="914400" y="1752600"/>
            <a:ext cx="7315200" cy="3844925"/>
          </a:xfrm>
          <a:prstGeom prst="rect">
            <a:avLst/>
          </a:prstGeom>
          <a:noFill/>
          <a:ln w="9525">
            <a:noFill/>
            <a:miter lim="800000"/>
            <a:headEnd/>
            <a:tailEnd/>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3"/>
          <p:cNvSpPr>
            <a:spLocks noGrp="1"/>
          </p:cNvSpPr>
          <p:nvPr>
            <p:ph type="dt" sz="quarter" idx="10"/>
          </p:nvPr>
        </p:nvSpPr>
        <p:spPr/>
        <p:txBody>
          <a:bodyPr/>
          <a:lstStyle/>
          <a:p>
            <a:pPr>
              <a:defRPr/>
            </a:pPr>
            <a:r>
              <a:rPr lang="en-US"/>
              <a:t>		 </a:t>
            </a:r>
            <a:r>
              <a:rPr lang="en-US" sz="1200"/>
              <a:t> </a:t>
            </a:r>
            <a:fld id="{E25FF62D-050D-4231-ABDF-AF6CBB2D3703}" type="slidenum">
              <a:rPr lang="en-US" sz="1200">
                <a:solidFill>
                  <a:srgbClr val="003399"/>
                </a:solidFill>
              </a:rPr>
              <a:pPr>
                <a:defRPr/>
              </a:pPr>
              <a:t>47</a:t>
            </a:fld>
            <a:endParaRPr lang="en-US" sz="1200">
              <a:solidFill>
                <a:srgbClr val="003399"/>
              </a:solidFill>
            </a:endParaRPr>
          </a:p>
        </p:txBody>
      </p:sp>
      <p:sp>
        <p:nvSpPr>
          <p:cNvPr id="209923" name="Rectangle 2"/>
          <p:cNvSpPr>
            <a:spLocks noGrp="1" noChangeArrowheads="1"/>
          </p:cNvSpPr>
          <p:nvPr>
            <p:ph type="title"/>
          </p:nvPr>
        </p:nvSpPr>
        <p:spPr/>
        <p:txBody>
          <a:bodyPr/>
          <a:lstStyle/>
          <a:p>
            <a:r>
              <a:rPr lang="en-US" smtClean="0"/>
              <a:t>Adaptive Filtering (6)</a:t>
            </a:r>
          </a:p>
        </p:txBody>
      </p:sp>
      <p:pic>
        <p:nvPicPr>
          <p:cNvPr id="209924" name="Picture 4"/>
          <p:cNvPicPr>
            <a:picLocks noChangeAspect="1" noChangeArrowheads="1"/>
          </p:cNvPicPr>
          <p:nvPr/>
        </p:nvPicPr>
        <p:blipFill>
          <a:blip r:embed="rId2" cstate="print"/>
          <a:srcRect/>
          <a:stretch>
            <a:fillRect/>
          </a:stretch>
        </p:blipFill>
        <p:spPr bwMode="auto">
          <a:xfrm>
            <a:off x="1981200" y="909638"/>
            <a:ext cx="5334000" cy="5184775"/>
          </a:xfrm>
          <a:prstGeom prst="rect">
            <a:avLst/>
          </a:prstGeom>
          <a:noFill/>
          <a:ln w="9525">
            <a:noFill/>
            <a:miter lim="800000"/>
            <a:headEnd/>
            <a:tailEnd/>
          </a:ln>
        </p:spPr>
      </p:pic>
      <p:sp>
        <p:nvSpPr>
          <p:cNvPr id="209925" name="Text Box 5"/>
          <p:cNvSpPr txBox="1">
            <a:spLocks noChangeArrowheads="1"/>
          </p:cNvSpPr>
          <p:nvPr/>
        </p:nvSpPr>
        <p:spPr bwMode="auto">
          <a:xfrm>
            <a:off x="609600" y="914400"/>
            <a:ext cx="2900363" cy="396875"/>
          </a:xfrm>
          <a:prstGeom prst="rect">
            <a:avLst/>
          </a:prstGeom>
          <a:noFill/>
          <a:ln w="9525">
            <a:noFill/>
            <a:miter lim="800000"/>
            <a:headEnd/>
            <a:tailEnd/>
          </a:ln>
        </p:spPr>
        <p:txBody>
          <a:bodyPr wrap="none">
            <a:spAutoFit/>
          </a:bodyPr>
          <a:lstStyle/>
          <a:p>
            <a:r>
              <a:rPr lang="en-US" b="1">
                <a:latin typeface="Times New Roman" pitchFamily="18" charset="0"/>
              </a:rPr>
              <a:t>System identification [5]:</a:t>
            </a:r>
          </a:p>
        </p:txBody>
      </p:sp>
      <p:sp>
        <p:nvSpPr>
          <p:cNvPr id="209926" name="Text Box 6"/>
          <p:cNvSpPr txBox="1">
            <a:spLocks noChangeArrowheads="1"/>
          </p:cNvSpPr>
          <p:nvPr/>
        </p:nvSpPr>
        <p:spPr bwMode="auto">
          <a:xfrm>
            <a:off x="669925" y="3367088"/>
            <a:ext cx="2465388" cy="396875"/>
          </a:xfrm>
          <a:prstGeom prst="rect">
            <a:avLst/>
          </a:prstGeom>
          <a:noFill/>
          <a:ln w="9525">
            <a:noFill/>
            <a:miter lim="800000"/>
            <a:headEnd/>
            <a:tailEnd/>
          </a:ln>
        </p:spPr>
        <p:txBody>
          <a:bodyPr wrap="none">
            <a:spAutoFit/>
          </a:bodyPr>
          <a:lstStyle/>
          <a:p>
            <a:r>
              <a:rPr lang="en-US" b="1">
                <a:latin typeface="Times New Roman" pitchFamily="18" charset="0"/>
              </a:rPr>
              <a:t>System inversion [5]:</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Date Placeholder 3"/>
          <p:cNvSpPr>
            <a:spLocks noGrp="1"/>
          </p:cNvSpPr>
          <p:nvPr>
            <p:ph type="dt" sz="quarter" idx="10"/>
          </p:nvPr>
        </p:nvSpPr>
        <p:spPr/>
        <p:txBody>
          <a:bodyPr/>
          <a:lstStyle/>
          <a:p>
            <a:pPr>
              <a:defRPr/>
            </a:pPr>
            <a:r>
              <a:rPr lang="en-US"/>
              <a:t>		 </a:t>
            </a:r>
            <a:r>
              <a:rPr lang="en-US" sz="1200"/>
              <a:t> </a:t>
            </a:r>
            <a:fld id="{77FA799A-B3D8-4F9B-B787-44A184A632E9}" type="slidenum">
              <a:rPr lang="en-US" sz="1200">
                <a:solidFill>
                  <a:srgbClr val="003399"/>
                </a:solidFill>
              </a:rPr>
              <a:pPr>
                <a:defRPr/>
              </a:pPr>
              <a:t>48</a:t>
            </a:fld>
            <a:endParaRPr lang="en-US" sz="1200">
              <a:solidFill>
                <a:srgbClr val="003399"/>
              </a:solidFill>
            </a:endParaRPr>
          </a:p>
        </p:txBody>
      </p:sp>
      <p:sp>
        <p:nvSpPr>
          <p:cNvPr id="210947" name="Rectangle 2"/>
          <p:cNvSpPr>
            <a:spLocks noGrp="1" noChangeArrowheads="1"/>
          </p:cNvSpPr>
          <p:nvPr>
            <p:ph type="title"/>
          </p:nvPr>
        </p:nvSpPr>
        <p:spPr/>
        <p:txBody>
          <a:bodyPr/>
          <a:lstStyle/>
          <a:p>
            <a:r>
              <a:rPr lang="en-US" smtClean="0"/>
              <a:t>Adaptive Filtering (7)</a:t>
            </a:r>
          </a:p>
        </p:txBody>
      </p:sp>
      <p:pic>
        <p:nvPicPr>
          <p:cNvPr id="210948" name="Picture 4"/>
          <p:cNvPicPr>
            <a:picLocks noChangeAspect="1" noChangeArrowheads="1"/>
          </p:cNvPicPr>
          <p:nvPr/>
        </p:nvPicPr>
        <p:blipFill>
          <a:blip r:embed="rId2" cstate="print"/>
          <a:srcRect/>
          <a:stretch>
            <a:fillRect/>
          </a:stretch>
        </p:blipFill>
        <p:spPr bwMode="auto">
          <a:xfrm>
            <a:off x="2743200" y="979488"/>
            <a:ext cx="6372225" cy="5116512"/>
          </a:xfrm>
          <a:prstGeom prst="rect">
            <a:avLst/>
          </a:prstGeom>
          <a:noFill/>
          <a:ln w="9525">
            <a:noFill/>
            <a:miter lim="800000"/>
            <a:headEnd/>
            <a:tailEnd/>
          </a:ln>
        </p:spPr>
      </p:pic>
      <p:sp>
        <p:nvSpPr>
          <p:cNvPr id="210949" name="Text Box 5"/>
          <p:cNvSpPr txBox="1">
            <a:spLocks noChangeArrowheads="1"/>
          </p:cNvSpPr>
          <p:nvPr/>
        </p:nvSpPr>
        <p:spPr bwMode="auto">
          <a:xfrm>
            <a:off x="517525" y="1004888"/>
            <a:ext cx="2479675" cy="396875"/>
          </a:xfrm>
          <a:prstGeom prst="rect">
            <a:avLst/>
          </a:prstGeom>
          <a:noFill/>
          <a:ln w="9525">
            <a:noFill/>
            <a:miter lim="800000"/>
            <a:headEnd/>
            <a:tailEnd/>
          </a:ln>
        </p:spPr>
        <p:txBody>
          <a:bodyPr wrap="none">
            <a:spAutoFit/>
          </a:bodyPr>
          <a:lstStyle/>
          <a:p>
            <a:r>
              <a:rPr lang="en-US" b="1">
                <a:latin typeface="Times New Roman" pitchFamily="18" charset="0"/>
              </a:rPr>
              <a:t>Signal prediction [5]:</a:t>
            </a:r>
          </a:p>
        </p:txBody>
      </p:sp>
      <p:sp>
        <p:nvSpPr>
          <p:cNvPr id="210950" name="Text Box 6"/>
          <p:cNvSpPr txBox="1">
            <a:spLocks noChangeArrowheads="1"/>
          </p:cNvSpPr>
          <p:nvPr/>
        </p:nvSpPr>
        <p:spPr bwMode="auto">
          <a:xfrm>
            <a:off x="533400" y="3276600"/>
            <a:ext cx="3324225" cy="396875"/>
          </a:xfrm>
          <a:prstGeom prst="rect">
            <a:avLst/>
          </a:prstGeom>
          <a:noFill/>
          <a:ln w="9525">
            <a:noFill/>
            <a:miter lim="800000"/>
            <a:headEnd/>
            <a:tailEnd/>
          </a:ln>
        </p:spPr>
        <p:txBody>
          <a:bodyPr wrap="none">
            <a:spAutoFit/>
          </a:bodyPr>
          <a:lstStyle/>
          <a:p>
            <a:r>
              <a:rPr lang="en-US" b="1">
                <a:latin typeface="Times New Roman" pitchFamily="18" charset="0"/>
              </a:rPr>
              <a:t>Interference cancellation [5]:</a:t>
            </a:r>
          </a:p>
        </p:txBody>
      </p:sp>
      <p:pic>
        <p:nvPicPr>
          <p:cNvPr id="210951" name="Picture 7"/>
          <p:cNvPicPr>
            <a:picLocks noChangeAspect="1" noChangeArrowheads="1"/>
          </p:cNvPicPr>
          <p:nvPr/>
        </p:nvPicPr>
        <p:blipFill>
          <a:blip r:embed="rId3" cstate="print"/>
          <a:srcRect/>
          <a:stretch>
            <a:fillRect/>
          </a:stretch>
        </p:blipFill>
        <p:spPr bwMode="auto">
          <a:xfrm>
            <a:off x="381000" y="1600200"/>
            <a:ext cx="2971800" cy="1335088"/>
          </a:xfrm>
          <a:prstGeom prst="rect">
            <a:avLst/>
          </a:prstGeom>
          <a:noFill/>
          <a:ln w="9525">
            <a:noFill/>
            <a:miter lim="800000"/>
            <a:headEnd/>
            <a:tailEnd/>
          </a:ln>
        </p:spPr>
      </p:pic>
      <p:pic>
        <p:nvPicPr>
          <p:cNvPr id="210952" name="Picture 9"/>
          <p:cNvPicPr>
            <a:picLocks noChangeAspect="1" noChangeArrowheads="1"/>
          </p:cNvPicPr>
          <p:nvPr/>
        </p:nvPicPr>
        <p:blipFill>
          <a:blip r:embed="rId4" cstate="print"/>
          <a:srcRect/>
          <a:stretch>
            <a:fillRect/>
          </a:stretch>
        </p:blipFill>
        <p:spPr bwMode="auto">
          <a:xfrm>
            <a:off x="1447800" y="3733800"/>
            <a:ext cx="2286000" cy="550863"/>
          </a:xfrm>
          <a:prstGeom prst="rect">
            <a:avLst/>
          </a:prstGeom>
          <a:noFill/>
          <a:ln w="9525">
            <a:noFill/>
            <a:miter lim="800000"/>
            <a:headEnd/>
            <a:tailEnd/>
          </a:ln>
        </p:spPr>
      </p:pic>
      <p:pic>
        <p:nvPicPr>
          <p:cNvPr id="210953" name="Picture 11"/>
          <p:cNvPicPr>
            <a:picLocks noChangeAspect="1" noChangeArrowheads="1"/>
          </p:cNvPicPr>
          <p:nvPr/>
        </p:nvPicPr>
        <p:blipFill>
          <a:blip r:embed="rId5" cstate="print"/>
          <a:srcRect/>
          <a:stretch>
            <a:fillRect/>
          </a:stretch>
        </p:blipFill>
        <p:spPr bwMode="auto">
          <a:xfrm>
            <a:off x="1676400" y="4191000"/>
            <a:ext cx="2057400" cy="1931988"/>
          </a:xfrm>
          <a:prstGeom prst="rect">
            <a:avLst/>
          </a:prstGeom>
          <a:noFill/>
          <a:ln w="9525">
            <a:noFill/>
            <a:miter lim="800000"/>
            <a:headEnd/>
            <a:tailEnd/>
          </a:ln>
        </p:spPr>
      </p:pic>
      <p:sp>
        <p:nvSpPr>
          <p:cNvPr id="210954" name="Line 12"/>
          <p:cNvSpPr>
            <a:spLocks noChangeShapeType="1"/>
          </p:cNvSpPr>
          <p:nvPr/>
        </p:nvSpPr>
        <p:spPr bwMode="auto">
          <a:xfrm>
            <a:off x="2362200" y="4876800"/>
            <a:ext cx="1295400" cy="228600"/>
          </a:xfrm>
          <a:prstGeom prst="line">
            <a:avLst/>
          </a:prstGeom>
          <a:noFill/>
          <a:ln w="19050">
            <a:solidFill>
              <a:schemeClr val="tx1"/>
            </a:solidFill>
            <a:round/>
            <a:headEnd/>
            <a:tailEnd type="triangle" w="lg" len="med"/>
          </a:ln>
        </p:spPr>
        <p:txBody>
          <a:bodyPr/>
          <a:lstStyle/>
          <a:p>
            <a:endParaRPr lang="en-US"/>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Date Placeholder 3"/>
          <p:cNvSpPr>
            <a:spLocks noGrp="1"/>
          </p:cNvSpPr>
          <p:nvPr>
            <p:ph type="dt" sz="quarter" idx="10"/>
          </p:nvPr>
        </p:nvSpPr>
        <p:spPr/>
        <p:txBody>
          <a:bodyPr/>
          <a:lstStyle/>
          <a:p>
            <a:pPr>
              <a:defRPr/>
            </a:pPr>
            <a:r>
              <a:rPr lang="en-US"/>
              <a:t>		 </a:t>
            </a:r>
            <a:r>
              <a:rPr lang="en-US" sz="1200"/>
              <a:t> </a:t>
            </a:r>
            <a:fld id="{F0CC79BE-356C-4007-8CA6-A8FF8DC7DEC9}" type="slidenum">
              <a:rPr lang="en-US" sz="1200">
                <a:solidFill>
                  <a:srgbClr val="003399"/>
                </a:solidFill>
              </a:rPr>
              <a:pPr>
                <a:defRPr/>
              </a:pPr>
              <a:t>49</a:t>
            </a:fld>
            <a:endParaRPr lang="en-US" sz="1200">
              <a:solidFill>
                <a:srgbClr val="003399"/>
              </a:solidFill>
            </a:endParaRPr>
          </a:p>
        </p:txBody>
      </p:sp>
      <p:sp>
        <p:nvSpPr>
          <p:cNvPr id="211971" name="Rectangle 2"/>
          <p:cNvSpPr>
            <a:spLocks noGrp="1" noChangeArrowheads="1"/>
          </p:cNvSpPr>
          <p:nvPr>
            <p:ph type="title"/>
          </p:nvPr>
        </p:nvSpPr>
        <p:spPr/>
        <p:txBody>
          <a:bodyPr/>
          <a:lstStyle/>
          <a:p>
            <a:r>
              <a:rPr lang="en-US" smtClean="0"/>
              <a:t>Adaptive Filtering (8)</a:t>
            </a:r>
          </a:p>
        </p:txBody>
      </p:sp>
      <p:pic>
        <p:nvPicPr>
          <p:cNvPr id="211972" name="Picture 4"/>
          <p:cNvPicPr>
            <a:picLocks noChangeAspect="1" noChangeArrowheads="1"/>
          </p:cNvPicPr>
          <p:nvPr/>
        </p:nvPicPr>
        <p:blipFill>
          <a:blip r:embed="rId2" cstate="print"/>
          <a:srcRect/>
          <a:stretch>
            <a:fillRect/>
          </a:stretch>
        </p:blipFill>
        <p:spPr bwMode="auto">
          <a:xfrm>
            <a:off x="609600" y="1524000"/>
            <a:ext cx="8077200" cy="1730375"/>
          </a:xfrm>
          <a:prstGeom prst="rect">
            <a:avLst/>
          </a:prstGeom>
          <a:noFill/>
          <a:ln w="9525">
            <a:noFill/>
            <a:miter lim="800000"/>
            <a:headEnd/>
            <a:tailEnd/>
          </a:ln>
        </p:spPr>
      </p:pic>
      <p:sp>
        <p:nvSpPr>
          <p:cNvPr id="211973" name="Text Box 5"/>
          <p:cNvSpPr txBox="1">
            <a:spLocks noChangeArrowheads="1"/>
          </p:cNvSpPr>
          <p:nvPr/>
        </p:nvSpPr>
        <p:spPr bwMode="auto">
          <a:xfrm>
            <a:off x="533400" y="914400"/>
            <a:ext cx="8001000" cy="701675"/>
          </a:xfrm>
          <a:prstGeom prst="rect">
            <a:avLst/>
          </a:prstGeom>
          <a:noFill/>
          <a:ln w="9525">
            <a:noFill/>
            <a:miter lim="800000"/>
            <a:headEnd/>
            <a:tailEnd/>
          </a:ln>
        </p:spPr>
        <p:txBody>
          <a:bodyPr>
            <a:spAutoFit/>
          </a:bodyPr>
          <a:lstStyle/>
          <a:p>
            <a:r>
              <a:rPr lang="en-US" b="1">
                <a:latin typeface="Times New Roman" pitchFamily="18" charset="0"/>
              </a:rPr>
              <a:t>Simple model of a digital communications system with </a:t>
            </a:r>
            <a:r>
              <a:rPr lang="en-US" b="1" u="sng">
                <a:latin typeface="Times New Roman" pitchFamily="18" charset="0"/>
              </a:rPr>
              <a:t>channel equalization</a:t>
            </a:r>
            <a:r>
              <a:rPr lang="en-US" b="1">
                <a:latin typeface="Times New Roman" pitchFamily="18" charset="0"/>
              </a:rPr>
              <a:t> [5]:</a:t>
            </a:r>
          </a:p>
        </p:txBody>
      </p:sp>
      <p:pic>
        <p:nvPicPr>
          <p:cNvPr id="211974" name="Picture 6"/>
          <p:cNvPicPr>
            <a:picLocks noChangeAspect="1" noChangeArrowheads="1"/>
          </p:cNvPicPr>
          <p:nvPr/>
        </p:nvPicPr>
        <p:blipFill>
          <a:blip r:embed="rId3" cstate="print"/>
          <a:srcRect/>
          <a:stretch>
            <a:fillRect/>
          </a:stretch>
        </p:blipFill>
        <p:spPr bwMode="auto">
          <a:xfrm>
            <a:off x="4876800" y="3103563"/>
            <a:ext cx="3657600" cy="2992437"/>
          </a:xfrm>
          <a:prstGeom prst="rect">
            <a:avLst/>
          </a:prstGeom>
          <a:noFill/>
          <a:ln w="9525">
            <a:noFill/>
            <a:miter lim="800000"/>
            <a:headEnd/>
            <a:tailEnd/>
          </a:ln>
        </p:spPr>
      </p:pic>
      <p:sp>
        <p:nvSpPr>
          <p:cNvPr id="211975" name="Text Box 7"/>
          <p:cNvSpPr txBox="1">
            <a:spLocks noChangeArrowheads="1"/>
          </p:cNvSpPr>
          <p:nvPr/>
        </p:nvSpPr>
        <p:spPr bwMode="auto">
          <a:xfrm>
            <a:off x="623888" y="3429000"/>
            <a:ext cx="3984625" cy="2835275"/>
          </a:xfrm>
          <a:prstGeom prst="rect">
            <a:avLst/>
          </a:prstGeom>
          <a:noFill/>
          <a:ln w="9525">
            <a:noFill/>
            <a:miter lim="800000"/>
            <a:headEnd/>
            <a:tailEnd/>
          </a:ln>
        </p:spPr>
        <p:txBody>
          <a:bodyPr wrap="none">
            <a:spAutoFit/>
          </a:bodyPr>
          <a:lstStyle/>
          <a:p>
            <a:r>
              <a:rPr lang="en-US">
                <a:latin typeface="Times New Roman" pitchFamily="18" charset="0"/>
              </a:rPr>
              <a:t>Pulse trains: (a) without intersymbol </a:t>
            </a:r>
          </a:p>
          <a:p>
            <a:r>
              <a:rPr lang="en-US">
                <a:latin typeface="Times New Roman" pitchFamily="18" charset="0"/>
              </a:rPr>
              <a:t>interference (ISI) and (b) with ISI.</a:t>
            </a:r>
          </a:p>
          <a:p>
            <a:endParaRPr lang="en-US" sz="1000">
              <a:latin typeface="Times New Roman" pitchFamily="18" charset="0"/>
            </a:endParaRPr>
          </a:p>
          <a:p>
            <a:r>
              <a:rPr lang="en-US">
                <a:latin typeface="Times New Roman" pitchFamily="18" charset="0"/>
              </a:rPr>
              <a:t>ISI distortion: The tails of adjacent </a:t>
            </a:r>
          </a:p>
          <a:p>
            <a:r>
              <a:rPr lang="en-US">
                <a:latin typeface="Times New Roman" pitchFamily="18" charset="0"/>
              </a:rPr>
              <a:t>pulses interfere the current pulse and </a:t>
            </a:r>
          </a:p>
          <a:p>
            <a:r>
              <a:rPr lang="en-US">
                <a:latin typeface="Times New Roman" pitchFamily="18" charset="0"/>
              </a:rPr>
              <a:t>can lead to an incorrect decision.</a:t>
            </a:r>
          </a:p>
          <a:p>
            <a:endParaRPr lang="en-US" sz="1000">
              <a:latin typeface="Times New Roman" pitchFamily="18" charset="0"/>
            </a:endParaRPr>
          </a:p>
          <a:p>
            <a:r>
              <a:rPr lang="en-US">
                <a:latin typeface="Times New Roman" pitchFamily="18" charset="0"/>
              </a:rPr>
              <a:t>The </a:t>
            </a:r>
            <a:r>
              <a:rPr lang="en-US" b="1">
                <a:latin typeface="Times New Roman" pitchFamily="18" charset="0"/>
              </a:rPr>
              <a:t>equalizer</a:t>
            </a:r>
            <a:r>
              <a:rPr lang="en-US">
                <a:latin typeface="Times New Roman" pitchFamily="18" charset="0"/>
              </a:rPr>
              <a:t> can compensate for </a:t>
            </a:r>
          </a:p>
          <a:p>
            <a:r>
              <a:rPr lang="en-US">
                <a:latin typeface="Times New Roman" pitchFamily="18" charset="0"/>
              </a:rPr>
              <a:t>the ISI distortion.</a:t>
            </a:r>
          </a:p>
          <a:p>
            <a:endParaRPr lang="en-US">
              <a:latin typeface="Times New Roman" pitchFamily="18" charset="0"/>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quarter" idx="10"/>
          </p:nvPr>
        </p:nvSpPr>
        <p:spPr/>
        <p:txBody>
          <a:bodyPr/>
          <a:lstStyle/>
          <a:p>
            <a:pPr>
              <a:defRPr/>
            </a:pPr>
            <a:r>
              <a:rPr lang="en-US"/>
              <a:t>		 </a:t>
            </a:r>
            <a:r>
              <a:rPr lang="en-US" sz="1200"/>
              <a:t> </a:t>
            </a:r>
            <a:fld id="{69532EDB-89D1-480A-9F30-91CD7636E6EA}" type="slidenum">
              <a:rPr lang="en-US" sz="1200">
                <a:solidFill>
                  <a:srgbClr val="003399"/>
                </a:solidFill>
              </a:rPr>
              <a:pPr>
                <a:defRPr/>
              </a:pPr>
              <a:t>5</a:t>
            </a:fld>
            <a:endParaRPr lang="en-US" sz="1200">
              <a:solidFill>
                <a:srgbClr val="003399"/>
              </a:solidFill>
            </a:endParaRPr>
          </a:p>
        </p:txBody>
      </p:sp>
      <p:sp>
        <p:nvSpPr>
          <p:cNvPr id="166915" name="Rectangle 2"/>
          <p:cNvSpPr>
            <a:spLocks noGrp="1" noChangeArrowheads="1"/>
          </p:cNvSpPr>
          <p:nvPr>
            <p:ph type="title"/>
          </p:nvPr>
        </p:nvSpPr>
        <p:spPr/>
        <p:txBody>
          <a:bodyPr/>
          <a:lstStyle/>
          <a:p>
            <a:r>
              <a:rPr lang="de-DE" smtClean="0">
                <a:solidFill>
                  <a:srgbClr val="003399"/>
                </a:solidFill>
              </a:rPr>
              <a:t>Outline (3)</a:t>
            </a:r>
            <a:endParaRPr lang="en-US" smtClean="0">
              <a:solidFill>
                <a:srgbClr val="003399"/>
              </a:solidFill>
            </a:endParaRPr>
          </a:p>
        </p:txBody>
      </p:sp>
      <p:sp>
        <p:nvSpPr>
          <p:cNvPr id="166916" name="Rectangle 3"/>
          <p:cNvSpPr>
            <a:spLocks noGrp="1" noChangeArrowheads="1"/>
          </p:cNvSpPr>
          <p:nvPr>
            <p:ph type="body" idx="1"/>
          </p:nvPr>
        </p:nvSpPr>
        <p:spPr/>
        <p:txBody>
          <a:bodyPr/>
          <a:lstStyle/>
          <a:p>
            <a:pPr>
              <a:lnSpc>
                <a:spcPct val="80000"/>
              </a:lnSpc>
              <a:buFont typeface="Wingdings" pitchFamily="2" charset="2"/>
              <a:buNone/>
            </a:pPr>
            <a:r>
              <a:rPr lang="de-DE" b="1" dirty="0" smtClean="0"/>
              <a:t>	</a:t>
            </a:r>
            <a:endParaRPr lang="en-GB" sz="1000" b="1" dirty="0" smtClean="0"/>
          </a:p>
          <a:p>
            <a:pPr>
              <a:lnSpc>
                <a:spcPct val="80000"/>
              </a:lnSpc>
              <a:buFont typeface="Wingdings" pitchFamily="2" charset="2"/>
              <a:buNone/>
            </a:pPr>
            <a:r>
              <a:rPr lang="en-GB" b="1" dirty="0" smtClean="0"/>
              <a:t>	Chapter 8: Linear Adaptive Filtering</a:t>
            </a:r>
          </a:p>
          <a:p>
            <a:pPr>
              <a:lnSpc>
                <a:spcPct val="80000"/>
              </a:lnSpc>
              <a:buFont typeface="Wingdings" pitchFamily="2" charset="2"/>
              <a:buNone/>
            </a:pPr>
            <a:r>
              <a:rPr lang="en-GB" dirty="0" smtClean="0"/>
              <a:t>		Adaptive Filters and Applications. </a:t>
            </a:r>
          </a:p>
          <a:p>
            <a:pPr>
              <a:lnSpc>
                <a:spcPct val="80000"/>
              </a:lnSpc>
              <a:buFont typeface="Wingdings" pitchFamily="2" charset="2"/>
              <a:buNone/>
            </a:pPr>
            <a:r>
              <a:rPr lang="en-GB" dirty="0" smtClean="0"/>
              <a:t>		Method of Steepest Descent. </a:t>
            </a:r>
          </a:p>
          <a:p>
            <a:pPr>
              <a:lnSpc>
                <a:spcPct val="80000"/>
              </a:lnSpc>
              <a:buFont typeface="Wingdings" pitchFamily="2" charset="2"/>
              <a:buNone/>
            </a:pPr>
            <a:r>
              <a:rPr lang="en-GB" dirty="0" smtClean="0"/>
              <a:t>		Least-Mean-Square Algorithm. </a:t>
            </a:r>
          </a:p>
          <a:p>
            <a:pPr>
              <a:lnSpc>
                <a:spcPct val="80000"/>
              </a:lnSpc>
              <a:buFont typeface="Wingdings" pitchFamily="2" charset="2"/>
              <a:buNone/>
            </a:pPr>
            <a:r>
              <a:rPr lang="en-GB" dirty="0" smtClean="0"/>
              <a:t>		Examples of Adaptive Filtering: Adaptive Equalization </a:t>
            </a:r>
          </a:p>
          <a:p>
            <a:pPr>
              <a:lnSpc>
                <a:spcPct val="80000"/>
              </a:lnSpc>
              <a:buFont typeface="Wingdings" pitchFamily="2" charset="2"/>
              <a:buNone/>
            </a:pPr>
            <a:r>
              <a:rPr lang="en-GB" dirty="0" smtClean="0"/>
              <a:t>		and Adaptive </a:t>
            </a:r>
            <a:r>
              <a:rPr lang="en-GB" dirty="0" err="1" smtClean="0"/>
              <a:t>Beamforming</a:t>
            </a:r>
            <a:r>
              <a:rPr lang="en-GB" dirty="0" smtClean="0"/>
              <a:t>.</a:t>
            </a:r>
          </a:p>
          <a:p>
            <a:pPr>
              <a:lnSpc>
                <a:spcPct val="80000"/>
              </a:lnSpc>
              <a:buNone/>
            </a:pPr>
            <a:endParaRPr lang="en-US" dirty="0" smtClean="0"/>
          </a:p>
          <a:p>
            <a:pPr>
              <a:lnSpc>
                <a:spcPct val="80000"/>
              </a:lnSpc>
              <a:buNone/>
            </a:pPr>
            <a:endParaRPr lang="en-GB" sz="1000" b="1" dirty="0" smtClean="0"/>
          </a:p>
          <a:p>
            <a:pPr>
              <a:lnSpc>
                <a:spcPct val="80000"/>
              </a:lnSpc>
              <a:buFont typeface="Wingdings" pitchFamily="2" charset="2"/>
              <a:buNone/>
            </a:pPr>
            <a:r>
              <a:rPr lang="en-GB" b="1" dirty="0" smtClean="0"/>
              <a:t>	Chapter 9: Estimation Theory</a:t>
            </a:r>
          </a:p>
          <a:p>
            <a:pPr>
              <a:lnSpc>
                <a:spcPct val="80000"/>
              </a:lnSpc>
              <a:buFont typeface="Wingdings" pitchFamily="2" charset="2"/>
              <a:buNone/>
            </a:pPr>
            <a:r>
              <a:rPr lang="en-GB" dirty="0" smtClean="0"/>
              <a:t>		Fundamentals. </a:t>
            </a:r>
          </a:p>
          <a:p>
            <a:pPr>
              <a:lnSpc>
                <a:spcPct val="80000"/>
              </a:lnSpc>
              <a:buFont typeface="Wingdings" pitchFamily="2" charset="2"/>
              <a:buNone/>
            </a:pPr>
            <a:r>
              <a:rPr lang="en-GB" dirty="0" smtClean="0"/>
              <a:t>		Minimum Variance Unbiased Estimators. </a:t>
            </a:r>
          </a:p>
          <a:p>
            <a:pPr>
              <a:lnSpc>
                <a:spcPct val="80000"/>
              </a:lnSpc>
              <a:buFont typeface="Wingdings" pitchFamily="2" charset="2"/>
              <a:buNone/>
            </a:pPr>
            <a:r>
              <a:rPr lang="en-GB" dirty="0" smtClean="0"/>
              <a:t>		Maximum Likelihood Estimation. </a:t>
            </a:r>
          </a:p>
          <a:p>
            <a:pPr>
              <a:lnSpc>
                <a:spcPct val="80000"/>
              </a:lnSpc>
              <a:buFont typeface="Wingdings" pitchFamily="2" charset="2"/>
              <a:buNone/>
            </a:pPr>
            <a:r>
              <a:rPr lang="en-GB" dirty="0" smtClean="0"/>
              <a:t>		Spectral Estimation. </a:t>
            </a:r>
            <a:endParaRPr lang="en-GB" dirty="0" smtClean="0"/>
          </a:p>
          <a:p>
            <a:pPr>
              <a:lnSpc>
                <a:spcPct val="80000"/>
              </a:lnSpc>
              <a:buFont typeface="Wingdings" pitchFamily="2" charset="2"/>
              <a:buNone/>
            </a:pPr>
            <a:endParaRPr lang="en-GB" dirty="0" smtClean="0"/>
          </a:p>
          <a:p>
            <a:pPr>
              <a:lnSpc>
                <a:spcPct val="80000"/>
              </a:lnSpc>
              <a:buFont typeface="Wingdings" pitchFamily="2" charset="2"/>
              <a:buNone/>
            </a:pPr>
            <a:endParaRPr lang="en-GB" sz="1000" dirty="0" smtClean="0"/>
          </a:p>
          <a:p>
            <a:pPr>
              <a:lnSpc>
                <a:spcPct val="80000"/>
              </a:lnSpc>
              <a:buNone/>
            </a:pPr>
            <a:r>
              <a:rPr lang="en-GB" b="1" dirty="0" smtClean="0"/>
              <a:t>	Chapter 10: </a:t>
            </a:r>
            <a:r>
              <a:rPr lang="en-GB" b="1" dirty="0" err="1" smtClean="0"/>
              <a:t>Multirate</a:t>
            </a:r>
            <a:r>
              <a:rPr lang="en-GB" b="1" dirty="0" smtClean="0"/>
              <a:t> Digital Signal Processing</a:t>
            </a:r>
            <a:endParaRPr lang="en-GB" dirty="0" smtClean="0"/>
          </a:p>
          <a:p>
            <a:pPr>
              <a:lnSpc>
                <a:spcPct val="80000"/>
              </a:lnSpc>
              <a:buFont typeface="Wingdings" pitchFamily="2" charset="2"/>
              <a:buNone/>
            </a:pPr>
            <a:r>
              <a:rPr lang="en-GB" dirty="0" smtClean="0"/>
              <a:t>		</a:t>
            </a: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3"/>
          <p:cNvSpPr>
            <a:spLocks noGrp="1"/>
          </p:cNvSpPr>
          <p:nvPr>
            <p:ph type="dt" sz="quarter" idx="10"/>
          </p:nvPr>
        </p:nvSpPr>
        <p:spPr/>
        <p:txBody>
          <a:bodyPr/>
          <a:lstStyle/>
          <a:p>
            <a:pPr>
              <a:defRPr/>
            </a:pPr>
            <a:r>
              <a:rPr lang="en-US"/>
              <a:t>		 </a:t>
            </a:r>
            <a:r>
              <a:rPr lang="en-US" sz="1200"/>
              <a:t> </a:t>
            </a:r>
            <a:fld id="{D7BD236B-AF2A-4961-9B99-E6122F6F63B4}" type="slidenum">
              <a:rPr lang="en-US" sz="1200">
                <a:solidFill>
                  <a:srgbClr val="003399"/>
                </a:solidFill>
              </a:rPr>
              <a:pPr>
                <a:defRPr/>
              </a:pPr>
              <a:t>50</a:t>
            </a:fld>
            <a:endParaRPr lang="en-US" sz="1200">
              <a:solidFill>
                <a:srgbClr val="003399"/>
              </a:solidFill>
            </a:endParaRPr>
          </a:p>
        </p:txBody>
      </p:sp>
      <p:sp>
        <p:nvSpPr>
          <p:cNvPr id="212995" name="Rectangle 2"/>
          <p:cNvSpPr>
            <a:spLocks noGrp="1" noChangeArrowheads="1"/>
          </p:cNvSpPr>
          <p:nvPr>
            <p:ph type="title"/>
          </p:nvPr>
        </p:nvSpPr>
        <p:spPr/>
        <p:txBody>
          <a:bodyPr/>
          <a:lstStyle/>
          <a:p>
            <a:r>
              <a:rPr lang="en-US" smtClean="0"/>
              <a:t>Adaptive Filtering (9)</a:t>
            </a:r>
          </a:p>
        </p:txBody>
      </p:sp>
      <p:sp>
        <p:nvSpPr>
          <p:cNvPr id="212996" name="Text Box 4"/>
          <p:cNvSpPr txBox="1">
            <a:spLocks noChangeArrowheads="1"/>
          </p:cNvSpPr>
          <p:nvPr/>
        </p:nvSpPr>
        <p:spPr bwMode="auto">
          <a:xfrm>
            <a:off x="517525" y="914400"/>
            <a:ext cx="8016875" cy="701675"/>
          </a:xfrm>
          <a:prstGeom prst="rect">
            <a:avLst/>
          </a:prstGeom>
          <a:noFill/>
          <a:ln w="9525">
            <a:noFill/>
            <a:miter lim="800000"/>
            <a:headEnd/>
            <a:tailEnd/>
          </a:ln>
        </p:spPr>
        <p:txBody>
          <a:bodyPr>
            <a:spAutoFit/>
          </a:bodyPr>
          <a:lstStyle/>
          <a:p>
            <a:r>
              <a:rPr lang="en-US" b="1">
                <a:latin typeface="Times New Roman" pitchFamily="18" charset="0"/>
              </a:rPr>
              <a:t>Block diagram of the basic components of an active noise control system [5]:</a:t>
            </a:r>
          </a:p>
        </p:txBody>
      </p:sp>
      <p:pic>
        <p:nvPicPr>
          <p:cNvPr id="212997" name="Picture 5"/>
          <p:cNvPicPr>
            <a:picLocks noChangeAspect="1" noChangeArrowheads="1"/>
          </p:cNvPicPr>
          <p:nvPr/>
        </p:nvPicPr>
        <p:blipFill>
          <a:blip r:embed="rId2" cstate="print"/>
          <a:srcRect/>
          <a:stretch>
            <a:fillRect/>
          </a:stretch>
        </p:blipFill>
        <p:spPr bwMode="auto">
          <a:xfrm>
            <a:off x="1143000" y="1524000"/>
            <a:ext cx="7210425" cy="4456113"/>
          </a:xfrm>
          <a:prstGeom prst="rect">
            <a:avLst/>
          </a:prstGeom>
          <a:noFill/>
          <a:ln w="9525">
            <a:noFill/>
            <a:miter lim="800000"/>
            <a:headEnd/>
            <a:tailEnd/>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quarter" idx="10"/>
          </p:nvPr>
        </p:nvSpPr>
        <p:spPr/>
        <p:txBody>
          <a:bodyPr/>
          <a:lstStyle/>
          <a:p>
            <a:pPr>
              <a:defRPr/>
            </a:pPr>
            <a:r>
              <a:rPr lang="en-US"/>
              <a:t>		 </a:t>
            </a:r>
            <a:r>
              <a:rPr lang="en-US" sz="1200"/>
              <a:t> </a:t>
            </a:r>
            <a:fld id="{66BE0C52-58A6-4D44-B6AD-F76029F8CF81}" type="slidenum">
              <a:rPr lang="en-US" sz="1200">
                <a:solidFill>
                  <a:srgbClr val="003399"/>
                </a:solidFill>
              </a:rPr>
              <a:pPr>
                <a:defRPr/>
              </a:pPr>
              <a:t>51</a:t>
            </a:fld>
            <a:endParaRPr lang="en-US" sz="1200">
              <a:solidFill>
                <a:srgbClr val="003399"/>
              </a:solidFill>
            </a:endParaRPr>
          </a:p>
        </p:txBody>
      </p:sp>
      <p:sp>
        <p:nvSpPr>
          <p:cNvPr id="214019" name="Rectangle 2"/>
          <p:cNvSpPr>
            <a:spLocks noGrp="1" noChangeArrowheads="1"/>
          </p:cNvSpPr>
          <p:nvPr>
            <p:ph type="title"/>
          </p:nvPr>
        </p:nvSpPr>
        <p:spPr/>
        <p:txBody>
          <a:bodyPr/>
          <a:lstStyle/>
          <a:p>
            <a:r>
              <a:rPr lang="en-US" smtClean="0"/>
              <a:t>Array Processing (1)</a:t>
            </a:r>
          </a:p>
        </p:txBody>
      </p:sp>
      <p:sp>
        <p:nvSpPr>
          <p:cNvPr id="214020" name="Rectangle 3"/>
          <p:cNvSpPr>
            <a:spLocks noGrp="1" noChangeArrowheads="1"/>
          </p:cNvSpPr>
          <p:nvPr>
            <p:ph type="body" idx="1"/>
          </p:nvPr>
        </p:nvSpPr>
        <p:spPr>
          <a:xfrm>
            <a:off x="685800" y="914400"/>
            <a:ext cx="7772400" cy="5181600"/>
          </a:xfrm>
        </p:spPr>
        <p:txBody>
          <a:bodyPr/>
          <a:lstStyle/>
          <a:p>
            <a:r>
              <a:rPr lang="en-US" b="1" smtClean="0"/>
              <a:t>Array processing</a:t>
            </a:r>
            <a:r>
              <a:rPr lang="en-US" smtClean="0"/>
              <a:t> deals with techniques for the analysis and processing of signals collected by a </a:t>
            </a:r>
            <a:r>
              <a:rPr lang="en-US" b="1" smtClean="0"/>
              <a:t>group of sensors </a:t>
            </a:r>
            <a:r>
              <a:rPr lang="en-US" smtClean="0"/>
              <a:t>(</a:t>
            </a:r>
            <a:r>
              <a:rPr lang="en-US" b="1" smtClean="0"/>
              <a:t>sensor array</a:t>
            </a:r>
            <a:r>
              <a:rPr lang="en-US" smtClean="0"/>
              <a:t>). </a:t>
            </a:r>
          </a:p>
          <a:p>
            <a:endParaRPr lang="en-US" sz="1600" smtClean="0"/>
          </a:p>
          <a:p>
            <a:pPr>
              <a:buFont typeface="Wingdings" pitchFamily="2" charset="2"/>
              <a:buNone/>
            </a:pPr>
            <a:r>
              <a:rPr lang="en-US" smtClean="0"/>
              <a:t>	The collection of sensors makes up the array, and the manner in which the signals from the sensors are combined and handled constitutes the processing. </a:t>
            </a:r>
          </a:p>
          <a:p>
            <a:pPr>
              <a:buFont typeface="Wingdings" pitchFamily="2" charset="2"/>
              <a:buNone/>
            </a:pPr>
            <a:endParaRPr lang="en-US" sz="1600" smtClean="0"/>
          </a:p>
          <a:p>
            <a:pPr>
              <a:buFont typeface="Wingdings" pitchFamily="2" charset="2"/>
              <a:buNone/>
            </a:pPr>
            <a:r>
              <a:rPr lang="en-US" smtClean="0"/>
              <a:t>	The type of processing is dictated by the needs of the particular application. Array processing has found widespread application in a large number of areas, including radar, sonar, communications, seismology, geophysical prospecting for oil and natural gas, diagnostic ultrasound, and multi-channel audio systems.</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Date Placeholder 3"/>
          <p:cNvSpPr>
            <a:spLocks noGrp="1"/>
          </p:cNvSpPr>
          <p:nvPr>
            <p:ph type="dt" sz="quarter" idx="10"/>
          </p:nvPr>
        </p:nvSpPr>
        <p:spPr/>
        <p:txBody>
          <a:bodyPr/>
          <a:lstStyle/>
          <a:p>
            <a:pPr>
              <a:defRPr/>
            </a:pPr>
            <a:r>
              <a:rPr lang="en-US"/>
              <a:t>		 </a:t>
            </a:r>
            <a:r>
              <a:rPr lang="en-US" sz="1200"/>
              <a:t> </a:t>
            </a:r>
            <a:fld id="{15FB21AB-98F3-45D1-A7D4-8C9213308909}" type="slidenum">
              <a:rPr lang="en-US" sz="1200">
                <a:solidFill>
                  <a:srgbClr val="003399"/>
                </a:solidFill>
              </a:rPr>
              <a:pPr>
                <a:defRPr/>
              </a:pPr>
              <a:t>52</a:t>
            </a:fld>
            <a:endParaRPr lang="en-US" sz="1200">
              <a:solidFill>
                <a:srgbClr val="003399"/>
              </a:solidFill>
            </a:endParaRPr>
          </a:p>
        </p:txBody>
      </p:sp>
      <p:sp>
        <p:nvSpPr>
          <p:cNvPr id="215043" name="Rectangle 2"/>
          <p:cNvSpPr>
            <a:spLocks noGrp="1" noChangeArrowheads="1"/>
          </p:cNvSpPr>
          <p:nvPr>
            <p:ph type="title"/>
          </p:nvPr>
        </p:nvSpPr>
        <p:spPr/>
        <p:txBody>
          <a:bodyPr/>
          <a:lstStyle/>
          <a:p>
            <a:r>
              <a:rPr lang="en-US" smtClean="0"/>
              <a:t>Array Processing (2)</a:t>
            </a:r>
          </a:p>
        </p:txBody>
      </p:sp>
      <p:sp>
        <p:nvSpPr>
          <p:cNvPr id="215044" name="Text Box 4"/>
          <p:cNvSpPr txBox="1">
            <a:spLocks noChangeArrowheads="1"/>
          </p:cNvSpPr>
          <p:nvPr/>
        </p:nvSpPr>
        <p:spPr bwMode="auto">
          <a:xfrm>
            <a:off x="695325" y="914400"/>
            <a:ext cx="4192588" cy="396875"/>
          </a:xfrm>
          <a:prstGeom prst="rect">
            <a:avLst/>
          </a:prstGeom>
          <a:noFill/>
          <a:ln w="9525">
            <a:noFill/>
            <a:miter lim="800000"/>
            <a:headEnd/>
            <a:tailEnd/>
          </a:ln>
        </p:spPr>
        <p:txBody>
          <a:bodyPr wrap="none">
            <a:spAutoFit/>
          </a:bodyPr>
          <a:lstStyle/>
          <a:p>
            <a:r>
              <a:rPr lang="en-US" b="1"/>
              <a:t>Spatial filtering (Beamforming) [5]:</a:t>
            </a:r>
          </a:p>
        </p:txBody>
      </p:sp>
      <p:pic>
        <p:nvPicPr>
          <p:cNvPr id="215045" name="Picture 5"/>
          <p:cNvPicPr>
            <a:picLocks noChangeAspect="1" noChangeArrowheads="1"/>
          </p:cNvPicPr>
          <p:nvPr/>
        </p:nvPicPr>
        <p:blipFill>
          <a:blip r:embed="rId2" cstate="print"/>
          <a:srcRect/>
          <a:stretch>
            <a:fillRect/>
          </a:stretch>
        </p:blipFill>
        <p:spPr bwMode="auto">
          <a:xfrm>
            <a:off x="2590800" y="1287463"/>
            <a:ext cx="5486400" cy="1836737"/>
          </a:xfrm>
          <a:prstGeom prst="rect">
            <a:avLst/>
          </a:prstGeom>
          <a:noFill/>
          <a:ln w="9525">
            <a:noFill/>
            <a:miter lim="800000"/>
            <a:headEnd/>
            <a:tailEnd/>
          </a:ln>
        </p:spPr>
      </p:pic>
      <p:pic>
        <p:nvPicPr>
          <p:cNvPr id="215046" name="Picture 6"/>
          <p:cNvPicPr>
            <a:picLocks noChangeAspect="1" noChangeArrowheads="1"/>
          </p:cNvPicPr>
          <p:nvPr/>
        </p:nvPicPr>
        <p:blipFill>
          <a:blip r:embed="rId3" cstate="print"/>
          <a:srcRect/>
          <a:stretch>
            <a:fillRect/>
          </a:stretch>
        </p:blipFill>
        <p:spPr bwMode="auto">
          <a:xfrm>
            <a:off x="2438400" y="3344863"/>
            <a:ext cx="6553200" cy="2751137"/>
          </a:xfrm>
          <a:prstGeom prst="rect">
            <a:avLst/>
          </a:prstGeom>
          <a:noFill/>
          <a:ln w="9525">
            <a:noFill/>
            <a:miter lim="800000"/>
            <a:headEnd/>
            <a:tailEnd/>
          </a:ln>
        </p:spPr>
      </p:pic>
      <p:pic>
        <p:nvPicPr>
          <p:cNvPr id="215047" name="Picture 7"/>
          <p:cNvPicPr>
            <a:picLocks noChangeAspect="1" noChangeArrowheads="1"/>
          </p:cNvPicPr>
          <p:nvPr/>
        </p:nvPicPr>
        <p:blipFill>
          <a:blip r:embed="rId4" cstate="print"/>
          <a:srcRect/>
          <a:stretch>
            <a:fillRect/>
          </a:stretch>
        </p:blipFill>
        <p:spPr bwMode="auto">
          <a:xfrm>
            <a:off x="0" y="3448050"/>
            <a:ext cx="2324100" cy="20383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Title 1"/>
          <p:cNvSpPr>
            <a:spLocks noGrp="1"/>
          </p:cNvSpPr>
          <p:nvPr>
            <p:ph type="title"/>
          </p:nvPr>
        </p:nvSpPr>
        <p:spPr/>
        <p:txBody>
          <a:bodyPr/>
          <a:lstStyle/>
          <a:p>
            <a:r>
              <a:rPr lang="en-US" smtClean="0"/>
              <a:t>Array Processing (3)</a:t>
            </a:r>
          </a:p>
        </p:txBody>
      </p:sp>
      <p:pic>
        <p:nvPicPr>
          <p:cNvPr id="216067" name="Content Placeholder 5" descr="SAwithDOA.jpg"/>
          <p:cNvPicPr>
            <a:picLocks noGrp="1" noChangeAspect="1"/>
          </p:cNvPicPr>
          <p:nvPr>
            <p:ph sz="half" idx="1"/>
          </p:nvPr>
        </p:nvPicPr>
        <p:blipFill>
          <a:blip r:embed="rId2" cstate="print"/>
          <a:srcRect/>
          <a:stretch>
            <a:fillRect/>
          </a:stretch>
        </p:blipFill>
        <p:spPr>
          <a:xfrm>
            <a:off x="381000" y="1219200"/>
            <a:ext cx="3695700" cy="3679825"/>
          </a:xfrm>
        </p:spPr>
      </p:pic>
      <p:pic>
        <p:nvPicPr>
          <p:cNvPr id="216068" name="Content Placeholder 6" descr="SAwithAdaptive.jpg"/>
          <p:cNvPicPr>
            <a:picLocks noGrp="1" noChangeAspect="1"/>
          </p:cNvPicPr>
          <p:nvPr>
            <p:ph sz="half" idx="2"/>
          </p:nvPr>
        </p:nvPicPr>
        <p:blipFill>
          <a:blip r:embed="rId3" cstate="print"/>
          <a:srcRect/>
          <a:stretch>
            <a:fillRect/>
          </a:stretch>
        </p:blipFill>
        <p:spPr>
          <a:xfrm>
            <a:off x="4143375" y="1905000"/>
            <a:ext cx="4619625" cy="2667000"/>
          </a:xfrm>
        </p:spPr>
      </p:pic>
      <p:sp>
        <p:nvSpPr>
          <p:cNvPr id="5" name="Date Placeholder 4"/>
          <p:cNvSpPr>
            <a:spLocks noGrp="1"/>
          </p:cNvSpPr>
          <p:nvPr>
            <p:ph type="dt" sz="quarter" idx="10"/>
          </p:nvPr>
        </p:nvSpPr>
        <p:spPr/>
        <p:txBody>
          <a:bodyPr/>
          <a:lstStyle/>
          <a:p>
            <a:pPr>
              <a:defRPr/>
            </a:pPr>
            <a:r>
              <a:rPr lang="en-US" smtClean="0"/>
              <a:t>		 </a:t>
            </a:r>
            <a:r>
              <a:rPr lang="en-US" sz="1200" smtClean="0"/>
              <a:t> </a:t>
            </a:r>
            <a:fld id="{3288FE79-38B7-4812-8FA6-13B874C99D6A}" type="slidenum">
              <a:rPr lang="en-US" sz="1200" smtClean="0">
                <a:solidFill>
                  <a:srgbClr val="003399"/>
                </a:solidFill>
              </a:rPr>
              <a:pPr>
                <a:defRPr/>
              </a:pPr>
              <a:t>53</a:t>
            </a:fld>
            <a:endParaRPr lang="en-US" sz="1200">
              <a:solidFill>
                <a:srgbClr val="003399"/>
              </a:solidFill>
            </a:endParaRPr>
          </a:p>
        </p:txBody>
      </p:sp>
      <p:sp>
        <p:nvSpPr>
          <p:cNvPr id="8" name="TextBox 7"/>
          <p:cNvSpPr txBox="1"/>
          <p:nvPr/>
        </p:nvSpPr>
        <p:spPr>
          <a:xfrm>
            <a:off x="781050" y="5105400"/>
            <a:ext cx="2533650" cy="584200"/>
          </a:xfrm>
          <a:prstGeom prst="rect">
            <a:avLst/>
          </a:prstGeom>
          <a:noFill/>
        </p:spPr>
        <p:txBody>
          <a:bodyPr wrap="none">
            <a:spAutoFit/>
          </a:bodyPr>
          <a:lstStyle/>
          <a:p>
            <a:pPr algn="ctr">
              <a:defRPr/>
            </a:pPr>
            <a:r>
              <a:rPr lang="en-US" sz="1600" b="1" dirty="0" err="1">
                <a:latin typeface="+mj-lt"/>
              </a:rPr>
              <a:t>Beamforming</a:t>
            </a:r>
            <a:r>
              <a:rPr lang="en-US" sz="1600" b="1" dirty="0">
                <a:latin typeface="+mj-lt"/>
              </a:rPr>
              <a:t> based on </a:t>
            </a:r>
          </a:p>
          <a:p>
            <a:pPr algn="ctr">
              <a:defRPr/>
            </a:pPr>
            <a:r>
              <a:rPr lang="en-US" sz="1600" b="1" dirty="0" err="1">
                <a:latin typeface="+mj-lt"/>
              </a:rPr>
              <a:t>DoA</a:t>
            </a:r>
            <a:r>
              <a:rPr lang="en-US" sz="1600" b="1" dirty="0">
                <a:latin typeface="+mj-lt"/>
              </a:rPr>
              <a:t> estimation (e.g. at </a:t>
            </a:r>
            <a:r>
              <a:rPr lang="en-US" sz="1600" b="1" dirty="0" err="1">
                <a:latin typeface="+mj-lt"/>
              </a:rPr>
              <a:t>Tx</a:t>
            </a:r>
            <a:r>
              <a:rPr lang="en-US" sz="1600" b="1" dirty="0">
                <a:latin typeface="+mj-lt"/>
              </a:rPr>
              <a:t>)</a:t>
            </a:r>
          </a:p>
        </p:txBody>
      </p:sp>
      <p:sp>
        <p:nvSpPr>
          <p:cNvPr id="9" name="TextBox 8"/>
          <p:cNvSpPr txBox="1"/>
          <p:nvPr/>
        </p:nvSpPr>
        <p:spPr>
          <a:xfrm>
            <a:off x="5141913" y="4953000"/>
            <a:ext cx="2994025" cy="584200"/>
          </a:xfrm>
          <a:prstGeom prst="rect">
            <a:avLst/>
          </a:prstGeom>
          <a:noFill/>
        </p:spPr>
        <p:txBody>
          <a:bodyPr wrap="none">
            <a:spAutoFit/>
          </a:bodyPr>
          <a:lstStyle/>
          <a:p>
            <a:pPr algn="ctr">
              <a:defRPr/>
            </a:pPr>
            <a:r>
              <a:rPr lang="en-US" sz="1600" b="1" dirty="0" err="1">
                <a:latin typeface="+mj-lt"/>
              </a:rPr>
              <a:t>Beamforming</a:t>
            </a:r>
            <a:r>
              <a:rPr lang="en-US" sz="1600" b="1" dirty="0">
                <a:latin typeface="+mj-lt"/>
              </a:rPr>
              <a:t> based on </a:t>
            </a:r>
          </a:p>
          <a:p>
            <a:pPr algn="ctr">
              <a:defRPr/>
            </a:pPr>
            <a:r>
              <a:rPr lang="en-US" sz="1600" b="1" dirty="0">
                <a:latin typeface="+mj-lt"/>
              </a:rPr>
              <a:t>Adaptive algorithms (e.g. at Rx)</a:t>
            </a:r>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3"/>
          <p:cNvSpPr>
            <a:spLocks noGrp="1"/>
          </p:cNvSpPr>
          <p:nvPr>
            <p:ph type="dt" sz="quarter" idx="10"/>
          </p:nvPr>
        </p:nvSpPr>
        <p:spPr/>
        <p:txBody>
          <a:bodyPr/>
          <a:lstStyle/>
          <a:p>
            <a:pPr>
              <a:defRPr/>
            </a:pPr>
            <a:r>
              <a:rPr lang="en-US"/>
              <a:t>		 </a:t>
            </a:r>
            <a:r>
              <a:rPr lang="en-US" sz="1200"/>
              <a:t> </a:t>
            </a:r>
            <a:fld id="{DF3438F8-B436-41BD-9F4C-9729346661E6}" type="slidenum">
              <a:rPr lang="en-US" sz="1200">
                <a:solidFill>
                  <a:srgbClr val="003399"/>
                </a:solidFill>
              </a:rPr>
              <a:pPr>
                <a:defRPr/>
              </a:pPr>
              <a:t>54</a:t>
            </a:fld>
            <a:endParaRPr lang="en-US" sz="1200">
              <a:solidFill>
                <a:srgbClr val="003399"/>
              </a:solidFill>
            </a:endParaRPr>
          </a:p>
        </p:txBody>
      </p:sp>
      <p:sp>
        <p:nvSpPr>
          <p:cNvPr id="217091" name="Rectangle 2"/>
          <p:cNvSpPr>
            <a:spLocks noGrp="1" noChangeArrowheads="1"/>
          </p:cNvSpPr>
          <p:nvPr>
            <p:ph type="title"/>
          </p:nvPr>
        </p:nvSpPr>
        <p:spPr/>
        <p:txBody>
          <a:bodyPr/>
          <a:lstStyle/>
          <a:p>
            <a:r>
              <a:rPr lang="en-US" smtClean="0"/>
              <a:t>Array Processing (4)</a:t>
            </a:r>
          </a:p>
        </p:txBody>
      </p:sp>
      <p:pic>
        <p:nvPicPr>
          <p:cNvPr id="217092" name="Picture 4"/>
          <p:cNvPicPr>
            <a:picLocks noChangeAspect="1" noChangeArrowheads="1"/>
          </p:cNvPicPr>
          <p:nvPr/>
        </p:nvPicPr>
        <p:blipFill>
          <a:blip r:embed="rId2" cstate="print"/>
          <a:srcRect/>
          <a:stretch>
            <a:fillRect/>
          </a:stretch>
        </p:blipFill>
        <p:spPr bwMode="auto">
          <a:xfrm>
            <a:off x="1828800" y="1674813"/>
            <a:ext cx="5486400" cy="4344987"/>
          </a:xfrm>
          <a:prstGeom prst="rect">
            <a:avLst/>
          </a:prstGeom>
          <a:noFill/>
          <a:ln w="9525">
            <a:noFill/>
            <a:miter lim="800000"/>
            <a:headEnd/>
            <a:tailEnd/>
          </a:ln>
        </p:spPr>
      </p:pic>
      <p:sp>
        <p:nvSpPr>
          <p:cNvPr id="217093" name="Text Box 5"/>
          <p:cNvSpPr txBox="1">
            <a:spLocks noChangeArrowheads="1"/>
          </p:cNvSpPr>
          <p:nvPr/>
        </p:nvSpPr>
        <p:spPr bwMode="auto">
          <a:xfrm>
            <a:off x="685800" y="928688"/>
            <a:ext cx="8077200" cy="701675"/>
          </a:xfrm>
          <a:prstGeom prst="rect">
            <a:avLst/>
          </a:prstGeom>
          <a:noFill/>
          <a:ln w="9525">
            <a:noFill/>
            <a:miter lim="800000"/>
            <a:headEnd/>
            <a:tailEnd/>
          </a:ln>
        </p:spPr>
        <p:txBody>
          <a:bodyPr>
            <a:spAutoFit/>
          </a:bodyPr>
          <a:lstStyle/>
          <a:p>
            <a:r>
              <a:rPr lang="en-US" b="1">
                <a:latin typeface="Times New Roman" pitchFamily="18" charset="0"/>
              </a:rPr>
              <a:t>Example of (adaptive) beamforming with an airborne for interference mitigation [5]:</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3"/>
          <p:cNvSpPr>
            <a:spLocks noGrp="1"/>
          </p:cNvSpPr>
          <p:nvPr>
            <p:ph type="dt" sz="quarter" idx="10"/>
          </p:nvPr>
        </p:nvSpPr>
        <p:spPr/>
        <p:txBody>
          <a:bodyPr/>
          <a:lstStyle/>
          <a:p>
            <a:pPr>
              <a:defRPr/>
            </a:pPr>
            <a:r>
              <a:rPr lang="en-US"/>
              <a:t>		 </a:t>
            </a:r>
            <a:r>
              <a:rPr lang="en-US" sz="1200"/>
              <a:t> </a:t>
            </a:r>
            <a:fld id="{B60A21CA-8F56-4DDA-9193-6D0CF09858CB}" type="slidenum">
              <a:rPr lang="en-US" sz="1200">
                <a:solidFill>
                  <a:srgbClr val="003399"/>
                </a:solidFill>
              </a:rPr>
              <a:pPr>
                <a:defRPr/>
              </a:pPr>
              <a:t>55</a:t>
            </a:fld>
            <a:endParaRPr lang="en-US" sz="1200">
              <a:solidFill>
                <a:srgbClr val="003399"/>
              </a:solidFill>
            </a:endParaRPr>
          </a:p>
        </p:txBody>
      </p:sp>
      <p:sp>
        <p:nvSpPr>
          <p:cNvPr id="218115" name="Rectangle 2"/>
          <p:cNvSpPr>
            <a:spLocks noGrp="1" noChangeArrowheads="1"/>
          </p:cNvSpPr>
          <p:nvPr>
            <p:ph type="title"/>
          </p:nvPr>
        </p:nvSpPr>
        <p:spPr/>
        <p:txBody>
          <a:bodyPr/>
          <a:lstStyle/>
          <a:p>
            <a:r>
              <a:rPr lang="en-US" smtClean="0"/>
              <a:t>Array Processing (5)</a:t>
            </a:r>
          </a:p>
        </p:txBody>
      </p:sp>
      <p:sp>
        <p:nvSpPr>
          <p:cNvPr id="218116" name="Text Box 4"/>
          <p:cNvSpPr txBox="1">
            <a:spLocks noChangeArrowheads="1"/>
          </p:cNvSpPr>
          <p:nvPr/>
        </p:nvSpPr>
        <p:spPr bwMode="auto">
          <a:xfrm>
            <a:off x="628650" y="914400"/>
            <a:ext cx="3790950" cy="396875"/>
          </a:xfrm>
          <a:prstGeom prst="rect">
            <a:avLst/>
          </a:prstGeom>
          <a:noFill/>
          <a:ln w="9525">
            <a:noFill/>
            <a:miter lim="800000"/>
            <a:headEnd/>
            <a:tailEnd/>
          </a:ln>
        </p:spPr>
        <p:txBody>
          <a:bodyPr wrap="none">
            <a:spAutoFit/>
          </a:bodyPr>
          <a:lstStyle/>
          <a:p>
            <a:r>
              <a:rPr lang="en-US" b="1">
                <a:latin typeface="Times New Roman" pitchFamily="18" charset="0"/>
              </a:rPr>
              <a:t>(Adaptive) Sidelobe canceler [5]: </a:t>
            </a:r>
          </a:p>
        </p:txBody>
      </p:sp>
      <p:pic>
        <p:nvPicPr>
          <p:cNvPr id="218117" name="Picture 5"/>
          <p:cNvPicPr>
            <a:picLocks noChangeAspect="1" noChangeArrowheads="1"/>
          </p:cNvPicPr>
          <p:nvPr/>
        </p:nvPicPr>
        <p:blipFill>
          <a:blip r:embed="rId2" cstate="print"/>
          <a:srcRect/>
          <a:stretch>
            <a:fillRect/>
          </a:stretch>
        </p:blipFill>
        <p:spPr bwMode="auto">
          <a:xfrm>
            <a:off x="1295400" y="1752600"/>
            <a:ext cx="6767513" cy="3624263"/>
          </a:xfrm>
          <a:prstGeom prst="rect">
            <a:avLst/>
          </a:prstGeom>
          <a:noFill/>
          <a:ln w="9525">
            <a:noFill/>
            <a:miter lim="800000"/>
            <a:headEnd/>
            <a:tailEnd/>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Rectangle 4"/>
          <p:cNvSpPr>
            <a:spLocks noGrp="1" noChangeArrowheads="1"/>
          </p:cNvSpPr>
          <p:nvPr>
            <p:ph type="ctrTitle"/>
          </p:nvPr>
        </p:nvSpPr>
        <p:spPr>
          <a:xfrm>
            <a:off x="685800" y="1219200"/>
            <a:ext cx="7772400" cy="1470025"/>
          </a:xfrm>
        </p:spPr>
        <p:txBody>
          <a:bodyPr/>
          <a:lstStyle/>
          <a:p>
            <a:r>
              <a:rPr lang="en-GB" sz="3200" dirty="0" smtClean="0"/>
              <a:t>Chapter 1: </a:t>
            </a:r>
            <a:br>
              <a:rPr lang="en-GB" sz="3200" dirty="0" smtClean="0"/>
            </a:br>
            <a:r>
              <a:rPr lang="en-GB" sz="3200" dirty="0" smtClean="0"/>
              <a:t>Discrete-Time Signal Processing</a:t>
            </a:r>
            <a:endParaRPr lang="en-US" sz="3200" dirty="0" smtClean="0"/>
          </a:p>
        </p:txBody>
      </p:sp>
      <p:sp>
        <p:nvSpPr>
          <p:cNvPr id="219139" name="Rectangle 5"/>
          <p:cNvSpPr>
            <a:spLocks noGrp="1" noChangeArrowheads="1"/>
          </p:cNvSpPr>
          <p:nvPr>
            <p:ph type="subTitle" idx="1"/>
          </p:nvPr>
        </p:nvSpPr>
        <p:spPr>
          <a:xfrm>
            <a:off x="1371600" y="3048000"/>
            <a:ext cx="6400800" cy="2590800"/>
          </a:xfrm>
        </p:spPr>
        <p:txBody>
          <a:bodyPr/>
          <a:lstStyle/>
          <a:p>
            <a:pPr lvl="2" indent="-457200" algn="l">
              <a:lnSpc>
                <a:spcPct val="90000"/>
              </a:lnSpc>
              <a:spcBef>
                <a:spcPct val="10000"/>
              </a:spcBef>
              <a:buFont typeface="Wingdings" pitchFamily="2" charset="2"/>
              <a:buChar char="q"/>
            </a:pPr>
            <a:r>
              <a:rPr lang="en-GB" i="1" smtClean="0"/>
              <a:t>z</a:t>
            </a:r>
            <a:r>
              <a:rPr lang="en-GB" smtClean="0"/>
              <a:t>-Transform.</a:t>
            </a:r>
          </a:p>
          <a:p>
            <a:pPr lvl="2" indent="-457200" algn="l">
              <a:lnSpc>
                <a:spcPct val="90000"/>
              </a:lnSpc>
              <a:spcBef>
                <a:spcPct val="10000"/>
              </a:spcBef>
              <a:buFont typeface="Wingdings" pitchFamily="2" charset="2"/>
              <a:buChar char="q"/>
            </a:pPr>
            <a:endParaRPr lang="en-GB" smtClean="0"/>
          </a:p>
          <a:p>
            <a:pPr lvl="2" indent="-457200" algn="l">
              <a:lnSpc>
                <a:spcPct val="90000"/>
              </a:lnSpc>
              <a:spcBef>
                <a:spcPct val="10000"/>
              </a:spcBef>
              <a:buFont typeface="Wingdings" pitchFamily="2" charset="2"/>
              <a:buChar char="q"/>
            </a:pPr>
            <a:r>
              <a:rPr lang="en-GB" smtClean="0"/>
              <a:t>Linear Time-Invariant Filters. </a:t>
            </a:r>
          </a:p>
          <a:p>
            <a:pPr lvl="2" indent="-457200" algn="l">
              <a:lnSpc>
                <a:spcPct val="90000"/>
              </a:lnSpc>
              <a:spcBef>
                <a:spcPct val="10000"/>
              </a:spcBef>
              <a:buFont typeface="Wingdings" pitchFamily="2" charset="2"/>
              <a:buChar char="q"/>
            </a:pPr>
            <a:endParaRPr lang="en-GB" smtClean="0"/>
          </a:p>
          <a:p>
            <a:pPr lvl="2" indent="-457200" algn="l">
              <a:lnSpc>
                <a:spcPct val="90000"/>
              </a:lnSpc>
              <a:spcBef>
                <a:spcPct val="10000"/>
              </a:spcBef>
              <a:buFont typeface="Wingdings" pitchFamily="2" charset="2"/>
              <a:buChar char="q"/>
            </a:pPr>
            <a:r>
              <a:rPr lang="en-GB" smtClean="0"/>
              <a:t>Discrete Fourier Transform (DFT).</a:t>
            </a:r>
          </a:p>
          <a:p>
            <a:pPr lvl="2" indent="-457200" algn="l">
              <a:lnSpc>
                <a:spcPct val="90000"/>
              </a:lnSpc>
              <a:spcBef>
                <a:spcPct val="10000"/>
              </a:spcBef>
              <a:buFont typeface="Wingdings" pitchFamily="2" charset="2"/>
              <a:buChar char="q"/>
            </a:pPr>
            <a:endParaRPr lang="en-GB" smtClean="0"/>
          </a:p>
          <a:p>
            <a:pPr lvl="2" indent="-457200" algn="l">
              <a:lnSpc>
                <a:spcPct val="90000"/>
              </a:lnSpc>
              <a:spcBef>
                <a:spcPct val="10000"/>
              </a:spcBef>
              <a:buFont typeface="Wingdings" pitchFamily="2" charset="2"/>
              <a:buNone/>
            </a:pPr>
            <a:endParaRPr lang="en-US" sz="1600" smtClean="0"/>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4"/>
          <p:cNvSpPr>
            <a:spLocks noGrp="1"/>
          </p:cNvSpPr>
          <p:nvPr>
            <p:ph type="dt" sz="quarter" idx="10"/>
          </p:nvPr>
        </p:nvSpPr>
        <p:spPr/>
        <p:txBody>
          <a:bodyPr/>
          <a:lstStyle/>
          <a:p>
            <a:pPr>
              <a:defRPr/>
            </a:pPr>
            <a:r>
              <a:rPr lang="en-US"/>
              <a:t>		 </a:t>
            </a:r>
            <a:r>
              <a:rPr lang="en-US" sz="1200"/>
              <a:t> </a:t>
            </a:r>
            <a:fld id="{13A4BA9C-E061-4323-958B-E0C302569639}" type="slidenum">
              <a:rPr lang="en-US" sz="1200">
                <a:solidFill>
                  <a:srgbClr val="003399"/>
                </a:solidFill>
              </a:rPr>
              <a:pPr>
                <a:defRPr/>
              </a:pPr>
              <a:t>57</a:t>
            </a:fld>
            <a:endParaRPr lang="en-US" sz="1200">
              <a:solidFill>
                <a:srgbClr val="003399"/>
              </a:solidFill>
            </a:endParaRPr>
          </a:p>
        </p:txBody>
      </p:sp>
      <p:sp>
        <p:nvSpPr>
          <p:cNvPr id="1028" name="Rectangle 2"/>
          <p:cNvSpPr>
            <a:spLocks noGrp="1" noChangeArrowheads="1"/>
          </p:cNvSpPr>
          <p:nvPr>
            <p:ph type="title"/>
          </p:nvPr>
        </p:nvSpPr>
        <p:spPr/>
        <p:txBody>
          <a:bodyPr/>
          <a:lstStyle/>
          <a:p>
            <a:r>
              <a:rPr lang="en-US" smtClean="0"/>
              <a:t>1. </a:t>
            </a:r>
            <a:r>
              <a:rPr lang="en-US" i="1" smtClean="0"/>
              <a:t>Z</a:t>
            </a:r>
            <a:r>
              <a:rPr lang="en-US" smtClean="0"/>
              <a:t>-transform (1)</a:t>
            </a:r>
          </a:p>
        </p:txBody>
      </p:sp>
      <p:sp>
        <p:nvSpPr>
          <p:cNvPr id="1029" name="Rectangle 3"/>
          <p:cNvSpPr>
            <a:spLocks noGrp="1" noChangeArrowheads="1"/>
          </p:cNvSpPr>
          <p:nvPr>
            <p:ph type="body" sz="half" idx="1"/>
          </p:nvPr>
        </p:nvSpPr>
        <p:spPr>
          <a:xfrm>
            <a:off x="609600" y="914400"/>
            <a:ext cx="7924800" cy="5181600"/>
          </a:xfrm>
        </p:spPr>
        <p:txBody>
          <a:bodyPr/>
          <a:lstStyle/>
          <a:p>
            <a:pPr>
              <a:lnSpc>
                <a:spcPct val="90000"/>
              </a:lnSpc>
            </a:pPr>
            <a:r>
              <a:rPr lang="en-US" b="1" smtClean="0"/>
              <a:t>Discrete-time signals</a:t>
            </a:r>
            <a:r>
              <a:rPr lang="en-US" smtClean="0"/>
              <a:t> </a:t>
            </a:r>
            <a:r>
              <a:rPr lang="en-US" smtClean="0">
                <a:sym typeface="Symbol" pitchFamily="18" charset="2"/>
              </a:rPr>
              <a:t></a:t>
            </a:r>
            <a:r>
              <a:rPr lang="en-US" smtClean="0"/>
              <a:t> signals described as a </a:t>
            </a:r>
            <a:r>
              <a:rPr lang="en-US" i="1" smtClean="0"/>
              <a:t>time series</a:t>
            </a:r>
            <a:r>
              <a:rPr lang="en-US" smtClean="0"/>
              <a:t>, consisting of </a:t>
            </a:r>
            <a:r>
              <a:rPr lang="en-US" i="1" smtClean="0"/>
              <a:t>sequence of uniformly spaced samples</a:t>
            </a:r>
            <a:r>
              <a:rPr lang="en-US" smtClean="0"/>
              <a:t> whose </a:t>
            </a:r>
            <a:r>
              <a:rPr lang="en-US" i="1" smtClean="0"/>
              <a:t>varying amplitudes carry the useful information content</a:t>
            </a:r>
            <a:r>
              <a:rPr lang="en-US" smtClean="0"/>
              <a:t> of the signal.</a:t>
            </a:r>
          </a:p>
          <a:p>
            <a:pPr>
              <a:lnSpc>
                <a:spcPct val="90000"/>
              </a:lnSpc>
            </a:pPr>
            <a:endParaRPr lang="en-US" smtClean="0"/>
          </a:p>
          <a:p>
            <a:pPr>
              <a:lnSpc>
                <a:spcPct val="90000"/>
              </a:lnSpc>
            </a:pPr>
            <a:r>
              <a:rPr lang="en-US" smtClean="0"/>
              <a:t>Consider time series (sequence) {</a:t>
            </a:r>
            <a:r>
              <a:rPr lang="en-US" i="1" smtClean="0"/>
              <a:t>u</a:t>
            </a:r>
            <a:r>
              <a:rPr lang="en-US" smtClean="0"/>
              <a:t>(</a:t>
            </a:r>
            <a:r>
              <a:rPr lang="en-US" i="1" smtClean="0"/>
              <a:t>n</a:t>
            </a:r>
            <a:r>
              <a:rPr lang="en-US" smtClean="0"/>
              <a:t>)} or </a:t>
            </a:r>
            <a:r>
              <a:rPr lang="en-US" i="1" smtClean="0"/>
              <a:t>u</a:t>
            </a:r>
            <a:r>
              <a:rPr lang="en-US" smtClean="0"/>
              <a:t>(</a:t>
            </a:r>
            <a:r>
              <a:rPr lang="en-US" i="1" smtClean="0"/>
              <a:t>n</a:t>
            </a:r>
            <a:r>
              <a:rPr lang="en-US" smtClean="0"/>
              <a:t>) denoted by samples:</a:t>
            </a:r>
          </a:p>
          <a:p>
            <a:pPr lvl="1">
              <a:lnSpc>
                <a:spcPct val="90000"/>
              </a:lnSpc>
              <a:buFont typeface="Wingdings" pitchFamily="2" charset="2"/>
              <a:buNone/>
            </a:pPr>
            <a:r>
              <a:rPr lang="en-US" i="1" smtClean="0"/>
              <a:t>u</a:t>
            </a:r>
            <a:r>
              <a:rPr lang="en-US" smtClean="0"/>
              <a:t>(</a:t>
            </a:r>
            <a:r>
              <a:rPr lang="en-US" i="1" smtClean="0"/>
              <a:t>n</a:t>
            </a:r>
            <a:r>
              <a:rPr lang="en-US" smtClean="0"/>
              <a:t>), </a:t>
            </a:r>
            <a:r>
              <a:rPr lang="en-US" i="1" smtClean="0"/>
              <a:t>u</a:t>
            </a:r>
            <a:r>
              <a:rPr lang="en-US" smtClean="0"/>
              <a:t>(</a:t>
            </a:r>
            <a:r>
              <a:rPr lang="en-US" i="1" smtClean="0"/>
              <a:t>n</a:t>
            </a:r>
            <a:r>
              <a:rPr lang="en-US" smtClean="0"/>
              <a:t>-1), </a:t>
            </a:r>
            <a:r>
              <a:rPr lang="en-US" i="1" smtClean="0"/>
              <a:t>u</a:t>
            </a:r>
            <a:r>
              <a:rPr lang="en-US" smtClean="0"/>
              <a:t>(</a:t>
            </a:r>
            <a:r>
              <a:rPr lang="en-US" i="1" smtClean="0"/>
              <a:t>n</a:t>
            </a:r>
            <a:r>
              <a:rPr lang="en-US" smtClean="0"/>
              <a:t>-2),…, </a:t>
            </a:r>
            <a:r>
              <a:rPr lang="en-US" i="1" smtClean="0"/>
              <a:t>n</a:t>
            </a:r>
            <a:r>
              <a:rPr lang="en-US" smtClean="0"/>
              <a:t>: discrete time.</a:t>
            </a:r>
          </a:p>
          <a:p>
            <a:pPr lvl="1">
              <a:lnSpc>
                <a:spcPct val="90000"/>
              </a:lnSpc>
            </a:pPr>
            <a:r>
              <a:rPr lang="en-US" b="1" smtClean="0"/>
              <a:t>Z-transform</a:t>
            </a:r>
            <a:r>
              <a:rPr lang="en-US" smtClean="0"/>
              <a:t> of </a:t>
            </a:r>
            <a:r>
              <a:rPr lang="en-US" i="1" smtClean="0"/>
              <a:t>u</a:t>
            </a:r>
            <a:r>
              <a:rPr lang="en-US" smtClean="0"/>
              <a:t>(</a:t>
            </a:r>
            <a:r>
              <a:rPr lang="en-US" i="1" smtClean="0"/>
              <a:t>n</a:t>
            </a:r>
            <a:r>
              <a:rPr lang="en-US" smtClean="0"/>
              <a:t>):</a:t>
            </a:r>
          </a:p>
          <a:p>
            <a:pPr lvl="1">
              <a:lnSpc>
                <a:spcPct val="90000"/>
              </a:lnSpc>
              <a:buFont typeface="Wingdings" pitchFamily="2" charset="2"/>
              <a:buNone/>
            </a:pPr>
            <a:endParaRPr lang="en-US" smtClean="0"/>
          </a:p>
          <a:p>
            <a:pPr lvl="1">
              <a:lnSpc>
                <a:spcPct val="90000"/>
              </a:lnSpc>
              <a:buFont typeface="Wingdings" pitchFamily="2" charset="2"/>
              <a:buNone/>
            </a:pPr>
            <a:endParaRPr lang="en-US" smtClean="0"/>
          </a:p>
          <a:p>
            <a:pPr lvl="1">
              <a:lnSpc>
                <a:spcPct val="90000"/>
              </a:lnSpc>
              <a:buFont typeface="Wingdings" pitchFamily="2" charset="2"/>
              <a:buNone/>
            </a:pPr>
            <a:r>
              <a:rPr lang="en-US" i="1" smtClean="0"/>
              <a:t>	z</a:t>
            </a:r>
            <a:r>
              <a:rPr lang="en-US" smtClean="0"/>
              <a:t>: complex variable.</a:t>
            </a:r>
          </a:p>
          <a:p>
            <a:pPr lvl="1">
              <a:lnSpc>
                <a:spcPct val="90000"/>
              </a:lnSpc>
              <a:buFont typeface="Wingdings" pitchFamily="2" charset="2"/>
              <a:buNone/>
            </a:pPr>
            <a:r>
              <a:rPr lang="en-US" i="1" smtClean="0"/>
              <a:t>	z</a:t>
            </a:r>
            <a:r>
              <a:rPr lang="en-US" smtClean="0"/>
              <a:t>-transform pair: </a:t>
            </a:r>
            <a:r>
              <a:rPr lang="en-US" i="1" smtClean="0"/>
              <a:t>u</a:t>
            </a:r>
            <a:r>
              <a:rPr lang="en-US" smtClean="0"/>
              <a:t>(</a:t>
            </a:r>
            <a:r>
              <a:rPr lang="en-US" i="1" smtClean="0"/>
              <a:t>n</a:t>
            </a:r>
            <a:r>
              <a:rPr lang="en-US" smtClean="0"/>
              <a:t>) </a:t>
            </a:r>
            <a:r>
              <a:rPr lang="en-US" smtClean="0">
                <a:sym typeface="Symbol" pitchFamily="18" charset="2"/>
              </a:rPr>
              <a:t> </a:t>
            </a:r>
            <a:r>
              <a:rPr lang="en-US" i="1" smtClean="0">
                <a:sym typeface="Symbol" pitchFamily="18" charset="2"/>
              </a:rPr>
              <a:t>U</a:t>
            </a:r>
            <a:r>
              <a:rPr lang="en-US" smtClean="0">
                <a:sym typeface="Symbol" pitchFamily="18" charset="2"/>
              </a:rPr>
              <a:t>(</a:t>
            </a:r>
            <a:r>
              <a:rPr lang="en-US" i="1" smtClean="0">
                <a:sym typeface="Symbol" pitchFamily="18" charset="2"/>
              </a:rPr>
              <a:t>z</a:t>
            </a:r>
            <a:r>
              <a:rPr lang="en-US" smtClean="0">
                <a:sym typeface="Symbol" pitchFamily="18" charset="2"/>
              </a:rPr>
              <a:t>).</a:t>
            </a:r>
          </a:p>
          <a:p>
            <a:pPr lvl="1">
              <a:lnSpc>
                <a:spcPct val="90000"/>
              </a:lnSpc>
            </a:pPr>
            <a:r>
              <a:rPr lang="en-US" smtClean="0">
                <a:sym typeface="Symbol" pitchFamily="18" charset="2"/>
              </a:rPr>
              <a:t>Region of convergence (ROC): set of values of </a:t>
            </a:r>
            <a:r>
              <a:rPr lang="en-US" i="1" smtClean="0">
                <a:sym typeface="Symbol" pitchFamily="18" charset="2"/>
              </a:rPr>
              <a:t>z</a:t>
            </a:r>
            <a:r>
              <a:rPr lang="en-US" smtClean="0">
                <a:sym typeface="Symbol" pitchFamily="18" charset="2"/>
              </a:rPr>
              <a:t> for which </a:t>
            </a:r>
            <a:r>
              <a:rPr lang="en-US" i="1" smtClean="0">
                <a:sym typeface="Symbol" pitchFamily="18" charset="2"/>
              </a:rPr>
              <a:t>U</a:t>
            </a:r>
            <a:r>
              <a:rPr lang="en-US" smtClean="0">
                <a:sym typeface="Symbol" pitchFamily="18" charset="2"/>
              </a:rPr>
              <a:t>(</a:t>
            </a:r>
            <a:r>
              <a:rPr lang="en-US" i="1" smtClean="0">
                <a:sym typeface="Symbol" pitchFamily="18" charset="2"/>
              </a:rPr>
              <a:t>z</a:t>
            </a:r>
            <a:r>
              <a:rPr lang="en-US" smtClean="0">
                <a:sym typeface="Symbol" pitchFamily="18" charset="2"/>
              </a:rPr>
              <a:t>) is uniformly convergent.</a:t>
            </a:r>
          </a:p>
          <a:p>
            <a:pPr lvl="1">
              <a:lnSpc>
                <a:spcPct val="90000"/>
              </a:lnSpc>
              <a:buFont typeface="Wingdings" pitchFamily="2" charset="2"/>
              <a:buNone/>
            </a:pPr>
            <a:endParaRPr lang="en-US" smtClean="0"/>
          </a:p>
        </p:txBody>
      </p:sp>
      <p:graphicFrame>
        <p:nvGraphicFramePr>
          <p:cNvPr id="1026" name="Object 4"/>
          <p:cNvGraphicFramePr>
            <a:graphicFrameLocks noChangeAspect="1"/>
          </p:cNvGraphicFramePr>
          <p:nvPr>
            <p:ph sz="half" idx="2"/>
          </p:nvPr>
        </p:nvGraphicFramePr>
        <p:xfrm>
          <a:off x="3352800" y="3124200"/>
          <a:ext cx="2971800" cy="731838"/>
        </p:xfrm>
        <a:graphic>
          <a:graphicData uri="http://schemas.openxmlformats.org/presentationml/2006/ole">
            <p:oleObj spid="_x0000_s1026" name="Equation" r:id="rId3" imgW="1752480" imgH="431640" progId="">
              <p:embed/>
            </p:oleObj>
          </a:graphicData>
        </a:graphic>
      </p:graphicFrame>
      <p:sp>
        <p:nvSpPr>
          <p:cNvPr id="1030" name="Text Box 6"/>
          <p:cNvSpPr txBox="1">
            <a:spLocks noChangeArrowheads="1"/>
          </p:cNvSpPr>
          <p:nvPr/>
        </p:nvSpPr>
        <p:spPr bwMode="auto">
          <a:xfrm>
            <a:off x="7162800" y="3200400"/>
            <a:ext cx="685800" cy="396875"/>
          </a:xfrm>
          <a:prstGeom prst="rect">
            <a:avLst/>
          </a:prstGeom>
          <a:noFill/>
          <a:ln w="9525">
            <a:noFill/>
            <a:miter lim="800000"/>
            <a:headEnd/>
            <a:tailEnd/>
          </a:ln>
        </p:spPr>
        <p:txBody>
          <a:bodyPr wrap="none">
            <a:spAutoFit/>
          </a:bodyPr>
          <a:lstStyle/>
          <a:p>
            <a:r>
              <a:rPr lang="en-US"/>
              <a:t>(1.1)</a:t>
            </a:r>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Date Placeholder 5"/>
          <p:cNvSpPr>
            <a:spLocks noGrp="1"/>
          </p:cNvSpPr>
          <p:nvPr>
            <p:ph type="dt" sz="quarter" idx="10"/>
          </p:nvPr>
        </p:nvSpPr>
        <p:spPr/>
        <p:txBody>
          <a:bodyPr/>
          <a:lstStyle/>
          <a:p>
            <a:pPr>
              <a:defRPr/>
            </a:pPr>
            <a:r>
              <a:rPr lang="en-US"/>
              <a:t>		 </a:t>
            </a:r>
            <a:r>
              <a:rPr lang="en-US" sz="1200"/>
              <a:t> </a:t>
            </a:r>
            <a:fld id="{6EF7C098-DACF-49AB-A164-F5CD35DE85F1}" type="slidenum">
              <a:rPr lang="en-US" sz="1200">
                <a:solidFill>
                  <a:srgbClr val="003399"/>
                </a:solidFill>
              </a:rPr>
              <a:pPr>
                <a:defRPr/>
              </a:pPr>
              <a:t>58</a:t>
            </a:fld>
            <a:endParaRPr lang="en-US" sz="1200">
              <a:solidFill>
                <a:srgbClr val="003399"/>
              </a:solidFill>
            </a:endParaRPr>
          </a:p>
        </p:txBody>
      </p:sp>
      <p:sp>
        <p:nvSpPr>
          <p:cNvPr id="2055" name="Rectangle 2"/>
          <p:cNvSpPr>
            <a:spLocks noGrp="1" noChangeArrowheads="1"/>
          </p:cNvSpPr>
          <p:nvPr>
            <p:ph type="title"/>
          </p:nvPr>
        </p:nvSpPr>
        <p:spPr/>
        <p:txBody>
          <a:bodyPr/>
          <a:lstStyle/>
          <a:p>
            <a:r>
              <a:rPr lang="en-US" smtClean="0"/>
              <a:t>1. Z-transform (2)</a:t>
            </a:r>
          </a:p>
        </p:txBody>
      </p:sp>
      <p:sp>
        <p:nvSpPr>
          <p:cNvPr id="2056" name="Rectangle 3"/>
          <p:cNvSpPr>
            <a:spLocks noGrp="1" noChangeArrowheads="1"/>
          </p:cNvSpPr>
          <p:nvPr>
            <p:ph type="body" sz="half" idx="1"/>
          </p:nvPr>
        </p:nvSpPr>
        <p:spPr>
          <a:xfrm>
            <a:off x="685800" y="914400"/>
            <a:ext cx="7924800" cy="5181600"/>
          </a:xfrm>
        </p:spPr>
        <p:txBody>
          <a:bodyPr/>
          <a:lstStyle/>
          <a:p>
            <a:pPr>
              <a:lnSpc>
                <a:spcPct val="90000"/>
              </a:lnSpc>
            </a:pPr>
            <a:r>
              <a:rPr lang="en-US" b="1" smtClean="0"/>
              <a:t>Properties:</a:t>
            </a:r>
          </a:p>
          <a:p>
            <a:pPr lvl="1">
              <a:lnSpc>
                <a:spcPct val="90000"/>
              </a:lnSpc>
            </a:pPr>
            <a:r>
              <a:rPr lang="en-US" u="sng" smtClean="0"/>
              <a:t>Linear transform (superposition):</a:t>
            </a:r>
          </a:p>
          <a:p>
            <a:pPr lvl="1">
              <a:lnSpc>
                <a:spcPct val="90000"/>
              </a:lnSpc>
              <a:buFontTx/>
              <a:buChar char="o"/>
            </a:pPr>
            <a:endParaRPr lang="en-US" smtClean="0"/>
          </a:p>
          <a:p>
            <a:pPr lvl="1">
              <a:lnSpc>
                <a:spcPct val="90000"/>
              </a:lnSpc>
              <a:buFontTx/>
              <a:buNone/>
            </a:pPr>
            <a:endParaRPr lang="en-US" sz="1000" smtClean="0"/>
          </a:p>
          <a:p>
            <a:pPr lvl="1">
              <a:lnSpc>
                <a:spcPct val="90000"/>
              </a:lnSpc>
              <a:buFontTx/>
              <a:buNone/>
            </a:pPr>
            <a:r>
              <a:rPr lang="en-US" smtClean="0"/>
              <a:t>	ROC of (1.2): intersection of ROC of </a:t>
            </a:r>
            <a:r>
              <a:rPr lang="en-US" i="1" smtClean="0"/>
              <a:t>U</a:t>
            </a:r>
            <a:r>
              <a:rPr lang="en-US" baseline="-25000" smtClean="0"/>
              <a:t>1</a:t>
            </a:r>
            <a:r>
              <a:rPr lang="en-US" smtClean="0"/>
              <a:t>(</a:t>
            </a:r>
            <a:r>
              <a:rPr lang="en-US" i="1" smtClean="0"/>
              <a:t>z</a:t>
            </a:r>
            <a:r>
              <a:rPr lang="en-US" smtClean="0"/>
              <a:t>) and ROC of </a:t>
            </a:r>
            <a:r>
              <a:rPr lang="en-US" i="1" smtClean="0"/>
              <a:t>U</a:t>
            </a:r>
            <a:r>
              <a:rPr lang="en-US" baseline="-25000" smtClean="0"/>
              <a:t>2</a:t>
            </a:r>
            <a:r>
              <a:rPr lang="en-US" smtClean="0"/>
              <a:t>(</a:t>
            </a:r>
            <a:r>
              <a:rPr lang="en-US" i="1" smtClean="0"/>
              <a:t>z</a:t>
            </a:r>
            <a:r>
              <a:rPr lang="en-US" smtClean="0"/>
              <a:t>).</a:t>
            </a:r>
          </a:p>
          <a:p>
            <a:pPr lvl="1">
              <a:lnSpc>
                <a:spcPct val="90000"/>
              </a:lnSpc>
              <a:buFontTx/>
              <a:buNone/>
            </a:pPr>
            <a:endParaRPr lang="en-US" sz="800" smtClean="0"/>
          </a:p>
          <a:p>
            <a:pPr lvl="1">
              <a:lnSpc>
                <a:spcPct val="90000"/>
              </a:lnSpc>
            </a:pPr>
            <a:r>
              <a:rPr lang="en-US" u="sng" smtClean="0"/>
              <a:t>Time-shifting:</a:t>
            </a:r>
          </a:p>
          <a:p>
            <a:pPr lvl="1">
              <a:lnSpc>
                <a:spcPct val="90000"/>
              </a:lnSpc>
              <a:buFontTx/>
              <a:buChar char="o"/>
            </a:pPr>
            <a:endParaRPr lang="en-US" smtClean="0"/>
          </a:p>
          <a:p>
            <a:pPr lvl="1">
              <a:lnSpc>
                <a:spcPct val="90000"/>
              </a:lnSpc>
              <a:buFontTx/>
              <a:buNone/>
            </a:pPr>
            <a:r>
              <a:rPr lang="en-US" smtClean="0"/>
              <a:t>	</a:t>
            </a:r>
            <a:r>
              <a:rPr lang="en-US" i="1" smtClean="0"/>
              <a:t>n</a:t>
            </a:r>
            <a:r>
              <a:rPr lang="en-US" baseline="-25000" smtClean="0"/>
              <a:t>0</a:t>
            </a:r>
            <a:r>
              <a:rPr lang="en-US" smtClean="0"/>
              <a:t>: integer.</a:t>
            </a:r>
          </a:p>
          <a:p>
            <a:pPr lvl="1">
              <a:lnSpc>
                <a:spcPct val="90000"/>
              </a:lnSpc>
              <a:buFontTx/>
              <a:buNone/>
            </a:pPr>
            <a:r>
              <a:rPr lang="en-US" smtClean="0"/>
              <a:t>	ROC of (1.3): same as ROC of </a:t>
            </a:r>
            <a:r>
              <a:rPr lang="en-US" i="1" smtClean="0"/>
              <a:t>U</a:t>
            </a:r>
            <a:r>
              <a:rPr lang="en-US" smtClean="0"/>
              <a:t>(</a:t>
            </a:r>
            <a:r>
              <a:rPr lang="en-US" i="1" smtClean="0"/>
              <a:t>z</a:t>
            </a:r>
            <a:r>
              <a:rPr lang="en-US" smtClean="0"/>
              <a:t>).</a:t>
            </a:r>
          </a:p>
          <a:p>
            <a:pPr lvl="1">
              <a:lnSpc>
                <a:spcPct val="90000"/>
              </a:lnSpc>
              <a:buFontTx/>
              <a:buNone/>
            </a:pPr>
            <a:r>
              <a:rPr lang="en-US" smtClean="0"/>
              <a:t>	Special case:</a:t>
            </a:r>
          </a:p>
          <a:p>
            <a:pPr lvl="1">
              <a:lnSpc>
                <a:spcPct val="90000"/>
              </a:lnSpc>
              <a:buFontTx/>
              <a:buNone/>
            </a:pPr>
            <a:r>
              <a:rPr lang="en-US" smtClean="0"/>
              <a:t>				</a:t>
            </a:r>
            <a:r>
              <a:rPr lang="en-US" i="1" smtClean="0"/>
              <a:t>z</a:t>
            </a:r>
            <a:r>
              <a:rPr lang="en-US" baseline="30000" smtClean="0"/>
              <a:t>-1</a:t>
            </a:r>
            <a:r>
              <a:rPr lang="en-US" smtClean="0"/>
              <a:t>: unit-delay element.</a:t>
            </a:r>
          </a:p>
          <a:p>
            <a:pPr lvl="1">
              <a:lnSpc>
                <a:spcPct val="90000"/>
              </a:lnSpc>
            </a:pPr>
            <a:r>
              <a:rPr lang="en-US" u="sng" smtClean="0"/>
              <a:t>Convolution theorem:</a:t>
            </a:r>
          </a:p>
          <a:p>
            <a:pPr lvl="1">
              <a:lnSpc>
                <a:spcPct val="90000"/>
              </a:lnSpc>
              <a:buFontTx/>
              <a:buChar char="o"/>
            </a:pPr>
            <a:endParaRPr lang="en-US" smtClean="0"/>
          </a:p>
          <a:p>
            <a:pPr lvl="1">
              <a:lnSpc>
                <a:spcPct val="90000"/>
              </a:lnSpc>
              <a:buFontTx/>
              <a:buNone/>
            </a:pPr>
            <a:r>
              <a:rPr lang="en-US" smtClean="0"/>
              <a:t>	</a:t>
            </a:r>
          </a:p>
          <a:p>
            <a:pPr lvl="1">
              <a:lnSpc>
                <a:spcPct val="90000"/>
              </a:lnSpc>
              <a:buFontTx/>
              <a:buNone/>
            </a:pPr>
            <a:r>
              <a:rPr lang="en-US" smtClean="0"/>
              <a:t>	ROC of (1.4): intersection of ROC of </a:t>
            </a:r>
            <a:r>
              <a:rPr lang="en-US" i="1" smtClean="0"/>
              <a:t>U</a:t>
            </a:r>
            <a:r>
              <a:rPr lang="en-US" baseline="-25000" smtClean="0"/>
              <a:t>1</a:t>
            </a:r>
            <a:r>
              <a:rPr lang="en-US" smtClean="0"/>
              <a:t>(</a:t>
            </a:r>
            <a:r>
              <a:rPr lang="en-US" i="1" smtClean="0"/>
              <a:t>z</a:t>
            </a:r>
            <a:r>
              <a:rPr lang="en-US" smtClean="0"/>
              <a:t>) and ROC of </a:t>
            </a:r>
            <a:r>
              <a:rPr lang="en-US" i="1" smtClean="0"/>
              <a:t>U</a:t>
            </a:r>
            <a:r>
              <a:rPr lang="en-US" baseline="-25000" smtClean="0"/>
              <a:t>2</a:t>
            </a:r>
            <a:r>
              <a:rPr lang="en-US" smtClean="0"/>
              <a:t>(</a:t>
            </a:r>
            <a:r>
              <a:rPr lang="en-US" i="1" smtClean="0"/>
              <a:t>z</a:t>
            </a:r>
            <a:r>
              <a:rPr lang="en-US" smtClean="0"/>
              <a:t>).</a:t>
            </a:r>
          </a:p>
        </p:txBody>
      </p:sp>
      <p:graphicFrame>
        <p:nvGraphicFramePr>
          <p:cNvPr id="2050" name="Object 4"/>
          <p:cNvGraphicFramePr>
            <a:graphicFrameLocks noChangeAspect="1"/>
          </p:cNvGraphicFramePr>
          <p:nvPr>
            <p:ph sz="quarter" idx="2"/>
          </p:nvPr>
        </p:nvGraphicFramePr>
        <p:xfrm>
          <a:off x="2819400" y="1676400"/>
          <a:ext cx="3657600" cy="360363"/>
        </p:xfrm>
        <a:graphic>
          <a:graphicData uri="http://schemas.openxmlformats.org/presentationml/2006/ole">
            <p:oleObj spid="_x0000_s2050" name="Equation" r:id="rId3" imgW="2197080" imgH="215640" progId="">
              <p:embed/>
            </p:oleObj>
          </a:graphicData>
        </a:graphic>
      </p:graphicFrame>
      <p:sp>
        <p:nvSpPr>
          <p:cNvPr id="2057" name="Text Box 6"/>
          <p:cNvSpPr txBox="1">
            <a:spLocks noChangeArrowheads="1"/>
          </p:cNvSpPr>
          <p:nvPr/>
        </p:nvSpPr>
        <p:spPr bwMode="auto">
          <a:xfrm>
            <a:off x="7299325" y="1608138"/>
            <a:ext cx="685800" cy="396875"/>
          </a:xfrm>
          <a:prstGeom prst="rect">
            <a:avLst/>
          </a:prstGeom>
          <a:noFill/>
          <a:ln w="9525">
            <a:noFill/>
            <a:miter lim="800000"/>
            <a:headEnd/>
            <a:tailEnd/>
          </a:ln>
        </p:spPr>
        <p:txBody>
          <a:bodyPr wrap="none">
            <a:spAutoFit/>
          </a:bodyPr>
          <a:lstStyle/>
          <a:p>
            <a:r>
              <a:rPr lang="en-US"/>
              <a:t>(1.2)</a:t>
            </a:r>
          </a:p>
        </p:txBody>
      </p:sp>
      <p:graphicFrame>
        <p:nvGraphicFramePr>
          <p:cNvPr id="2051" name="Object 7"/>
          <p:cNvGraphicFramePr>
            <a:graphicFrameLocks noChangeAspect="1"/>
          </p:cNvGraphicFramePr>
          <p:nvPr>
            <p:ph sz="quarter" idx="3"/>
          </p:nvPr>
        </p:nvGraphicFramePr>
        <p:xfrm>
          <a:off x="2819400" y="2935288"/>
          <a:ext cx="3962400" cy="417512"/>
        </p:xfrm>
        <a:graphic>
          <a:graphicData uri="http://schemas.openxmlformats.org/presentationml/2006/ole">
            <p:oleObj spid="_x0000_s2051" name="Equation" r:id="rId4" imgW="2286000" imgH="241200" progId="">
              <p:embed/>
            </p:oleObj>
          </a:graphicData>
        </a:graphic>
      </p:graphicFrame>
      <p:sp>
        <p:nvSpPr>
          <p:cNvPr id="2058" name="Text Box 9"/>
          <p:cNvSpPr txBox="1">
            <a:spLocks noChangeArrowheads="1"/>
          </p:cNvSpPr>
          <p:nvPr/>
        </p:nvSpPr>
        <p:spPr bwMode="auto">
          <a:xfrm>
            <a:off x="7315200" y="2955925"/>
            <a:ext cx="685800" cy="396875"/>
          </a:xfrm>
          <a:prstGeom prst="rect">
            <a:avLst/>
          </a:prstGeom>
          <a:noFill/>
          <a:ln w="9525">
            <a:noFill/>
            <a:miter lim="800000"/>
            <a:headEnd/>
            <a:tailEnd/>
          </a:ln>
        </p:spPr>
        <p:txBody>
          <a:bodyPr wrap="none">
            <a:spAutoFit/>
          </a:bodyPr>
          <a:lstStyle/>
          <a:p>
            <a:r>
              <a:rPr lang="en-US"/>
              <a:t>(1.3)</a:t>
            </a:r>
          </a:p>
        </p:txBody>
      </p:sp>
      <p:graphicFrame>
        <p:nvGraphicFramePr>
          <p:cNvPr id="2052" name="Object 10"/>
          <p:cNvGraphicFramePr>
            <a:graphicFrameLocks noChangeAspect="1"/>
          </p:cNvGraphicFramePr>
          <p:nvPr/>
        </p:nvGraphicFramePr>
        <p:xfrm>
          <a:off x="3200400" y="3886200"/>
          <a:ext cx="2895600" cy="407988"/>
        </p:xfrm>
        <a:graphic>
          <a:graphicData uri="http://schemas.openxmlformats.org/presentationml/2006/ole">
            <p:oleObj spid="_x0000_s2052" name="Equation" r:id="rId5" imgW="1714320" imgH="241200" progId="">
              <p:embed/>
            </p:oleObj>
          </a:graphicData>
        </a:graphic>
      </p:graphicFrame>
      <p:graphicFrame>
        <p:nvGraphicFramePr>
          <p:cNvPr id="2053" name="Object 11"/>
          <p:cNvGraphicFramePr>
            <a:graphicFrameLocks noChangeAspect="1"/>
          </p:cNvGraphicFramePr>
          <p:nvPr/>
        </p:nvGraphicFramePr>
        <p:xfrm>
          <a:off x="2971800" y="4953000"/>
          <a:ext cx="3048000" cy="665163"/>
        </p:xfrm>
        <a:graphic>
          <a:graphicData uri="http://schemas.openxmlformats.org/presentationml/2006/ole">
            <p:oleObj spid="_x0000_s2053" name="Equation" r:id="rId6" imgW="1981080" imgH="431640" progId="">
              <p:embed/>
            </p:oleObj>
          </a:graphicData>
        </a:graphic>
      </p:graphicFrame>
      <p:sp>
        <p:nvSpPr>
          <p:cNvPr id="2059" name="Text Box 12"/>
          <p:cNvSpPr txBox="1">
            <a:spLocks noChangeArrowheads="1"/>
          </p:cNvSpPr>
          <p:nvPr/>
        </p:nvSpPr>
        <p:spPr bwMode="auto">
          <a:xfrm>
            <a:off x="7315200" y="5089525"/>
            <a:ext cx="685800" cy="396875"/>
          </a:xfrm>
          <a:prstGeom prst="rect">
            <a:avLst/>
          </a:prstGeom>
          <a:noFill/>
          <a:ln w="9525">
            <a:noFill/>
            <a:miter lim="800000"/>
            <a:headEnd/>
            <a:tailEnd/>
          </a:ln>
        </p:spPr>
        <p:txBody>
          <a:bodyPr wrap="none">
            <a:spAutoFit/>
          </a:bodyPr>
          <a:lstStyle/>
          <a:p>
            <a:r>
              <a:rPr lang="en-US"/>
              <a:t>(1.4)</a:t>
            </a:r>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Date Placeholder 5"/>
          <p:cNvSpPr>
            <a:spLocks noGrp="1"/>
          </p:cNvSpPr>
          <p:nvPr>
            <p:ph type="dt" sz="quarter" idx="10"/>
          </p:nvPr>
        </p:nvSpPr>
        <p:spPr/>
        <p:txBody>
          <a:bodyPr/>
          <a:lstStyle/>
          <a:p>
            <a:pPr>
              <a:defRPr/>
            </a:pPr>
            <a:r>
              <a:rPr lang="en-US"/>
              <a:t>		 </a:t>
            </a:r>
            <a:r>
              <a:rPr lang="en-US" sz="1200"/>
              <a:t> </a:t>
            </a:r>
            <a:fld id="{B1158A87-0976-4C90-ACEF-E9FF3BE76BA2}" type="slidenum">
              <a:rPr lang="en-US" sz="1200">
                <a:solidFill>
                  <a:srgbClr val="003399"/>
                </a:solidFill>
              </a:rPr>
              <a:pPr>
                <a:defRPr/>
              </a:pPr>
              <a:t>59</a:t>
            </a:fld>
            <a:endParaRPr lang="en-US" sz="1200">
              <a:solidFill>
                <a:srgbClr val="003399"/>
              </a:solidFill>
            </a:endParaRPr>
          </a:p>
        </p:txBody>
      </p:sp>
      <p:sp>
        <p:nvSpPr>
          <p:cNvPr id="3080" name="Rectangle 2"/>
          <p:cNvSpPr>
            <a:spLocks noGrp="1" noChangeArrowheads="1"/>
          </p:cNvSpPr>
          <p:nvPr>
            <p:ph type="title"/>
          </p:nvPr>
        </p:nvSpPr>
        <p:spPr/>
        <p:txBody>
          <a:bodyPr/>
          <a:lstStyle/>
          <a:p>
            <a:r>
              <a:rPr lang="en-US" smtClean="0"/>
              <a:t>1. Linear Time-Invariant (LTI) Filters (1)</a:t>
            </a:r>
          </a:p>
        </p:txBody>
      </p:sp>
      <p:sp>
        <p:nvSpPr>
          <p:cNvPr id="3081" name="Rectangle 3"/>
          <p:cNvSpPr>
            <a:spLocks noGrp="1" noChangeArrowheads="1"/>
          </p:cNvSpPr>
          <p:nvPr>
            <p:ph type="body" sz="half" idx="1"/>
          </p:nvPr>
        </p:nvSpPr>
        <p:spPr>
          <a:xfrm>
            <a:off x="609600" y="914400"/>
            <a:ext cx="7924800" cy="5181600"/>
          </a:xfrm>
        </p:spPr>
        <p:txBody>
          <a:bodyPr/>
          <a:lstStyle/>
          <a:p>
            <a:r>
              <a:rPr lang="en-US" b="1" smtClean="0"/>
              <a:t>Definition:</a:t>
            </a:r>
          </a:p>
          <a:p>
            <a:endParaRPr lang="en-US" b="1" smtClean="0"/>
          </a:p>
          <a:p>
            <a:endParaRPr lang="en-US" b="1" smtClean="0"/>
          </a:p>
          <a:p>
            <a:endParaRPr lang="en-US" b="1" smtClean="0"/>
          </a:p>
          <a:p>
            <a:endParaRPr lang="en-US" b="1" smtClean="0"/>
          </a:p>
          <a:p>
            <a:endParaRPr lang="en-US" sz="1000" b="1" smtClean="0"/>
          </a:p>
          <a:p>
            <a:r>
              <a:rPr lang="en-US" b="1" smtClean="0"/>
              <a:t>Impulse response </a:t>
            </a:r>
            <a:r>
              <a:rPr lang="en-US" i="1" smtClean="0"/>
              <a:t>h</a:t>
            </a:r>
            <a:r>
              <a:rPr lang="en-US" b="1" smtClean="0"/>
              <a:t>(</a:t>
            </a:r>
            <a:r>
              <a:rPr lang="en-US" i="1" smtClean="0"/>
              <a:t>n</a:t>
            </a:r>
            <a:r>
              <a:rPr lang="en-US" b="1" smtClean="0"/>
              <a:t>):</a:t>
            </a:r>
          </a:p>
          <a:p>
            <a:endParaRPr lang="en-US" b="1" smtClean="0"/>
          </a:p>
          <a:p>
            <a:endParaRPr lang="en-US" b="1" smtClean="0"/>
          </a:p>
          <a:p>
            <a:endParaRPr lang="en-US" b="1" smtClean="0"/>
          </a:p>
          <a:p>
            <a:endParaRPr lang="en-US" sz="1000" smtClean="0"/>
          </a:p>
          <a:p>
            <a:pPr>
              <a:buFont typeface="Wingdings" pitchFamily="2" charset="2"/>
              <a:buNone/>
            </a:pPr>
            <a:r>
              <a:rPr lang="en-US" smtClean="0"/>
              <a:t>	</a:t>
            </a:r>
          </a:p>
          <a:p>
            <a:pPr>
              <a:buFont typeface="Wingdings" pitchFamily="2" charset="2"/>
              <a:buNone/>
            </a:pPr>
            <a:r>
              <a:rPr lang="en-US" smtClean="0"/>
              <a:t>	For arbitrary input </a:t>
            </a:r>
            <a:r>
              <a:rPr lang="en-US" i="1" smtClean="0"/>
              <a:t>v</a:t>
            </a:r>
            <a:r>
              <a:rPr lang="en-US" smtClean="0"/>
              <a:t>(</a:t>
            </a:r>
            <a:r>
              <a:rPr lang="en-US" i="1" smtClean="0"/>
              <a:t>n</a:t>
            </a:r>
            <a:r>
              <a:rPr lang="en-US" smtClean="0"/>
              <a:t>): </a:t>
            </a:r>
            <a:r>
              <a:rPr lang="en-US" i="1" smtClean="0"/>
              <a:t>convolution sum</a:t>
            </a:r>
          </a:p>
        </p:txBody>
      </p:sp>
      <p:graphicFrame>
        <p:nvGraphicFramePr>
          <p:cNvPr id="3074" name="Object 10"/>
          <p:cNvGraphicFramePr>
            <a:graphicFrameLocks noChangeAspect="1"/>
          </p:cNvGraphicFramePr>
          <p:nvPr>
            <p:ph sz="quarter" idx="2"/>
          </p:nvPr>
        </p:nvGraphicFramePr>
        <p:xfrm>
          <a:off x="2209800" y="1981200"/>
          <a:ext cx="1600200" cy="368300"/>
        </p:xfrm>
        <a:graphic>
          <a:graphicData uri="http://schemas.openxmlformats.org/presentationml/2006/ole">
            <p:oleObj spid="_x0000_s3074" name="Equation" r:id="rId3" imgW="939600" imgH="215640" progId="">
              <p:embed/>
            </p:oleObj>
          </a:graphicData>
        </a:graphic>
      </p:graphicFrame>
      <p:sp>
        <p:nvSpPr>
          <p:cNvPr id="3082" name="Rectangle 4"/>
          <p:cNvSpPr>
            <a:spLocks noChangeArrowheads="1"/>
          </p:cNvSpPr>
          <p:nvPr/>
        </p:nvSpPr>
        <p:spPr bwMode="auto">
          <a:xfrm>
            <a:off x="3962400" y="1219200"/>
            <a:ext cx="1600200" cy="1447800"/>
          </a:xfrm>
          <a:prstGeom prst="rect">
            <a:avLst/>
          </a:prstGeom>
          <a:solidFill>
            <a:schemeClr val="accent1"/>
          </a:solidFill>
          <a:ln w="9525">
            <a:solidFill>
              <a:schemeClr val="tx1"/>
            </a:solidFill>
            <a:miter lim="800000"/>
            <a:headEnd/>
            <a:tailEnd/>
          </a:ln>
        </p:spPr>
        <p:txBody>
          <a:bodyPr wrap="none" anchor="ctr"/>
          <a:lstStyle/>
          <a:p>
            <a:pPr algn="ctr"/>
            <a:r>
              <a:rPr lang="en-US" b="1"/>
              <a:t>LTI</a:t>
            </a:r>
          </a:p>
          <a:p>
            <a:pPr algn="ctr"/>
            <a:r>
              <a:rPr lang="en-US" b="1"/>
              <a:t>Filter:</a:t>
            </a:r>
          </a:p>
          <a:p>
            <a:pPr algn="ctr"/>
            <a:r>
              <a:rPr lang="en-US" sz="1800" b="1" i="1"/>
              <a:t>Linearity,</a:t>
            </a:r>
          </a:p>
          <a:p>
            <a:pPr algn="ctr"/>
            <a:r>
              <a:rPr lang="en-US" sz="1800" b="1" i="1"/>
              <a:t>Time-invariant</a:t>
            </a:r>
          </a:p>
        </p:txBody>
      </p:sp>
      <p:sp>
        <p:nvSpPr>
          <p:cNvPr id="3083" name="Line 5"/>
          <p:cNvSpPr>
            <a:spLocks noChangeShapeType="1"/>
          </p:cNvSpPr>
          <p:nvPr/>
        </p:nvSpPr>
        <p:spPr bwMode="auto">
          <a:xfrm>
            <a:off x="2819400" y="1905000"/>
            <a:ext cx="1143000" cy="0"/>
          </a:xfrm>
          <a:prstGeom prst="line">
            <a:avLst/>
          </a:prstGeom>
          <a:noFill/>
          <a:ln w="9525">
            <a:solidFill>
              <a:schemeClr val="tx1"/>
            </a:solidFill>
            <a:round/>
            <a:headEnd/>
            <a:tailEnd type="triangle" w="med" len="med"/>
          </a:ln>
        </p:spPr>
        <p:txBody>
          <a:bodyPr/>
          <a:lstStyle/>
          <a:p>
            <a:endParaRPr lang="en-US"/>
          </a:p>
        </p:txBody>
      </p:sp>
      <p:sp>
        <p:nvSpPr>
          <p:cNvPr id="3084" name="Line 6"/>
          <p:cNvSpPr>
            <a:spLocks noChangeShapeType="1"/>
          </p:cNvSpPr>
          <p:nvPr/>
        </p:nvSpPr>
        <p:spPr bwMode="auto">
          <a:xfrm>
            <a:off x="5562600" y="1905000"/>
            <a:ext cx="1143000" cy="0"/>
          </a:xfrm>
          <a:prstGeom prst="line">
            <a:avLst/>
          </a:prstGeom>
          <a:noFill/>
          <a:ln w="9525">
            <a:solidFill>
              <a:schemeClr val="tx1"/>
            </a:solidFill>
            <a:round/>
            <a:headEnd/>
            <a:tailEnd type="triangle" w="med" len="med"/>
          </a:ln>
        </p:spPr>
        <p:txBody>
          <a:bodyPr/>
          <a:lstStyle/>
          <a:p>
            <a:endParaRPr lang="en-US"/>
          </a:p>
        </p:txBody>
      </p:sp>
      <p:sp>
        <p:nvSpPr>
          <p:cNvPr id="3085" name="Text Box 7"/>
          <p:cNvSpPr txBox="1">
            <a:spLocks noChangeArrowheads="1"/>
          </p:cNvSpPr>
          <p:nvPr/>
        </p:nvSpPr>
        <p:spPr bwMode="auto">
          <a:xfrm>
            <a:off x="2667000" y="1431925"/>
            <a:ext cx="600075" cy="396875"/>
          </a:xfrm>
          <a:prstGeom prst="rect">
            <a:avLst/>
          </a:prstGeom>
          <a:noFill/>
          <a:ln w="9525">
            <a:noFill/>
            <a:miter lim="800000"/>
            <a:headEnd/>
            <a:tailEnd/>
          </a:ln>
        </p:spPr>
        <p:txBody>
          <a:bodyPr wrap="none">
            <a:spAutoFit/>
          </a:bodyPr>
          <a:lstStyle/>
          <a:p>
            <a:r>
              <a:rPr lang="en-US" i="1"/>
              <a:t>v</a:t>
            </a:r>
            <a:r>
              <a:rPr lang="en-US"/>
              <a:t>(</a:t>
            </a:r>
            <a:r>
              <a:rPr lang="en-US" i="1"/>
              <a:t>n</a:t>
            </a:r>
            <a:r>
              <a:rPr lang="en-US"/>
              <a:t>)</a:t>
            </a:r>
          </a:p>
        </p:txBody>
      </p:sp>
      <p:sp>
        <p:nvSpPr>
          <p:cNvPr id="3086" name="Text Box 8"/>
          <p:cNvSpPr txBox="1">
            <a:spLocks noChangeArrowheads="1"/>
          </p:cNvSpPr>
          <p:nvPr/>
        </p:nvSpPr>
        <p:spPr bwMode="auto">
          <a:xfrm>
            <a:off x="6016625" y="1431925"/>
            <a:ext cx="612775" cy="396875"/>
          </a:xfrm>
          <a:prstGeom prst="rect">
            <a:avLst/>
          </a:prstGeom>
          <a:noFill/>
          <a:ln w="9525">
            <a:noFill/>
            <a:miter lim="800000"/>
            <a:headEnd/>
            <a:tailEnd/>
          </a:ln>
        </p:spPr>
        <p:txBody>
          <a:bodyPr wrap="none">
            <a:spAutoFit/>
          </a:bodyPr>
          <a:lstStyle/>
          <a:p>
            <a:r>
              <a:rPr lang="en-US" i="1"/>
              <a:t>u</a:t>
            </a:r>
            <a:r>
              <a:rPr lang="en-US"/>
              <a:t>(</a:t>
            </a:r>
            <a:r>
              <a:rPr lang="en-US" i="1"/>
              <a:t>n</a:t>
            </a:r>
            <a:r>
              <a:rPr lang="en-US"/>
              <a:t>)</a:t>
            </a:r>
          </a:p>
        </p:txBody>
      </p:sp>
      <p:graphicFrame>
        <p:nvGraphicFramePr>
          <p:cNvPr id="3075" name="Object 12"/>
          <p:cNvGraphicFramePr>
            <a:graphicFrameLocks noChangeAspect="1"/>
          </p:cNvGraphicFramePr>
          <p:nvPr>
            <p:ph sz="quarter" idx="3"/>
          </p:nvPr>
        </p:nvGraphicFramePr>
        <p:xfrm>
          <a:off x="5638800" y="1981200"/>
          <a:ext cx="1676400" cy="376238"/>
        </p:xfrm>
        <a:graphic>
          <a:graphicData uri="http://schemas.openxmlformats.org/presentationml/2006/ole">
            <p:oleObj spid="_x0000_s3075" name="Equation" r:id="rId4" imgW="965160" imgH="215640" progId="">
              <p:embed/>
            </p:oleObj>
          </a:graphicData>
        </a:graphic>
      </p:graphicFrame>
      <p:graphicFrame>
        <p:nvGraphicFramePr>
          <p:cNvPr id="3076" name="Object 14"/>
          <p:cNvGraphicFramePr>
            <a:graphicFrameLocks noChangeAspect="1"/>
          </p:cNvGraphicFramePr>
          <p:nvPr/>
        </p:nvGraphicFramePr>
        <p:xfrm>
          <a:off x="2559050" y="2362200"/>
          <a:ext cx="869950" cy="339725"/>
        </p:xfrm>
        <a:graphic>
          <a:graphicData uri="http://schemas.openxmlformats.org/presentationml/2006/ole">
            <p:oleObj spid="_x0000_s3076" name="Equation" r:id="rId5" imgW="520560" imgH="203040" progId="">
              <p:embed/>
            </p:oleObj>
          </a:graphicData>
        </a:graphic>
      </p:graphicFrame>
      <p:graphicFrame>
        <p:nvGraphicFramePr>
          <p:cNvPr id="3077" name="Object 15"/>
          <p:cNvGraphicFramePr>
            <a:graphicFrameLocks noChangeAspect="1"/>
          </p:cNvGraphicFramePr>
          <p:nvPr/>
        </p:nvGraphicFramePr>
        <p:xfrm>
          <a:off x="5943600" y="2362200"/>
          <a:ext cx="869950" cy="339725"/>
        </p:xfrm>
        <a:graphic>
          <a:graphicData uri="http://schemas.openxmlformats.org/presentationml/2006/ole">
            <p:oleObj spid="_x0000_s3077" name="Equation" r:id="rId6" imgW="520560" imgH="203040" progId="">
              <p:embed/>
            </p:oleObj>
          </a:graphicData>
        </a:graphic>
      </p:graphicFrame>
      <p:sp>
        <p:nvSpPr>
          <p:cNvPr id="3087" name="Rectangle 17"/>
          <p:cNvSpPr>
            <a:spLocks noChangeArrowheads="1"/>
          </p:cNvSpPr>
          <p:nvPr/>
        </p:nvSpPr>
        <p:spPr bwMode="auto">
          <a:xfrm>
            <a:off x="4038600" y="3352800"/>
            <a:ext cx="1524000" cy="1447800"/>
          </a:xfrm>
          <a:prstGeom prst="rect">
            <a:avLst/>
          </a:prstGeom>
          <a:solidFill>
            <a:schemeClr val="accent1"/>
          </a:solidFill>
          <a:ln w="9525">
            <a:solidFill>
              <a:schemeClr val="tx1"/>
            </a:solidFill>
            <a:miter lim="800000"/>
            <a:headEnd/>
            <a:tailEnd/>
          </a:ln>
        </p:spPr>
        <p:txBody>
          <a:bodyPr wrap="none" anchor="ctr"/>
          <a:lstStyle/>
          <a:p>
            <a:pPr algn="ctr"/>
            <a:r>
              <a:rPr lang="en-US" b="1"/>
              <a:t>LTI</a:t>
            </a:r>
          </a:p>
          <a:p>
            <a:pPr algn="ctr"/>
            <a:r>
              <a:rPr lang="en-US" b="1"/>
              <a:t>Filter</a:t>
            </a:r>
          </a:p>
          <a:p>
            <a:pPr algn="ctr"/>
            <a:r>
              <a:rPr lang="en-US" i="1"/>
              <a:t>h</a:t>
            </a:r>
            <a:r>
              <a:rPr lang="en-US" b="1"/>
              <a:t>(</a:t>
            </a:r>
            <a:r>
              <a:rPr lang="en-US" i="1"/>
              <a:t>n</a:t>
            </a:r>
            <a:r>
              <a:rPr lang="en-US" b="1"/>
              <a:t>)</a:t>
            </a:r>
          </a:p>
        </p:txBody>
      </p:sp>
      <p:sp>
        <p:nvSpPr>
          <p:cNvPr id="3088" name="Line 18"/>
          <p:cNvSpPr>
            <a:spLocks noChangeShapeType="1"/>
          </p:cNvSpPr>
          <p:nvPr/>
        </p:nvSpPr>
        <p:spPr bwMode="auto">
          <a:xfrm>
            <a:off x="2895600" y="4225925"/>
            <a:ext cx="1143000" cy="0"/>
          </a:xfrm>
          <a:prstGeom prst="line">
            <a:avLst/>
          </a:prstGeom>
          <a:noFill/>
          <a:ln w="9525">
            <a:solidFill>
              <a:schemeClr val="tx1"/>
            </a:solidFill>
            <a:round/>
            <a:headEnd/>
            <a:tailEnd type="triangle" w="med" len="med"/>
          </a:ln>
        </p:spPr>
        <p:txBody>
          <a:bodyPr/>
          <a:lstStyle/>
          <a:p>
            <a:endParaRPr lang="en-US"/>
          </a:p>
        </p:txBody>
      </p:sp>
      <p:sp>
        <p:nvSpPr>
          <p:cNvPr id="3089" name="Line 19"/>
          <p:cNvSpPr>
            <a:spLocks noChangeShapeType="1"/>
          </p:cNvSpPr>
          <p:nvPr/>
        </p:nvSpPr>
        <p:spPr bwMode="auto">
          <a:xfrm>
            <a:off x="5562600" y="4225925"/>
            <a:ext cx="1143000" cy="0"/>
          </a:xfrm>
          <a:prstGeom prst="line">
            <a:avLst/>
          </a:prstGeom>
          <a:noFill/>
          <a:ln w="9525">
            <a:solidFill>
              <a:schemeClr val="tx1"/>
            </a:solidFill>
            <a:round/>
            <a:headEnd/>
            <a:tailEnd type="triangle" w="med" len="med"/>
          </a:ln>
        </p:spPr>
        <p:txBody>
          <a:bodyPr/>
          <a:lstStyle/>
          <a:p>
            <a:endParaRPr lang="en-US"/>
          </a:p>
        </p:txBody>
      </p:sp>
      <p:sp>
        <p:nvSpPr>
          <p:cNvPr id="3090" name="Text Box 21"/>
          <p:cNvSpPr txBox="1">
            <a:spLocks noChangeArrowheads="1"/>
          </p:cNvSpPr>
          <p:nvPr/>
        </p:nvSpPr>
        <p:spPr bwMode="auto">
          <a:xfrm>
            <a:off x="5791200" y="3676650"/>
            <a:ext cx="1295400" cy="396875"/>
          </a:xfrm>
          <a:prstGeom prst="rect">
            <a:avLst/>
          </a:prstGeom>
          <a:noFill/>
          <a:ln w="9525">
            <a:noFill/>
            <a:miter lim="800000"/>
            <a:headEnd/>
            <a:tailEnd/>
          </a:ln>
        </p:spPr>
        <p:txBody>
          <a:bodyPr>
            <a:spAutoFit/>
          </a:bodyPr>
          <a:lstStyle/>
          <a:p>
            <a:r>
              <a:rPr lang="en-US" i="1"/>
              <a:t>u</a:t>
            </a:r>
            <a:r>
              <a:rPr lang="en-US"/>
              <a:t>(</a:t>
            </a:r>
            <a:r>
              <a:rPr lang="en-US" i="1"/>
              <a:t>n</a:t>
            </a:r>
            <a:r>
              <a:rPr lang="en-US"/>
              <a:t>)=</a:t>
            </a:r>
            <a:r>
              <a:rPr lang="en-US" i="1"/>
              <a:t>h</a:t>
            </a:r>
            <a:r>
              <a:rPr lang="en-US"/>
              <a:t>(</a:t>
            </a:r>
            <a:r>
              <a:rPr lang="en-US" i="1"/>
              <a:t>n</a:t>
            </a:r>
            <a:r>
              <a:rPr lang="en-US"/>
              <a:t>)</a:t>
            </a:r>
          </a:p>
        </p:txBody>
      </p:sp>
      <p:sp>
        <p:nvSpPr>
          <p:cNvPr id="3091" name="Line 25"/>
          <p:cNvSpPr>
            <a:spLocks noChangeShapeType="1"/>
          </p:cNvSpPr>
          <p:nvPr/>
        </p:nvSpPr>
        <p:spPr bwMode="auto">
          <a:xfrm>
            <a:off x="2895600" y="3921125"/>
            <a:ext cx="914400" cy="0"/>
          </a:xfrm>
          <a:prstGeom prst="line">
            <a:avLst/>
          </a:prstGeom>
          <a:noFill/>
          <a:ln w="9525">
            <a:solidFill>
              <a:schemeClr val="tx1"/>
            </a:solidFill>
            <a:round/>
            <a:headEnd/>
            <a:tailEnd/>
          </a:ln>
        </p:spPr>
        <p:txBody>
          <a:bodyPr/>
          <a:lstStyle/>
          <a:p>
            <a:endParaRPr lang="en-US"/>
          </a:p>
        </p:txBody>
      </p:sp>
      <p:sp>
        <p:nvSpPr>
          <p:cNvPr id="3092" name="Line 26"/>
          <p:cNvSpPr>
            <a:spLocks noChangeShapeType="1"/>
          </p:cNvSpPr>
          <p:nvPr/>
        </p:nvSpPr>
        <p:spPr bwMode="auto">
          <a:xfrm flipV="1">
            <a:off x="3352800" y="3387725"/>
            <a:ext cx="0" cy="533400"/>
          </a:xfrm>
          <a:prstGeom prst="line">
            <a:avLst/>
          </a:prstGeom>
          <a:noFill/>
          <a:ln w="9525">
            <a:solidFill>
              <a:schemeClr val="tx1"/>
            </a:solidFill>
            <a:round/>
            <a:headEnd/>
            <a:tailEnd type="triangle" w="med" len="med"/>
          </a:ln>
        </p:spPr>
        <p:txBody>
          <a:bodyPr/>
          <a:lstStyle/>
          <a:p>
            <a:endParaRPr lang="en-US"/>
          </a:p>
        </p:txBody>
      </p:sp>
      <p:sp>
        <p:nvSpPr>
          <p:cNvPr id="3093" name="Text Box 27"/>
          <p:cNvSpPr txBox="1">
            <a:spLocks noChangeArrowheads="1"/>
          </p:cNvSpPr>
          <p:nvPr/>
        </p:nvSpPr>
        <p:spPr bwMode="auto">
          <a:xfrm>
            <a:off x="3124200" y="3890963"/>
            <a:ext cx="477838" cy="350837"/>
          </a:xfrm>
          <a:prstGeom prst="rect">
            <a:avLst/>
          </a:prstGeom>
          <a:noFill/>
          <a:ln w="9525">
            <a:noFill/>
            <a:miter lim="800000"/>
            <a:headEnd/>
            <a:tailEnd/>
          </a:ln>
        </p:spPr>
        <p:txBody>
          <a:bodyPr wrap="none">
            <a:spAutoFit/>
          </a:bodyPr>
          <a:lstStyle/>
          <a:p>
            <a:r>
              <a:rPr lang="en-US" sz="1700" i="1"/>
              <a:t>t</a:t>
            </a:r>
            <a:r>
              <a:rPr lang="en-US" sz="1700"/>
              <a:t>=0</a:t>
            </a:r>
          </a:p>
        </p:txBody>
      </p:sp>
      <p:graphicFrame>
        <p:nvGraphicFramePr>
          <p:cNvPr id="3078" name="Object 28"/>
          <p:cNvGraphicFramePr>
            <a:graphicFrameLocks noChangeAspect="1"/>
          </p:cNvGraphicFramePr>
          <p:nvPr/>
        </p:nvGraphicFramePr>
        <p:xfrm>
          <a:off x="3657600" y="5303838"/>
          <a:ext cx="2362200" cy="765175"/>
        </p:xfrm>
        <a:graphic>
          <a:graphicData uri="http://schemas.openxmlformats.org/presentationml/2006/ole">
            <p:oleObj spid="_x0000_s3078" name="Equation" r:id="rId7" imgW="1333440" imgH="431640" progId="">
              <p:embed/>
            </p:oleObj>
          </a:graphicData>
        </a:graphic>
      </p:graphicFrame>
      <p:sp>
        <p:nvSpPr>
          <p:cNvPr id="3094" name="Text Box 29"/>
          <p:cNvSpPr txBox="1">
            <a:spLocks noChangeArrowheads="1"/>
          </p:cNvSpPr>
          <p:nvPr/>
        </p:nvSpPr>
        <p:spPr bwMode="auto">
          <a:xfrm>
            <a:off x="7391400" y="5470525"/>
            <a:ext cx="685800" cy="396875"/>
          </a:xfrm>
          <a:prstGeom prst="rect">
            <a:avLst/>
          </a:prstGeom>
          <a:noFill/>
          <a:ln w="9525">
            <a:noFill/>
            <a:miter lim="800000"/>
            <a:headEnd/>
            <a:tailEnd/>
          </a:ln>
        </p:spPr>
        <p:txBody>
          <a:bodyPr wrap="none">
            <a:spAutoFit/>
          </a:bodyPr>
          <a:lstStyle/>
          <a:p>
            <a:r>
              <a:rPr lang="en-US"/>
              <a:t>(1.5)</a:t>
            </a: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quarter" idx="10"/>
          </p:nvPr>
        </p:nvSpPr>
        <p:spPr/>
        <p:txBody>
          <a:bodyPr/>
          <a:lstStyle/>
          <a:p>
            <a:pPr>
              <a:defRPr/>
            </a:pPr>
            <a:r>
              <a:rPr lang="en-US"/>
              <a:t>		 </a:t>
            </a:r>
            <a:r>
              <a:rPr lang="en-US" sz="1200"/>
              <a:t> </a:t>
            </a:r>
            <a:fld id="{54297C5C-B915-4569-8C94-73D538CE3608}" type="slidenum">
              <a:rPr lang="en-US" sz="1200">
                <a:solidFill>
                  <a:srgbClr val="003399"/>
                </a:solidFill>
              </a:rPr>
              <a:pPr>
                <a:defRPr/>
              </a:pPr>
              <a:t>6</a:t>
            </a:fld>
            <a:endParaRPr lang="en-US" sz="1200">
              <a:solidFill>
                <a:srgbClr val="003399"/>
              </a:solidFill>
            </a:endParaRPr>
          </a:p>
        </p:txBody>
      </p:sp>
      <p:sp>
        <p:nvSpPr>
          <p:cNvPr id="167939" name="Rectangle 2"/>
          <p:cNvSpPr>
            <a:spLocks noGrp="1" noChangeArrowheads="1"/>
          </p:cNvSpPr>
          <p:nvPr>
            <p:ph type="title"/>
          </p:nvPr>
        </p:nvSpPr>
        <p:spPr/>
        <p:txBody>
          <a:bodyPr/>
          <a:lstStyle/>
          <a:p>
            <a:r>
              <a:rPr lang="en-US" smtClean="0"/>
              <a:t>References</a:t>
            </a:r>
          </a:p>
        </p:txBody>
      </p:sp>
      <p:sp>
        <p:nvSpPr>
          <p:cNvPr id="167940" name="Rectangle 3"/>
          <p:cNvSpPr>
            <a:spLocks noGrp="1" noChangeArrowheads="1"/>
          </p:cNvSpPr>
          <p:nvPr>
            <p:ph type="body" idx="1"/>
          </p:nvPr>
        </p:nvSpPr>
        <p:spPr>
          <a:xfrm>
            <a:off x="838200" y="685800"/>
            <a:ext cx="7620000" cy="5257800"/>
          </a:xfrm>
        </p:spPr>
        <p:txBody>
          <a:bodyPr/>
          <a:lstStyle/>
          <a:p>
            <a:pPr>
              <a:lnSpc>
                <a:spcPct val="90000"/>
              </a:lnSpc>
              <a:buFont typeface="Wingdings" pitchFamily="2" charset="2"/>
              <a:buNone/>
            </a:pPr>
            <a:endParaRPr lang="en-US" dirty="0" smtClean="0"/>
          </a:p>
          <a:p>
            <a:pPr>
              <a:lnSpc>
                <a:spcPct val="90000"/>
              </a:lnSpc>
              <a:buFont typeface="Wingdings" pitchFamily="2" charset="2"/>
              <a:buNone/>
            </a:pPr>
            <a:r>
              <a:rPr lang="en-US" b="1" dirty="0" smtClean="0"/>
              <a:t>[1] Simon </a:t>
            </a:r>
            <a:r>
              <a:rPr lang="en-US" b="1" dirty="0" err="1" smtClean="0"/>
              <a:t>Haykin</a:t>
            </a:r>
            <a:r>
              <a:rPr lang="en-US" b="1" dirty="0" smtClean="0"/>
              <a:t>, </a:t>
            </a:r>
            <a:r>
              <a:rPr lang="en-US" b="1" i="1" dirty="0" smtClean="0"/>
              <a:t>Adaptive Filter Theory</a:t>
            </a:r>
            <a:r>
              <a:rPr lang="en-US" b="1" dirty="0" smtClean="0"/>
              <a:t>, Prentice Hall, </a:t>
            </a:r>
          </a:p>
          <a:p>
            <a:pPr>
              <a:lnSpc>
                <a:spcPct val="90000"/>
              </a:lnSpc>
              <a:buNone/>
            </a:pPr>
            <a:r>
              <a:rPr lang="en-US" b="1" dirty="0" smtClean="0"/>
              <a:t>	1996 (3</a:t>
            </a:r>
            <a:r>
              <a:rPr lang="en-US" b="1" baseline="30000" dirty="0" smtClean="0"/>
              <a:t>rd</a:t>
            </a:r>
            <a:r>
              <a:rPr lang="en-US" b="1" dirty="0" smtClean="0"/>
              <a:t> Ed.), 2002 (4</a:t>
            </a:r>
            <a:r>
              <a:rPr lang="en-US" b="1" baseline="30000" dirty="0" smtClean="0"/>
              <a:t>th</a:t>
            </a:r>
            <a:r>
              <a:rPr lang="en-US" b="1" dirty="0" smtClean="0"/>
              <a:t> Ed.), 2014 (5</a:t>
            </a:r>
            <a:r>
              <a:rPr lang="en-US" b="1" baseline="30000" dirty="0" smtClean="0"/>
              <a:t>th</a:t>
            </a:r>
            <a:r>
              <a:rPr lang="en-US" b="1" dirty="0" smtClean="0"/>
              <a:t> Ed.).</a:t>
            </a:r>
          </a:p>
          <a:p>
            <a:pPr>
              <a:lnSpc>
                <a:spcPct val="90000"/>
              </a:lnSpc>
            </a:pPr>
            <a:endParaRPr lang="en-US" b="1" dirty="0" smtClean="0"/>
          </a:p>
          <a:p>
            <a:pPr>
              <a:lnSpc>
                <a:spcPct val="90000"/>
              </a:lnSpc>
              <a:buFont typeface="Wingdings" pitchFamily="2" charset="2"/>
              <a:buNone/>
            </a:pPr>
            <a:r>
              <a:rPr lang="en-US" b="1" dirty="0" smtClean="0"/>
              <a:t>[2] Steven M. Kay, </a:t>
            </a:r>
            <a:r>
              <a:rPr lang="en-US" b="1" i="1" dirty="0" smtClean="0"/>
              <a:t>Fundamentals of Statistical Signal Processing: Estimation Theory</a:t>
            </a:r>
            <a:r>
              <a:rPr lang="en-US" b="1" dirty="0" smtClean="0"/>
              <a:t>, Prentice Hall, 1993.</a:t>
            </a:r>
          </a:p>
          <a:p>
            <a:pPr>
              <a:lnSpc>
                <a:spcPct val="90000"/>
              </a:lnSpc>
            </a:pPr>
            <a:endParaRPr lang="en-US" b="1" dirty="0" smtClean="0"/>
          </a:p>
          <a:p>
            <a:pPr>
              <a:lnSpc>
                <a:spcPct val="90000"/>
              </a:lnSpc>
              <a:buFont typeface="Wingdings" pitchFamily="2" charset="2"/>
              <a:buNone/>
            </a:pPr>
            <a:r>
              <a:rPr lang="en-US" dirty="0" smtClean="0"/>
              <a:t>[3] Alan V. Oppenheim, Ronald W. Schafer, </a:t>
            </a:r>
            <a:r>
              <a:rPr lang="en-US" i="1" dirty="0" smtClean="0"/>
              <a:t>Discrete-Time Signal Processing</a:t>
            </a:r>
            <a:r>
              <a:rPr lang="en-US" dirty="0" smtClean="0"/>
              <a:t>, Prentice Hall, 1989.</a:t>
            </a:r>
          </a:p>
          <a:p>
            <a:pPr>
              <a:lnSpc>
                <a:spcPct val="90000"/>
              </a:lnSpc>
            </a:pPr>
            <a:endParaRPr lang="en-US" dirty="0" smtClean="0"/>
          </a:p>
          <a:p>
            <a:pPr>
              <a:lnSpc>
                <a:spcPct val="90000"/>
              </a:lnSpc>
              <a:buFont typeface="Wingdings" pitchFamily="2" charset="2"/>
              <a:buNone/>
            </a:pPr>
            <a:r>
              <a:rPr lang="en-US" b="1" dirty="0" smtClean="0"/>
              <a:t>[4] </a:t>
            </a:r>
            <a:r>
              <a:rPr lang="en-US" b="1" dirty="0" err="1" smtClean="0"/>
              <a:t>Athanasios</a:t>
            </a:r>
            <a:r>
              <a:rPr lang="en-US" b="1" dirty="0" smtClean="0"/>
              <a:t> Papoulis, </a:t>
            </a:r>
            <a:r>
              <a:rPr lang="en-US" b="1" i="1" dirty="0" smtClean="0"/>
              <a:t>Probability, Random Variables, and Stochastic Processes</a:t>
            </a:r>
            <a:r>
              <a:rPr lang="en-US" b="1" dirty="0" smtClean="0"/>
              <a:t>, McGraw-Hill, 1991 (3</a:t>
            </a:r>
            <a:r>
              <a:rPr lang="en-US" b="1" baseline="30000" dirty="0" smtClean="0"/>
              <a:t>rd</a:t>
            </a:r>
            <a:r>
              <a:rPr lang="en-US" b="1" dirty="0" smtClean="0"/>
              <a:t> Ed.), 2001 (4</a:t>
            </a:r>
            <a:r>
              <a:rPr lang="en-US" b="1" baseline="30000" dirty="0" smtClean="0"/>
              <a:t>th</a:t>
            </a:r>
            <a:r>
              <a:rPr lang="en-US" b="1" dirty="0" smtClean="0"/>
              <a:t> Ed.).</a:t>
            </a:r>
          </a:p>
          <a:p>
            <a:pPr>
              <a:lnSpc>
                <a:spcPct val="90000"/>
              </a:lnSpc>
              <a:buFont typeface="Wingdings" pitchFamily="2" charset="2"/>
              <a:buNone/>
            </a:pPr>
            <a:endParaRPr lang="en-US" b="1" dirty="0" smtClean="0"/>
          </a:p>
          <a:p>
            <a:pPr>
              <a:lnSpc>
                <a:spcPct val="90000"/>
              </a:lnSpc>
              <a:buFont typeface="Wingdings" pitchFamily="2" charset="2"/>
              <a:buNone/>
            </a:pPr>
            <a:r>
              <a:rPr lang="en-US" b="1" dirty="0" smtClean="0"/>
              <a:t>[5] </a:t>
            </a:r>
            <a:r>
              <a:rPr lang="en-US" b="1" dirty="0" err="1" smtClean="0"/>
              <a:t>Dimitris</a:t>
            </a:r>
            <a:r>
              <a:rPr lang="en-US" b="1" dirty="0" smtClean="0"/>
              <a:t> G. </a:t>
            </a:r>
            <a:r>
              <a:rPr lang="en-US" b="1" dirty="0" err="1" smtClean="0"/>
              <a:t>Manolakis</a:t>
            </a:r>
            <a:r>
              <a:rPr lang="en-US" b="1" dirty="0" smtClean="0"/>
              <a:t>, </a:t>
            </a:r>
            <a:r>
              <a:rPr lang="en-US" b="1" dirty="0" err="1" smtClean="0"/>
              <a:t>Vinay</a:t>
            </a:r>
            <a:r>
              <a:rPr lang="en-US" b="1" dirty="0" smtClean="0"/>
              <a:t> K. Ingle, Stephen M. </a:t>
            </a:r>
            <a:r>
              <a:rPr lang="en-US" b="1" dirty="0" err="1" smtClean="0"/>
              <a:t>Kogon</a:t>
            </a:r>
            <a:r>
              <a:rPr lang="en-US" b="1" dirty="0" smtClean="0"/>
              <a:t>, </a:t>
            </a:r>
            <a:r>
              <a:rPr lang="en-US" b="1" i="1" dirty="0" smtClean="0"/>
              <a:t>Statistical and Adaptive Signal Processing</a:t>
            </a:r>
            <a:r>
              <a:rPr lang="en-US" b="1" dirty="0" smtClean="0"/>
              <a:t>, </a:t>
            </a:r>
            <a:r>
              <a:rPr lang="en-US" b="1" dirty="0" err="1" smtClean="0"/>
              <a:t>Artech</a:t>
            </a:r>
            <a:r>
              <a:rPr lang="en-US" b="1" dirty="0" smtClean="0"/>
              <a:t> House, 2005.</a:t>
            </a:r>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Date Placeholder 5"/>
          <p:cNvSpPr>
            <a:spLocks noGrp="1"/>
          </p:cNvSpPr>
          <p:nvPr>
            <p:ph type="dt" sz="quarter" idx="10"/>
          </p:nvPr>
        </p:nvSpPr>
        <p:spPr/>
        <p:txBody>
          <a:bodyPr/>
          <a:lstStyle/>
          <a:p>
            <a:pPr>
              <a:defRPr/>
            </a:pPr>
            <a:r>
              <a:rPr lang="en-US"/>
              <a:t>		 </a:t>
            </a:r>
            <a:r>
              <a:rPr lang="en-US" sz="1200"/>
              <a:t> </a:t>
            </a:r>
            <a:fld id="{A4CE9EAF-3677-472E-A2DD-53334D7B893D}" type="slidenum">
              <a:rPr lang="en-US" sz="1200">
                <a:solidFill>
                  <a:srgbClr val="003399"/>
                </a:solidFill>
              </a:rPr>
              <a:pPr>
                <a:defRPr/>
              </a:pPr>
              <a:t>60</a:t>
            </a:fld>
            <a:endParaRPr lang="en-US" sz="1200">
              <a:solidFill>
                <a:srgbClr val="003399"/>
              </a:solidFill>
            </a:endParaRPr>
          </a:p>
        </p:txBody>
      </p:sp>
      <p:sp>
        <p:nvSpPr>
          <p:cNvPr id="4103" name="Rectangle 2"/>
          <p:cNvSpPr>
            <a:spLocks noGrp="1" noChangeArrowheads="1"/>
          </p:cNvSpPr>
          <p:nvPr>
            <p:ph type="title"/>
          </p:nvPr>
        </p:nvSpPr>
        <p:spPr/>
        <p:txBody>
          <a:bodyPr/>
          <a:lstStyle/>
          <a:p>
            <a:r>
              <a:rPr lang="en-US" smtClean="0"/>
              <a:t>1. LTI Filters (2)</a:t>
            </a:r>
          </a:p>
        </p:txBody>
      </p:sp>
      <p:sp>
        <p:nvSpPr>
          <p:cNvPr id="4104" name="Rectangle 3"/>
          <p:cNvSpPr>
            <a:spLocks noGrp="1" noChangeArrowheads="1"/>
          </p:cNvSpPr>
          <p:nvPr>
            <p:ph type="body" sz="half" idx="1"/>
          </p:nvPr>
        </p:nvSpPr>
        <p:spPr>
          <a:xfrm>
            <a:off x="609600" y="762000"/>
            <a:ext cx="7848600" cy="5257800"/>
          </a:xfrm>
        </p:spPr>
        <p:txBody>
          <a:bodyPr/>
          <a:lstStyle/>
          <a:p>
            <a:pPr>
              <a:lnSpc>
                <a:spcPct val="80000"/>
              </a:lnSpc>
            </a:pPr>
            <a:r>
              <a:rPr lang="en-US" b="1" smtClean="0"/>
              <a:t>Transfer function:</a:t>
            </a:r>
            <a:r>
              <a:rPr lang="en-US" sz="2800" smtClean="0"/>
              <a:t> </a:t>
            </a:r>
          </a:p>
          <a:p>
            <a:pPr lvl="1">
              <a:lnSpc>
                <a:spcPct val="80000"/>
              </a:lnSpc>
            </a:pPr>
            <a:r>
              <a:rPr lang="en-US" smtClean="0"/>
              <a:t>Applying z-transform to both side of (1.5)</a:t>
            </a:r>
          </a:p>
          <a:p>
            <a:pPr>
              <a:lnSpc>
                <a:spcPct val="80000"/>
              </a:lnSpc>
            </a:pPr>
            <a:endParaRPr lang="en-US" sz="2800" smtClean="0"/>
          </a:p>
          <a:p>
            <a:pPr>
              <a:lnSpc>
                <a:spcPct val="80000"/>
              </a:lnSpc>
            </a:pPr>
            <a:endParaRPr lang="en-US" sz="1800" smtClean="0"/>
          </a:p>
          <a:p>
            <a:pPr lvl="1">
              <a:lnSpc>
                <a:spcPct val="80000"/>
              </a:lnSpc>
              <a:buFont typeface="Wingdings" pitchFamily="2" charset="2"/>
              <a:buNone/>
            </a:pPr>
            <a:r>
              <a:rPr lang="en-US" i="1" smtClean="0"/>
              <a:t>	H</a:t>
            </a:r>
            <a:r>
              <a:rPr lang="en-US" smtClean="0"/>
              <a:t>(</a:t>
            </a:r>
            <a:r>
              <a:rPr lang="en-US" i="1" smtClean="0"/>
              <a:t>z</a:t>
            </a:r>
            <a:r>
              <a:rPr lang="en-US" smtClean="0"/>
              <a:t>): </a:t>
            </a:r>
            <a:r>
              <a:rPr lang="en-US" i="1" smtClean="0"/>
              <a:t>transfer function</a:t>
            </a:r>
            <a:r>
              <a:rPr lang="en-US" smtClean="0"/>
              <a:t> of the filter</a:t>
            </a:r>
          </a:p>
          <a:p>
            <a:pPr lvl="1">
              <a:lnSpc>
                <a:spcPct val="80000"/>
              </a:lnSpc>
              <a:buFont typeface="Wingdings" pitchFamily="2" charset="2"/>
              <a:buNone/>
            </a:pPr>
            <a:endParaRPr lang="en-US" smtClean="0"/>
          </a:p>
          <a:p>
            <a:pPr lvl="1">
              <a:lnSpc>
                <a:spcPct val="80000"/>
              </a:lnSpc>
              <a:buFont typeface="Wingdings" pitchFamily="2" charset="2"/>
              <a:buNone/>
            </a:pPr>
            <a:endParaRPr lang="en-US" smtClean="0"/>
          </a:p>
          <a:p>
            <a:pPr lvl="1">
              <a:lnSpc>
                <a:spcPct val="80000"/>
              </a:lnSpc>
              <a:buFont typeface="Wingdings" pitchFamily="2" charset="2"/>
              <a:buNone/>
            </a:pPr>
            <a:endParaRPr lang="en-US" sz="800" smtClean="0"/>
          </a:p>
          <a:p>
            <a:pPr lvl="1">
              <a:lnSpc>
                <a:spcPct val="80000"/>
              </a:lnSpc>
            </a:pPr>
            <a:r>
              <a:rPr lang="en-US" smtClean="0"/>
              <a:t>When input sequence </a:t>
            </a:r>
            <a:r>
              <a:rPr lang="en-US" i="1" smtClean="0"/>
              <a:t>v</a:t>
            </a:r>
            <a:r>
              <a:rPr lang="en-US" smtClean="0"/>
              <a:t>(</a:t>
            </a:r>
            <a:r>
              <a:rPr lang="en-US" i="1" smtClean="0"/>
              <a:t>n</a:t>
            </a:r>
            <a:r>
              <a:rPr lang="en-US" smtClean="0"/>
              <a:t>) and output sequence </a:t>
            </a:r>
            <a:r>
              <a:rPr lang="en-US" i="1" smtClean="0"/>
              <a:t>u</a:t>
            </a:r>
            <a:r>
              <a:rPr lang="en-US" smtClean="0"/>
              <a:t>(</a:t>
            </a:r>
            <a:r>
              <a:rPr lang="en-US" i="1" smtClean="0"/>
              <a:t>n</a:t>
            </a:r>
            <a:r>
              <a:rPr lang="en-US" smtClean="0"/>
              <a:t>) are related by difference equation of order </a:t>
            </a:r>
            <a:r>
              <a:rPr lang="en-US" i="1" smtClean="0"/>
              <a:t>N</a:t>
            </a:r>
            <a:r>
              <a:rPr lang="en-US" smtClean="0"/>
              <a:t>:</a:t>
            </a:r>
          </a:p>
          <a:p>
            <a:pPr lvl="1">
              <a:lnSpc>
                <a:spcPct val="80000"/>
              </a:lnSpc>
              <a:buFontTx/>
              <a:buChar char="o"/>
            </a:pPr>
            <a:endParaRPr lang="en-US" smtClean="0"/>
          </a:p>
          <a:p>
            <a:pPr lvl="1">
              <a:lnSpc>
                <a:spcPct val="80000"/>
              </a:lnSpc>
              <a:buFontTx/>
              <a:buChar char="o"/>
            </a:pPr>
            <a:endParaRPr lang="en-US" smtClean="0"/>
          </a:p>
          <a:p>
            <a:pPr lvl="1">
              <a:lnSpc>
                <a:spcPct val="80000"/>
              </a:lnSpc>
              <a:buFontTx/>
              <a:buNone/>
            </a:pPr>
            <a:r>
              <a:rPr lang="en-US" i="1" smtClean="0"/>
              <a:t>	a</a:t>
            </a:r>
            <a:r>
              <a:rPr lang="en-US" i="1" baseline="-25000" smtClean="0"/>
              <a:t>j</a:t>
            </a:r>
            <a:r>
              <a:rPr lang="en-US" smtClean="0"/>
              <a:t>, </a:t>
            </a:r>
            <a:r>
              <a:rPr lang="en-US" i="1" smtClean="0"/>
              <a:t>b</a:t>
            </a:r>
            <a:r>
              <a:rPr lang="en-US" i="1" baseline="-25000" smtClean="0"/>
              <a:t>j</a:t>
            </a:r>
            <a:r>
              <a:rPr lang="en-US" smtClean="0"/>
              <a:t>: constant coefficients. Applying z-transform, obtaining:</a:t>
            </a:r>
            <a:endParaRPr lang="en-US" sz="1800" smtClean="0"/>
          </a:p>
          <a:p>
            <a:pPr>
              <a:lnSpc>
                <a:spcPct val="80000"/>
              </a:lnSpc>
              <a:buFont typeface="Wingdings" pitchFamily="2" charset="2"/>
              <a:buNone/>
            </a:pPr>
            <a:r>
              <a:rPr lang="en-US" sz="2800" smtClean="0"/>
              <a:t>	</a:t>
            </a:r>
            <a:endParaRPr lang="en-US" sz="2800" b="1" smtClean="0"/>
          </a:p>
        </p:txBody>
      </p:sp>
      <p:graphicFrame>
        <p:nvGraphicFramePr>
          <p:cNvPr id="4098" name="Object 4"/>
          <p:cNvGraphicFramePr>
            <a:graphicFrameLocks noChangeAspect="1"/>
          </p:cNvGraphicFramePr>
          <p:nvPr>
            <p:ph sz="quarter" idx="2"/>
          </p:nvPr>
        </p:nvGraphicFramePr>
        <p:xfrm>
          <a:off x="2786063" y="1504950"/>
          <a:ext cx="3462337" cy="628650"/>
        </p:xfrm>
        <a:graphic>
          <a:graphicData uri="http://schemas.openxmlformats.org/presentationml/2006/ole">
            <p:oleObj spid="_x0000_s4098" name="Equation" r:id="rId3" imgW="2387520" imgH="431640" progId="">
              <p:embed/>
            </p:oleObj>
          </a:graphicData>
        </a:graphic>
      </p:graphicFrame>
      <p:sp>
        <p:nvSpPr>
          <p:cNvPr id="4105" name="Text Box 6"/>
          <p:cNvSpPr txBox="1">
            <a:spLocks noChangeArrowheads="1"/>
          </p:cNvSpPr>
          <p:nvPr/>
        </p:nvSpPr>
        <p:spPr bwMode="auto">
          <a:xfrm>
            <a:off x="7604125" y="1600200"/>
            <a:ext cx="685800" cy="396875"/>
          </a:xfrm>
          <a:prstGeom prst="rect">
            <a:avLst/>
          </a:prstGeom>
          <a:noFill/>
          <a:ln w="9525">
            <a:noFill/>
            <a:miter lim="800000"/>
            <a:headEnd/>
            <a:tailEnd/>
          </a:ln>
        </p:spPr>
        <p:txBody>
          <a:bodyPr wrap="none">
            <a:spAutoFit/>
          </a:bodyPr>
          <a:lstStyle/>
          <a:p>
            <a:r>
              <a:rPr lang="en-US"/>
              <a:t>(1.6)</a:t>
            </a:r>
          </a:p>
        </p:txBody>
      </p:sp>
      <p:graphicFrame>
        <p:nvGraphicFramePr>
          <p:cNvPr id="4099" name="Object 7"/>
          <p:cNvGraphicFramePr>
            <a:graphicFrameLocks noChangeAspect="1"/>
          </p:cNvGraphicFramePr>
          <p:nvPr>
            <p:ph sz="quarter" idx="3"/>
          </p:nvPr>
        </p:nvGraphicFramePr>
        <p:xfrm>
          <a:off x="3886200" y="2514600"/>
          <a:ext cx="1143000" cy="571500"/>
        </p:xfrm>
        <a:graphic>
          <a:graphicData uri="http://schemas.openxmlformats.org/presentationml/2006/ole">
            <p:oleObj spid="_x0000_s4099" name="Equation" r:id="rId4" imgW="838080" imgH="419040" progId="">
              <p:embed/>
            </p:oleObj>
          </a:graphicData>
        </a:graphic>
      </p:graphicFrame>
      <p:sp>
        <p:nvSpPr>
          <p:cNvPr id="4106" name="Text Box 9"/>
          <p:cNvSpPr txBox="1">
            <a:spLocks noChangeArrowheads="1"/>
          </p:cNvSpPr>
          <p:nvPr/>
        </p:nvSpPr>
        <p:spPr bwMode="auto">
          <a:xfrm>
            <a:off x="7620000" y="2590800"/>
            <a:ext cx="685800" cy="396875"/>
          </a:xfrm>
          <a:prstGeom prst="rect">
            <a:avLst/>
          </a:prstGeom>
          <a:noFill/>
          <a:ln w="9525">
            <a:noFill/>
            <a:miter lim="800000"/>
            <a:headEnd/>
            <a:tailEnd/>
          </a:ln>
        </p:spPr>
        <p:txBody>
          <a:bodyPr wrap="none">
            <a:spAutoFit/>
          </a:bodyPr>
          <a:lstStyle/>
          <a:p>
            <a:r>
              <a:rPr lang="en-US"/>
              <a:t>(1.7)</a:t>
            </a:r>
          </a:p>
        </p:txBody>
      </p:sp>
      <p:graphicFrame>
        <p:nvGraphicFramePr>
          <p:cNvPr id="4100" name="Object 10"/>
          <p:cNvGraphicFramePr>
            <a:graphicFrameLocks noChangeAspect="1"/>
          </p:cNvGraphicFramePr>
          <p:nvPr/>
        </p:nvGraphicFramePr>
        <p:xfrm>
          <a:off x="3200400" y="3733800"/>
          <a:ext cx="2667000" cy="684213"/>
        </p:xfrm>
        <a:graphic>
          <a:graphicData uri="http://schemas.openxmlformats.org/presentationml/2006/ole">
            <p:oleObj spid="_x0000_s4100" name="Equation" r:id="rId5" imgW="1726920" imgH="444240" progId="">
              <p:embed/>
            </p:oleObj>
          </a:graphicData>
        </a:graphic>
      </p:graphicFrame>
      <p:sp>
        <p:nvSpPr>
          <p:cNvPr id="4107" name="Text Box 11"/>
          <p:cNvSpPr txBox="1">
            <a:spLocks noChangeArrowheads="1"/>
          </p:cNvSpPr>
          <p:nvPr/>
        </p:nvSpPr>
        <p:spPr bwMode="auto">
          <a:xfrm>
            <a:off x="7620000" y="3810000"/>
            <a:ext cx="685800" cy="396875"/>
          </a:xfrm>
          <a:prstGeom prst="rect">
            <a:avLst/>
          </a:prstGeom>
          <a:noFill/>
          <a:ln w="9525">
            <a:noFill/>
            <a:miter lim="800000"/>
            <a:headEnd/>
            <a:tailEnd/>
          </a:ln>
        </p:spPr>
        <p:txBody>
          <a:bodyPr wrap="none">
            <a:spAutoFit/>
          </a:bodyPr>
          <a:lstStyle/>
          <a:p>
            <a:r>
              <a:rPr lang="en-US"/>
              <a:t>(1.8)</a:t>
            </a:r>
          </a:p>
        </p:txBody>
      </p:sp>
      <p:graphicFrame>
        <p:nvGraphicFramePr>
          <p:cNvPr id="4101" name="Object 12"/>
          <p:cNvGraphicFramePr>
            <a:graphicFrameLocks noChangeAspect="1"/>
          </p:cNvGraphicFramePr>
          <p:nvPr/>
        </p:nvGraphicFramePr>
        <p:xfrm>
          <a:off x="2524125" y="4724400"/>
          <a:ext cx="4173538" cy="1377950"/>
        </p:xfrm>
        <a:graphic>
          <a:graphicData uri="http://schemas.openxmlformats.org/presentationml/2006/ole">
            <p:oleObj spid="_x0000_s4101" name="Equation" r:id="rId6" imgW="2692080" imgH="888840" progId="">
              <p:embed/>
            </p:oleObj>
          </a:graphicData>
        </a:graphic>
      </p:graphicFrame>
      <p:sp>
        <p:nvSpPr>
          <p:cNvPr id="4108" name="Text Box 13"/>
          <p:cNvSpPr txBox="1">
            <a:spLocks noChangeArrowheads="1"/>
          </p:cNvSpPr>
          <p:nvPr/>
        </p:nvSpPr>
        <p:spPr bwMode="auto">
          <a:xfrm>
            <a:off x="7620000" y="5257800"/>
            <a:ext cx="685800" cy="396875"/>
          </a:xfrm>
          <a:prstGeom prst="rect">
            <a:avLst/>
          </a:prstGeom>
          <a:noFill/>
          <a:ln w="9525">
            <a:noFill/>
            <a:miter lim="800000"/>
            <a:headEnd/>
            <a:tailEnd/>
          </a:ln>
        </p:spPr>
        <p:txBody>
          <a:bodyPr wrap="none">
            <a:spAutoFit/>
          </a:bodyPr>
          <a:lstStyle/>
          <a:p>
            <a:r>
              <a:rPr lang="en-US"/>
              <a:t>(1.9)</a:t>
            </a:r>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quarter" idx="10"/>
          </p:nvPr>
        </p:nvSpPr>
        <p:spPr/>
        <p:txBody>
          <a:bodyPr/>
          <a:lstStyle/>
          <a:p>
            <a:pPr>
              <a:defRPr/>
            </a:pPr>
            <a:r>
              <a:rPr lang="en-US"/>
              <a:t>		 </a:t>
            </a:r>
            <a:r>
              <a:rPr lang="en-US" sz="1200"/>
              <a:t> </a:t>
            </a:r>
            <a:fld id="{727B0BAE-C023-443D-A1DA-A278264BE413}" type="slidenum">
              <a:rPr lang="en-US" sz="1200">
                <a:solidFill>
                  <a:srgbClr val="003399"/>
                </a:solidFill>
              </a:rPr>
              <a:pPr>
                <a:defRPr/>
              </a:pPr>
              <a:t>61</a:t>
            </a:fld>
            <a:endParaRPr lang="en-US" sz="1200">
              <a:solidFill>
                <a:srgbClr val="003399"/>
              </a:solidFill>
            </a:endParaRPr>
          </a:p>
        </p:txBody>
      </p:sp>
      <p:sp>
        <p:nvSpPr>
          <p:cNvPr id="220163" name="Rectangle 2"/>
          <p:cNvSpPr>
            <a:spLocks noGrp="1" noChangeArrowheads="1"/>
          </p:cNvSpPr>
          <p:nvPr>
            <p:ph type="title"/>
          </p:nvPr>
        </p:nvSpPr>
        <p:spPr/>
        <p:txBody>
          <a:bodyPr/>
          <a:lstStyle/>
          <a:p>
            <a:r>
              <a:rPr lang="en-US" smtClean="0"/>
              <a:t>1. LTI Filters (3)</a:t>
            </a:r>
          </a:p>
        </p:txBody>
      </p:sp>
      <p:sp>
        <p:nvSpPr>
          <p:cNvPr id="220164" name="Rectangle 3"/>
          <p:cNvSpPr>
            <a:spLocks noGrp="1" noChangeArrowheads="1"/>
          </p:cNvSpPr>
          <p:nvPr>
            <p:ph type="body" idx="1"/>
          </p:nvPr>
        </p:nvSpPr>
        <p:spPr>
          <a:xfrm>
            <a:off x="685800" y="914400"/>
            <a:ext cx="7772400" cy="5181600"/>
          </a:xfrm>
        </p:spPr>
        <p:txBody>
          <a:bodyPr/>
          <a:lstStyle/>
          <a:p>
            <a:r>
              <a:rPr lang="en-US" smtClean="0"/>
              <a:t>From (1.9), two distinct types of LTI filters:</a:t>
            </a:r>
          </a:p>
          <a:p>
            <a:pPr lvl="1"/>
            <a:r>
              <a:rPr lang="en-US" i="1" smtClean="0"/>
              <a:t>Finite-duration impulse response (FIR) filters: d</a:t>
            </a:r>
            <a:r>
              <a:rPr lang="en-US" i="1" baseline="-25000" smtClean="0"/>
              <a:t>k</a:t>
            </a:r>
            <a:r>
              <a:rPr lang="en-US" i="1" smtClean="0"/>
              <a:t>=</a:t>
            </a:r>
            <a:r>
              <a:rPr lang="en-US" smtClean="0"/>
              <a:t>0</a:t>
            </a:r>
            <a:r>
              <a:rPr lang="en-US" i="1" smtClean="0"/>
              <a:t> </a:t>
            </a:r>
            <a:r>
              <a:rPr lang="en-US" smtClean="0"/>
              <a:t>for all</a:t>
            </a:r>
            <a:r>
              <a:rPr lang="en-US" i="1" smtClean="0"/>
              <a:t> k.</a:t>
            </a:r>
          </a:p>
          <a:p>
            <a:pPr lvl="1">
              <a:buFontTx/>
              <a:buNone/>
            </a:pPr>
            <a:r>
              <a:rPr lang="en-US" i="1" smtClean="0">
                <a:sym typeface="Symbol" pitchFamily="18" charset="2"/>
              </a:rPr>
              <a:t>	 all-zero filter, h</a:t>
            </a:r>
            <a:r>
              <a:rPr lang="en-US" smtClean="0">
                <a:sym typeface="Symbol" pitchFamily="18" charset="2"/>
              </a:rPr>
              <a:t>(</a:t>
            </a:r>
            <a:r>
              <a:rPr lang="en-US" i="1" smtClean="0">
                <a:sym typeface="Symbol" pitchFamily="18" charset="2"/>
              </a:rPr>
              <a:t>n</a:t>
            </a:r>
            <a:r>
              <a:rPr lang="en-US" smtClean="0">
                <a:sym typeface="Symbol" pitchFamily="18" charset="2"/>
              </a:rPr>
              <a:t>)</a:t>
            </a:r>
            <a:r>
              <a:rPr lang="en-US" i="1" smtClean="0">
                <a:sym typeface="Symbol" pitchFamily="18" charset="2"/>
              </a:rPr>
              <a:t> </a:t>
            </a:r>
            <a:r>
              <a:rPr lang="en-US" smtClean="0">
                <a:sym typeface="Symbol" pitchFamily="18" charset="2"/>
              </a:rPr>
              <a:t>has finite duration.</a:t>
            </a:r>
          </a:p>
          <a:p>
            <a:pPr lvl="1"/>
            <a:r>
              <a:rPr lang="en-US" i="1" smtClean="0"/>
              <a:t>Infinite-duration impulse response (IIR) filters: H</a:t>
            </a:r>
            <a:r>
              <a:rPr lang="en-US" smtClean="0"/>
              <a:t>(</a:t>
            </a:r>
            <a:r>
              <a:rPr lang="en-US" i="1" smtClean="0"/>
              <a:t>z</a:t>
            </a:r>
            <a:r>
              <a:rPr lang="en-US" smtClean="0"/>
              <a:t>)</a:t>
            </a:r>
            <a:r>
              <a:rPr lang="en-US" i="1" smtClean="0"/>
              <a:t> </a:t>
            </a:r>
            <a:r>
              <a:rPr lang="en-US" smtClean="0"/>
              <a:t>has at least one non-zero pole, </a:t>
            </a:r>
            <a:r>
              <a:rPr lang="en-US" i="1" smtClean="0">
                <a:sym typeface="Symbol" pitchFamily="18" charset="2"/>
              </a:rPr>
              <a:t>h</a:t>
            </a:r>
            <a:r>
              <a:rPr lang="en-US" smtClean="0">
                <a:sym typeface="Symbol" pitchFamily="18" charset="2"/>
              </a:rPr>
              <a:t>(</a:t>
            </a:r>
            <a:r>
              <a:rPr lang="en-US" i="1" smtClean="0">
                <a:sym typeface="Symbol" pitchFamily="18" charset="2"/>
              </a:rPr>
              <a:t>n</a:t>
            </a:r>
            <a:r>
              <a:rPr lang="en-US" smtClean="0">
                <a:sym typeface="Symbol" pitchFamily="18" charset="2"/>
              </a:rPr>
              <a:t>)</a:t>
            </a:r>
            <a:r>
              <a:rPr lang="en-US" i="1" smtClean="0">
                <a:sym typeface="Symbol" pitchFamily="18" charset="2"/>
              </a:rPr>
              <a:t> </a:t>
            </a:r>
            <a:r>
              <a:rPr lang="en-US" smtClean="0">
                <a:sym typeface="Symbol" pitchFamily="18" charset="2"/>
              </a:rPr>
              <a:t>has infinite duration. When </a:t>
            </a:r>
            <a:r>
              <a:rPr lang="en-US" i="1" smtClean="0"/>
              <a:t>c</a:t>
            </a:r>
            <a:r>
              <a:rPr lang="en-US" i="1" baseline="-25000" smtClean="0"/>
              <a:t>k</a:t>
            </a:r>
            <a:r>
              <a:rPr lang="en-US" i="1" smtClean="0"/>
              <a:t>=</a:t>
            </a:r>
            <a:r>
              <a:rPr lang="en-US" smtClean="0"/>
              <a:t>0</a:t>
            </a:r>
            <a:r>
              <a:rPr lang="en-US" i="1" smtClean="0"/>
              <a:t> </a:t>
            </a:r>
            <a:r>
              <a:rPr lang="en-US" smtClean="0"/>
              <a:t>for all</a:t>
            </a:r>
            <a:r>
              <a:rPr lang="en-US" i="1" smtClean="0"/>
              <a:t> k </a:t>
            </a:r>
            <a:r>
              <a:rPr lang="en-US" i="1" smtClean="0">
                <a:sym typeface="Symbol" pitchFamily="18" charset="2"/>
              </a:rPr>
              <a:t> all-pole filter.</a:t>
            </a:r>
            <a:endParaRPr lang="en-US" i="1" smtClean="0"/>
          </a:p>
          <a:p>
            <a:pPr lvl="1"/>
            <a:r>
              <a:rPr lang="en-US" smtClean="0">
                <a:sym typeface="Symbol" pitchFamily="18" charset="2"/>
              </a:rPr>
              <a:t>See examples of FIR and IIR filters in next two slides.</a:t>
            </a:r>
          </a:p>
          <a:p>
            <a:pPr lvl="1">
              <a:buFontTx/>
              <a:buChar char="o"/>
            </a:pPr>
            <a:endParaRPr lang="en-US" sz="1000" smtClean="0">
              <a:sym typeface="Symbol" pitchFamily="18" charset="2"/>
            </a:endParaRPr>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Date Placeholder 2"/>
          <p:cNvSpPr>
            <a:spLocks noGrp="1"/>
          </p:cNvSpPr>
          <p:nvPr>
            <p:ph type="dt" sz="quarter" idx="10"/>
          </p:nvPr>
        </p:nvSpPr>
        <p:spPr/>
        <p:txBody>
          <a:bodyPr/>
          <a:lstStyle/>
          <a:p>
            <a:pPr>
              <a:defRPr/>
            </a:pPr>
            <a:r>
              <a:rPr lang="en-US"/>
              <a:t>		 </a:t>
            </a:r>
            <a:r>
              <a:rPr lang="en-US" sz="1200"/>
              <a:t> </a:t>
            </a:r>
            <a:fld id="{5A9B15C4-74B4-45A1-8B70-A77EC8D41A97}" type="slidenum">
              <a:rPr lang="en-US" sz="1200">
                <a:solidFill>
                  <a:srgbClr val="003399"/>
                </a:solidFill>
              </a:rPr>
              <a:pPr>
                <a:defRPr/>
              </a:pPr>
              <a:t>62</a:t>
            </a:fld>
            <a:endParaRPr lang="en-US" sz="1200">
              <a:solidFill>
                <a:srgbClr val="003399"/>
              </a:solidFill>
            </a:endParaRPr>
          </a:p>
        </p:txBody>
      </p:sp>
      <p:sp>
        <p:nvSpPr>
          <p:cNvPr id="221187" name="Rectangle 4"/>
          <p:cNvSpPr>
            <a:spLocks noGrp="1" noChangeArrowheads="1"/>
          </p:cNvSpPr>
          <p:nvPr>
            <p:ph type="title"/>
          </p:nvPr>
        </p:nvSpPr>
        <p:spPr/>
        <p:txBody>
          <a:bodyPr/>
          <a:lstStyle/>
          <a:p>
            <a:r>
              <a:rPr lang="en-US" smtClean="0"/>
              <a:t>1. LTI Filters (4)</a:t>
            </a:r>
          </a:p>
        </p:txBody>
      </p:sp>
      <p:sp>
        <p:nvSpPr>
          <p:cNvPr id="221188" name="Rectangle 5"/>
          <p:cNvSpPr>
            <a:spLocks noChangeArrowheads="1"/>
          </p:cNvSpPr>
          <p:nvPr/>
        </p:nvSpPr>
        <p:spPr bwMode="auto">
          <a:xfrm>
            <a:off x="2133600" y="1768475"/>
            <a:ext cx="457200" cy="457200"/>
          </a:xfrm>
          <a:prstGeom prst="rect">
            <a:avLst/>
          </a:prstGeom>
          <a:solidFill>
            <a:schemeClr val="accent1"/>
          </a:solidFill>
          <a:ln w="9525">
            <a:solidFill>
              <a:schemeClr val="tx1"/>
            </a:solidFill>
            <a:miter lim="800000"/>
            <a:headEnd/>
            <a:tailEnd/>
          </a:ln>
        </p:spPr>
        <p:txBody>
          <a:bodyPr wrap="none" anchor="ctr"/>
          <a:lstStyle/>
          <a:p>
            <a:pPr algn="ctr"/>
            <a:r>
              <a:rPr lang="en-US" i="1"/>
              <a:t>z</a:t>
            </a:r>
            <a:r>
              <a:rPr lang="en-US" baseline="30000"/>
              <a:t>-1</a:t>
            </a:r>
          </a:p>
        </p:txBody>
      </p:sp>
      <p:sp>
        <p:nvSpPr>
          <p:cNvPr id="221189" name="Line 6"/>
          <p:cNvSpPr>
            <a:spLocks noChangeShapeType="1"/>
          </p:cNvSpPr>
          <p:nvPr/>
        </p:nvSpPr>
        <p:spPr bwMode="auto">
          <a:xfrm>
            <a:off x="1143000" y="1997075"/>
            <a:ext cx="990600" cy="0"/>
          </a:xfrm>
          <a:prstGeom prst="line">
            <a:avLst/>
          </a:prstGeom>
          <a:noFill/>
          <a:ln w="9525">
            <a:solidFill>
              <a:schemeClr val="tx1"/>
            </a:solidFill>
            <a:round/>
            <a:headEnd/>
            <a:tailEnd type="triangle" w="med" len="med"/>
          </a:ln>
        </p:spPr>
        <p:txBody>
          <a:bodyPr/>
          <a:lstStyle/>
          <a:p>
            <a:endParaRPr lang="en-US"/>
          </a:p>
        </p:txBody>
      </p:sp>
      <p:sp>
        <p:nvSpPr>
          <p:cNvPr id="221190" name="Rectangle 7"/>
          <p:cNvSpPr>
            <a:spLocks noChangeArrowheads="1"/>
          </p:cNvSpPr>
          <p:nvPr/>
        </p:nvSpPr>
        <p:spPr bwMode="auto">
          <a:xfrm>
            <a:off x="3429000" y="1768475"/>
            <a:ext cx="457200" cy="457200"/>
          </a:xfrm>
          <a:prstGeom prst="rect">
            <a:avLst/>
          </a:prstGeom>
          <a:solidFill>
            <a:schemeClr val="accent1"/>
          </a:solidFill>
          <a:ln w="9525">
            <a:solidFill>
              <a:schemeClr val="tx1"/>
            </a:solidFill>
            <a:miter lim="800000"/>
            <a:headEnd/>
            <a:tailEnd/>
          </a:ln>
        </p:spPr>
        <p:txBody>
          <a:bodyPr wrap="none" anchor="ctr"/>
          <a:lstStyle/>
          <a:p>
            <a:pPr algn="ctr"/>
            <a:r>
              <a:rPr lang="en-US" i="1"/>
              <a:t>z</a:t>
            </a:r>
            <a:r>
              <a:rPr lang="en-US" baseline="30000"/>
              <a:t>-1</a:t>
            </a:r>
          </a:p>
        </p:txBody>
      </p:sp>
      <p:sp>
        <p:nvSpPr>
          <p:cNvPr id="221191" name="Rectangle 8"/>
          <p:cNvSpPr>
            <a:spLocks noChangeArrowheads="1"/>
          </p:cNvSpPr>
          <p:nvPr/>
        </p:nvSpPr>
        <p:spPr bwMode="auto">
          <a:xfrm>
            <a:off x="6096000" y="1768475"/>
            <a:ext cx="457200" cy="457200"/>
          </a:xfrm>
          <a:prstGeom prst="rect">
            <a:avLst/>
          </a:prstGeom>
          <a:solidFill>
            <a:schemeClr val="accent1"/>
          </a:solidFill>
          <a:ln w="9525">
            <a:solidFill>
              <a:schemeClr val="tx1"/>
            </a:solidFill>
            <a:miter lim="800000"/>
            <a:headEnd/>
            <a:tailEnd/>
          </a:ln>
        </p:spPr>
        <p:txBody>
          <a:bodyPr wrap="none" anchor="ctr"/>
          <a:lstStyle/>
          <a:p>
            <a:pPr algn="ctr"/>
            <a:r>
              <a:rPr lang="en-US" i="1"/>
              <a:t>z</a:t>
            </a:r>
            <a:r>
              <a:rPr lang="en-US" baseline="30000"/>
              <a:t>-1</a:t>
            </a:r>
          </a:p>
        </p:txBody>
      </p:sp>
      <p:sp>
        <p:nvSpPr>
          <p:cNvPr id="221192" name="Line 9"/>
          <p:cNvSpPr>
            <a:spLocks noChangeShapeType="1"/>
          </p:cNvSpPr>
          <p:nvPr/>
        </p:nvSpPr>
        <p:spPr bwMode="auto">
          <a:xfrm>
            <a:off x="2590800" y="1997075"/>
            <a:ext cx="838200" cy="0"/>
          </a:xfrm>
          <a:prstGeom prst="line">
            <a:avLst/>
          </a:prstGeom>
          <a:noFill/>
          <a:ln w="9525">
            <a:solidFill>
              <a:schemeClr val="tx1"/>
            </a:solidFill>
            <a:round/>
            <a:headEnd/>
            <a:tailEnd type="triangle" w="med" len="med"/>
          </a:ln>
        </p:spPr>
        <p:txBody>
          <a:bodyPr/>
          <a:lstStyle/>
          <a:p>
            <a:endParaRPr lang="en-US"/>
          </a:p>
        </p:txBody>
      </p:sp>
      <p:sp>
        <p:nvSpPr>
          <p:cNvPr id="221193" name="Line 10"/>
          <p:cNvSpPr>
            <a:spLocks noChangeShapeType="1"/>
          </p:cNvSpPr>
          <p:nvPr/>
        </p:nvSpPr>
        <p:spPr bwMode="auto">
          <a:xfrm>
            <a:off x="3886200" y="1997075"/>
            <a:ext cx="838200" cy="0"/>
          </a:xfrm>
          <a:prstGeom prst="line">
            <a:avLst/>
          </a:prstGeom>
          <a:noFill/>
          <a:ln w="9525">
            <a:solidFill>
              <a:schemeClr val="tx1"/>
            </a:solidFill>
            <a:round/>
            <a:headEnd/>
            <a:tailEnd type="triangle" w="med" len="med"/>
          </a:ln>
        </p:spPr>
        <p:txBody>
          <a:bodyPr/>
          <a:lstStyle/>
          <a:p>
            <a:endParaRPr lang="en-US"/>
          </a:p>
        </p:txBody>
      </p:sp>
      <p:sp>
        <p:nvSpPr>
          <p:cNvPr id="221194" name="Line 11"/>
          <p:cNvSpPr>
            <a:spLocks noChangeShapeType="1"/>
          </p:cNvSpPr>
          <p:nvPr/>
        </p:nvSpPr>
        <p:spPr bwMode="auto">
          <a:xfrm>
            <a:off x="5257800" y="1997075"/>
            <a:ext cx="838200" cy="0"/>
          </a:xfrm>
          <a:prstGeom prst="line">
            <a:avLst/>
          </a:prstGeom>
          <a:noFill/>
          <a:ln w="9525">
            <a:solidFill>
              <a:schemeClr val="tx1"/>
            </a:solidFill>
            <a:round/>
            <a:headEnd/>
            <a:tailEnd type="triangle" w="med" len="med"/>
          </a:ln>
        </p:spPr>
        <p:txBody>
          <a:bodyPr/>
          <a:lstStyle/>
          <a:p>
            <a:endParaRPr lang="en-US"/>
          </a:p>
        </p:txBody>
      </p:sp>
      <p:sp>
        <p:nvSpPr>
          <p:cNvPr id="221195" name="Oval 13"/>
          <p:cNvSpPr>
            <a:spLocks noChangeArrowheads="1"/>
          </p:cNvSpPr>
          <p:nvPr/>
        </p:nvSpPr>
        <p:spPr bwMode="auto">
          <a:xfrm>
            <a:off x="2743200" y="2759075"/>
            <a:ext cx="457200" cy="457200"/>
          </a:xfrm>
          <a:prstGeom prst="ellipse">
            <a:avLst/>
          </a:prstGeom>
          <a:solidFill>
            <a:schemeClr val="accent1"/>
          </a:solidFill>
          <a:ln w="9525">
            <a:solidFill>
              <a:schemeClr val="tx1"/>
            </a:solidFill>
            <a:round/>
            <a:headEnd/>
            <a:tailEnd/>
          </a:ln>
        </p:spPr>
        <p:txBody>
          <a:bodyPr wrap="none" anchor="ctr"/>
          <a:lstStyle/>
          <a:p>
            <a:pPr algn="ctr"/>
            <a:r>
              <a:rPr lang="en-US" i="1"/>
              <a:t>a</a:t>
            </a:r>
            <a:r>
              <a:rPr lang="en-US" baseline="-25000"/>
              <a:t>1</a:t>
            </a:r>
          </a:p>
        </p:txBody>
      </p:sp>
      <p:sp>
        <p:nvSpPr>
          <p:cNvPr id="221196" name="Oval 14"/>
          <p:cNvSpPr>
            <a:spLocks noChangeArrowheads="1"/>
          </p:cNvSpPr>
          <p:nvPr/>
        </p:nvSpPr>
        <p:spPr bwMode="auto">
          <a:xfrm>
            <a:off x="4038600" y="2759075"/>
            <a:ext cx="457200" cy="457200"/>
          </a:xfrm>
          <a:prstGeom prst="ellipse">
            <a:avLst/>
          </a:prstGeom>
          <a:solidFill>
            <a:schemeClr val="accent1"/>
          </a:solidFill>
          <a:ln w="9525">
            <a:solidFill>
              <a:schemeClr val="tx1"/>
            </a:solidFill>
            <a:round/>
            <a:headEnd/>
            <a:tailEnd/>
          </a:ln>
        </p:spPr>
        <p:txBody>
          <a:bodyPr wrap="none" anchor="ctr"/>
          <a:lstStyle/>
          <a:p>
            <a:pPr algn="ctr"/>
            <a:r>
              <a:rPr lang="en-US" i="1"/>
              <a:t>a</a:t>
            </a:r>
            <a:r>
              <a:rPr lang="en-US" baseline="-25000"/>
              <a:t>2</a:t>
            </a:r>
          </a:p>
        </p:txBody>
      </p:sp>
      <p:sp>
        <p:nvSpPr>
          <p:cNvPr id="221197" name="Oval 15"/>
          <p:cNvSpPr>
            <a:spLocks noChangeArrowheads="1"/>
          </p:cNvSpPr>
          <p:nvPr/>
        </p:nvSpPr>
        <p:spPr bwMode="auto">
          <a:xfrm>
            <a:off x="5410200" y="2759075"/>
            <a:ext cx="457200" cy="457200"/>
          </a:xfrm>
          <a:prstGeom prst="ellipse">
            <a:avLst/>
          </a:prstGeom>
          <a:solidFill>
            <a:schemeClr val="accent1"/>
          </a:solidFill>
          <a:ln w="9525">
            <a:solidFill>
              <a:schemeClr val="tx1"/>
            </a:solidFill>
            <a:round/>
            <a:headEnd/>
            <a:tailEnd/>
          </a:ln>
        </p:spPr>
        <p:txBody>
          <a:bodyPr wrap="none" anchor="ctr"/>
          <a:lstStyle/>
          <a:p>
            <a:pPr algn="ctr"/>
            <a:r>
              <a:rPr lang="en-US" i="1"/>
              <a:t>a</a:t>
            </a:r>
            <a:r>
              <a:rPr lang="en-US" sz="1800" i="1" baseline="-25000"/>
              <a:t>M</a:t>
            </a:r>
            <a:r>
              <a:rPr lang="en-US" sz="1800" baseline="-25000"/>
              <a:t>-1</a:t>
            </a:r>
          </a:p>
        </p:txBody>
      </p:sp>
      <p:sp>
        <p:nvSpPr>
          <p:cNvPr id="221198" name="Oval 16"/>
          <p:cNvSpPr>
            <a:spLocks noChangeArrowheads="1"/>
          </p:cNvSpPr>
          <p:nvPr/>
        </p:nvSpPr>
        <p:spPr bwMode="auto">
          <a:xfrm>
            <a:off x="7010400" y="2759075"/>
            <a:ext cx="457200" cy="457200"/>
          </a:xfrm>
          <a:prstGeom prst="ellipse">
            <a:avLst/>
          </a:prstGeom>
          <a:solidFill>
            <a:schemeClr val="accent1"/>
          </a:solidFill>
          <a:ln w="9525">
            <a:solidFill>
              <a:schemeClr val="tx1"/>
            </a:solidFill>
            <a:round/>
            <a:headEnd/>
            <a:tailEnd/>
          </a:ln>
        </p:spPr>
        <p:txBody>
          <a:bodyPr wrap="none" anchor="ctr"/>
          <a:lstStyle/>
          <a:p>
            <a:pPr algn="ctr"/>
            <a:r>
              <a:rPr lang="en-US" i="1"/>
              <a:t>a</a:t>
            </a:r>
            <a:r>
              <a:rPr lang="en-US" sz="1800" i="1" baseline="-25000"/>
              <a:t>M</a:t>
            </a:r>
            <a:endParaRPr lang="en-US" sz="1800" baseline="-25000"/>
          </a:p>
        </p:txBody>
      </p:sp>
      <p:sp>
        <p:nvSpPr>
          <p:cNvPr id="221199" name="Oval 17"/>
          <p:cNvSpPr>
            <a:spLocks noChangeArrowheads="1"/>
          </p:cNvSpPr>
          <p:nvPr/>
        </p:nvSpPr>
        <p:spPr bwMode="auto">
          <a:xfrm>
            <a:off x="2743200" y="3978275"/>
            <a:ext cx="457200" cy="457200"/>
          </a:xfrm>
          <a:prstGeom prst="ellipse">
            <a:avLst/>
          </a:prstGeom>
          <a:solidFill>
            <a:schemeClr val="accent1"/>
          </a:solidFill>
          <a:ln w="9525">
            <a:solidFill>
              <a:schemeClr val="tx1"/>
            </a:solidFill>
            <a:round/>
            <a:headEnd/>
            <a:tailEnd/>
          </a:ln>
        </p:spPr>
        <p:txBody>
          <a:bodyPr wrap="none" anchor="ctr"/>
          <a:lstStyle/>
          <a:p>
            <a:pPr algn="ctr"/>
            <a:r>
              <a:rPr lang="en-US"/>
              <a:t>+</a:t>
            </a:r>
          </a:p>
        </p:txBody>
      </p:sp>
      <p:sp>
        <p:nvSpPr>
          <p:cNvPr id="221200" name="Oval 18"/>
          <p:cNvSpPr>
            <a:spLocks noChangeArrowheads="1"/>
          </p:cNvSpPr>
          <p:nvPr/>
        </p:nvSpPr>
        <p:spPr bwMode="auto">
          <a:xfrm>
            <a:off x="4038600" y="3978275"/>
            <a:ext cx="457200" cy="457200"/>
          </a:xfrm>
          <a:prstGeom prst="ellipse">
            <a:avLst/>
          </a:prstGeom>
          <a:solidFill>
            <a:schemeClr val="accent1"/>
          </a:solidFill>
          <a:ln w="9525">
            <a:solidFill>
              <a:schemeClr val="tx1"/>
            </a:solidFill>
            <a:round/>
            <a:headEnd/>
            <a:tailEnd/>
          </a:ln>
        </p:spPr>
        <p:txBody>
          <a:bodyPr wrap="none" anchor="ctr"/>
          <a:lstStyle/>
          <a:p>
            <a:pPr algn="ctr"/>
            <a:r>
              <a:rPr lang="en-US"/>
              <a:t>+</a:t>
            </a:r>
          </a:p>
        </p:txBody>
      </p:sp>
      <p:sp>
        <p:nvSpPr>
          <p:cNvPr id="221201" name="Oval 19"/>
          <p:cNvSpPr>
            <a:spLocks noChangeArrowheads="1"/>
          </p:cNvSpPr>
          <p:nvPr/>
        </p:nvSpPr>
        <p:spPr bwMode="auto">
          <a:xfrm>
            <a:off x="5410200" y="3978275"/>
            <a:ext cx="457200" cy="457200"/>
          </a:xfrm>
          <a:prstGeom prst="ellipse">
            <a:avLst/>
          </a:prstGeom>
          <a:solidFill>
            <a:schemeClr val="accent1"/>
          </a:solidFill>
          <a:ln w="9525">
            <a:solidFill>
              <a:schemeClr val="tx1"/>
            </a:solidFill>
            <a:round/>
            <a:headEnd/>
            <a:tailEnd/>
          </a:ln>
        </p:spPr>
        <p:txBody>
          <a:bodyPr wrap="none" anchor="ctr"/>
          <a:lstStyle/>
          <a:p>
            <a:pPr algn="ctr"/>
            <a:r>
              <a:rPr lang="en-US"/>
              <a:t>+</a:t>
            </a:r>
          </a:p>
        </p:txBody>
      </p:sp>
      <p:sp>
        <p:nvSpPr>
          <p:cNvPr id="221202" name="Oval 20"/>
          <p:cNvSpPr>
            <a:spLocks noChangeArrowheads="1"/>
          </p:cNvSpPr>
          <p:nvPr/>
        </p:nvSpPr>
        <p:spPr bwMode="auto">
          <a:xfrm>
            <a:off x="7010400" y="3978275"/>
            <a:ext cx="457200" cy="457200"/>
          </a:xfrm>
          <a:prstGeom prst="ellipse">
            <a:avLst/>
          </a:prstGeom>
          <a:solidFill>
            <a:schemeClr val="accent1"/>
          </a:solidFill>
          <a:ln w="9525">
            <a:solidFill>
              <a:schemeClr val="tx1"/>
            </a:solidFill>
            <a:round/>
            <a:headEnd/>
            <a:tailEnd/>
          </a:ln>
        </p:spPr>
        <p:txBody>
          <a:bodyPr wrap="none" anchor="ctr"/>
          <a:lstStyle/>
          <a:p>
            <a:pPr algn="ctr"/>
            <a:r>
              <a:rPr lang="en-US"/>
              <a:t>+</a:t>
            </a:r>
          </a:p>
        </p:txBody>
      </p:sp>
      <p:sp>
        <p:nvSpPr>
          <p:cNvPr id="221203" name="Line 21"/>
          <p:cNvSpPr>
            <a:spLocks noChangeShapeType="1"/>
          </p:cNvSpPr>
          <p:nvPr/>
        </p:nvSpPr>
        <p:spPr bwMode="auto">
          <a:xfrm>
            <a:off x="2971800" y="1997075"/>
            <a:ext cx="0" cy="762000"/>
          </a:xfrm>
          <a:prstGeom prst="line">
            <a:avLst/>
          </a:prstGeom>
          <a:noFill/>
          <a:ln w="9525">
            <a:solidFill>
              <a:schemeClr val="tx1"/>
            </a:solidFill>
            <a:round/>
            <a:headEnd type="oval" w="med" len="med"/>
            <a:tailEnd type="triangle" w="med" len="med"/>
          </a:ln>
        </p:spPr>
        <p:txBody>
          <a:bodyPr/>
          <a:lstStyle/>
          <a:p>
            <a:endParaRPr lang="en-US"/>
          </a:p>
        </p:txBody>
      </p:sp>
      <p:sp>
        <p:nvSpPr>
          <p:cNvPr id="221204" name="Line 22"/>
          <p:cNvSpPr>
            <a:spLocks noChangeShapeType="1"/>
          </p:cNvSpPr>
          <p:nvPr/>
        </p:nvSpPr>
        <p:spPr bwMode="auto">
          <a:xfrm>
            <a:off x="4267200" y="1997075"/>
            <a:ext cx="0" cy="762000"/>
          </a:xfrm>
          <a:prstGeom prst="line">
            <a:avLst/>
          </a:prstGeom>
          <a:noFill/>
          <a:ln w="9525">
            <a:solidFill>
              <a:schemeClr val="tx1"/>
            </a:solidFill>
            <a:round/>
            <a:headEnd type="oval" w="med" len="med"/>
            <a:tailEnd type="triangle" w="med" len="med"/>
          </a:ln>
        </p:spPr>
        <p:txBody>
          <a:bodyPr/>
          <a:lstStyle/>
          <a:p>
            <a:endParaRPr lang="en-US"/>
          </a:p>
        </p:txBody>
      </p:sp>
      <p:sp>
        <p:nvSpPr>
          <p:cNvPr id="221205" name="Line 23"/>
          <p:cNvSpPr>
            <a:spLocks noChangeShapeType="1"/>
          </p:cNvSpPr>
          <p:nvPr/>
        </p:nvSpPr>
        <p:spPr bwMode="auto">
          <a:xfrm>
            <a:off x="5638800" y="1997075"/>
            <a:ext cx="0" cy="762000"/>
          </a:xfrm>
          <a:prstGeom prst="line">
            <a:avLst/>
          </a:prstGeom>
          <a:noFill/>
          <a:ln w="9525">
            <a:solidFill>
              <a:schemeClr val="tx1"/>
            </a:solidFill>
            <a:round/>
            <a:headEnd type="oval" w="med" len="med"/>
            <a:tailEnd type="triangle" w="med" len="med"/>
          </a:ln>
        </p:spPr>
        <p:txBody>
          <a:bodyPr/>
          <a:lstStyle/>
          <a:p>
            <a:endParaRPr lang="en-US"/>
          </a:p>
        </p:txBody>
      </p:sp>
      <p:sp>
        <p:nvSpPr>
          <p:cNvPr id="221206" name="Line 24"/>
          <p:cNvSpPr>
            <a:spLocks noChangeShapeType="1"/>
          </p:cNvSpPr>
          <p:nvPr/>
        </p:nvSpPr>
        <p:spPr bwMode="auto">
          <a:xfrm>
            <a:off x="7239000" y="1997075"/>
            <a:ext cx="0" cy="762000"/>
          </a:xfrm>
          <a:prstGeom prst="line">
            <a:avLst/>
          </a:prstGeom>
          <a:noFill/>
          <a:ln w="9525">
            <a:solidFill>
              <a:schemeClr val="tx1"/>
            </a:solidFill>
            <a:round/>
            <a:headEnd/>
            <a:tailEnd type="triangle" w="med" len="med"/>
          </a:ln>
        </p:spPr>
        <p:txBody>
          <a:bodyPr/>
          <a:lstStyle/>
          <a:p>
            <a:endParaRPr lang="en-US"/>
          </a:p>
        </p:txBody>
      </p:sp>
      <p:sp>
        <p:nvSpPr>
          <p:cNvPr id="221207" name="Line 25"/>
          <p:cNvSpPr>
            <a:spLocks noChangeShapeType="1"/>
          </p:cNvSpPr>
          <p:nvPr/>
        </p:nvSpPr>
        <p:spPr bwMode="auto">
          <a:xfrm>
            <a:off x="6553200" y="1997075"/>
            <a:ext cx="685800" cy="0"/>
          </a:xfrm>
          <a:prstGeom prst="line">
            <a:avLst/>
          </a:prstGeom>
          <a:noFill/>
          <a:ln w="9525">
            <a:solidFill>
              <a:schemeClr val="tx1"/>
            </a:solidFill>
            <a:round/>
            <a:headEnd/>
            <a:tailEnd/>
          </a:ln>
        </p:spPr>
        <p:txBody>
          <a:bodyPr/>
          <a:lstStyle/>
          <a:p>
            <a:endParaRPr lang="en-US"/>
          </a:p>
        </p:txBody>
      </p:sp>
      <p:sp>
        <p:nvSpPr>
          <p:cNvPr id="221208" name="Line 26"/>
          <p:cNvSpPr>
            <a:spLocks noChangeShapeType="1"/>
          </p:cNvSpPr>
          <p:nvPr/>
        </p:nvSpPr>
        <p:spPr bwMode="auto">
          <a:xfrm>
            <a:off x="2971800" y="3216275"/>
            <a:ext cx="0" cy="762000"/>
          </a:xfrm>
          <a:prstGeom prst="line">
            <a:avLst/>
          </a:prstGeom>
          <a:noFill/>
          <a:ln w="9525">
            <a:solidFill>
              <a:schemeClr val="tx1"/>
            </a:solidFill>
            <a:round/>
            <a:headEnd/>
            <a:tailEnd type="triangle" w="med" len="med"/>
          </a:ln>
        </p:spPr>
        <p:txBody>
          <a:bodyPr/>
          <a:lstStyle/>
          <a:p>
            <a:endParaRPr lang="en-US"/>
          </a:p>
        </p:txBody>
      </p:sp>
      <p:sp>
        <p:nvSpPr>
          <p:cNvPr id="221209" name="Line 27"/>
          <p:cNvSpPr>
            <a:spLocks noChangeShapeType="1"/>
          </p:cNvSpPr>
          <p:nvPr/>
        </p:nvSpPr>
        <p:spPr bwMode="auto">
          <a:xfrm>
            <a:off x="4267200" y="3216275"/>
            <a:ext cx="0" cy="762000"/>
          </a:xfrm>
          <a:prstGeom prst="line">
            <a:avLst/>
          </a:prstGeom>
          <a:noFill/>
          <a:ln w="9525">
            <a:solidFill>
              <a:schemeClr val="tx1"/>
            </a:solidFill>
            <a:round/>
            <a:headEnd/>
            <a:tailEnd type="triangle" w="med" len="med"/>
          </a:ln>
        </p:spPr>
        <p:txBody>
          <a:bodyPr/>
          <a:lstStyle/>
          <a:p>
            <a:endParaRPr lang="en-US"/>
          </a:p>
        </p:txBody>
      </p:sp>
      <p:sp>
        <p:nvSpPr>
          <p:cNvPr id="221210" name="Line 28"/>
          <p:cNvSpPr>
            <a:spLocks noChangeShapeType="1"/>
          </p:cNvSpPr>
          <p:nvPr/>
        </p:nvSpPr>
        <p:spPr bwMode="auto">
          <a:xfrm>
            <a:off x="5638800" y="3216275"/>
            <a:ext cx="0" cy="762000"/>
          </a:xfrm>
          <a:prstGeom prst="line">
            <a:avLst/>
          </a:prstGeom>
          <a:noFill/>
          <a:ln w="9525">
            <a:solidFill>
              <a:schemeClr val="tx1"/>
            </a:solidFill>
            <a:round/>
            <a:headEnd/>
            <a:tailEnd type="triangle" w="med" len="med"/>
          </a:ln>
        </p:spPr>
        <p:txBody>
          <a:bodyPr/>
          <a:lstStyle/>
          <a:p>
            <a:endParaRPr lang="en-US"/>
          </a:p>
        </p:txBody>
      </p:sp>
      <p:sp>
        <p:nvSpPr>
          <p:cNvPr id="221211" name="Line 30"/>
          <p:cNvSpPr>
            <a:spLocks noChangeShapeType="1"/>
          </p:cNvSpPr>
          <p:nvPr/>
        </p:nvSpPr>
        <p:spPr bwMode="auto">
          <a:xfrm>
            <a:off x="7239000" y="3216275"/>
            <a:ext cx="0" cy="762000"/>
          </a:xfrm>
          <a:prstGeom prst="line">
            <a:avLst/>
          </a:prstGeom>
          <a:noFill/>
          <a:ln w="9525">
            <a:solidFill>
              <a:schemeClr val="tx1"/>
            </a:solidFill>
            <a:round/>
            <a:headEnd/>
            <a:tailEnd type="triangle" w="med" len="med"/>
          </a:ln>
        </p:spPr>
        <p:txBody>
          <a:bodyPr/>
          <a:lstStyle/>
          <a:p>
            <a:endParaRPr lang="en-US"/>
          </a:p>
        </p:txBody>
      </p:sp>
      <p:sp>
        <p:nvSpPr>
          <p:cNvPr id="221212" name="Line 31"/>
          <p:cNvSpPr>
            <a:spLocks noChangeShapeType="1"/>
          </p:cNvSpPr>
          <p:nvPr/>
        </p:nvSpPr>
        <p:spPr bwMode="auto">
          <a:xfrm>
            <a:off x="1676400" y="1997075"/>
            <a:ext cx="0" cy="2209800"/>
          </a:xfrm>
          <a:prstGeom prst="line">
            <a:avLst/>
          </a:prstGeom>
          <a:noFill/>
          <a:ln w="9525">
            <a:solidFill>
              <a:schemeClr val="tx1"/>
            </a:solidFill>
            <a:round/>
            <a:headEnd type="oval" w="med" len="med"/>
            <a:tailEnd/>
          </a:ln>
        </p:spPr>
        <p:txBody>
          <a:bodyPr/>
          <a:lstStyle/>
          <a:p>
            <a:endParaRPr lang="en-US"/>
          </a:p>
        </p:txBody>
      </p:sp>
      <p:sp>
        <p:nvSpPr>
          <p:cNvPr id="221213" name="Line 32"/>
          <p:cNvSpPr>
            <a:spLocks noChangeShapeType="1"/>
          </p:cNvSpPr>
          <p:nvPr/>
        </p:nvSpPr>
        <p:spPr bwMode="auto">
          <a:xfrm>
            <a:off x="1676400" y="4206875"/>
            <a:ext cx="1066800" cy="0"/>
          </a:xfrm>
          <a:prstGeom prst="line">
            <a:avLst/>
          </a:prstGeom>
          <a:noFill/>
          <a:ln w="9525">
            <a:solidFill>
              <a:schemeClr val="tx1"/>
            </a:solidFill>
            <a:round/>
            <a:headEnd/>
            <a:tailEnd type="triangle" w="med" len="med"/>
          </a:ln>
        </p:spPr>
        <p:txBody>
          <a:bodyPr/>
          <a:lstStyle/>
          <a:p>
            <a:endParaRPr lang="en-US"/>
          </a:p>
        </p:txBody>
      </p:sp>
      <p:sp>
        <p:nvSpPr>
          <p:cNvPr id="221214" name="Line 33"/>
          <p:cNvSpPr>
            <a:spLocks noChangeShapeType="1"/>
          </p:cNvSpPr>
          <p:nvPr/>
        </p:nvSpPr>
        <p:spPr bwMode="auto">
          <a:xfrm>
            <a:off x="3200400" y="4206875"/>
            <a:ext cx="838200" cy="0"/>
          </a:xfrm>
          <a:prstGeom prst="line">
            <a:avLst/>
          </a:prstGeom>
          <a:noFill/>
          <a:ln w="9525">
            <a:solidFill>
              <a:schemeClr val="tx1"/>
            </a:solidFill>
            <a:round/>
            <a:headEnd/>
            <a:tailEnd type="triangle" w="med" len="med"/>
          </a:ln>
        </p:spPr>
        <p:txBody>
          <a:bodyPr/>
          <a:lstStyle/>
          <a:p>
            <a:endParaRPr lang="en-US"/>
          </a:p>
        </p:txBody>
      </p:sp>
      <p:sp>
        <p:nvSpPr>
          <p:cNvPr id="221215" name="Line 35"/>
          <p:cNvSpPr>
            <a:spLocks noChangeShapeType="1"/>
          </p:cNvSpPr>
          <p:nvPr/>
        </p:nvSpPr>
        <p:spPr bwMode="auto">
          <a:xfrm>
            <a:off x="5867400" y="4206875"/>
            <a:ext cx="1143000" cy="0"/>
          </a:xfrm>
          <a:prstGeom prst="line">
            <a:avLst/>
          </a:prstGeom>
          <a:noFill/>
          <a:ln w="9525">
            <a:solidFill>
              <a:schemeClr val="tx1"/>
            </a:solidFill>
            <a:round/>
            <a:headEnd/>
            <a:tailEnd type="triangle" w="med" len="med"/>
          </a:ln>
        </p:spPr>
        <p:txBody>
          <a:bodyPr/>
          <a:lstStyle/>
          <a:p>
            <a:endParaRPr lang="en-US"/>
          </a:p>
        </p:txBody>
      </p:sp>
      <p:sp>
        <p:nvSpPr>
          <p:cNvPr id="221216" name="Line 36"/>
          <p:cNvSpPr>
            <a:spLocks noChangeShapeType="1"/>
          </p:cNvSpPr>
          <p:nvPr/>
        </p:nvSpPr>
        <p:spPr bwMode="auto">
          <a:xfrm>
            <a:off x="7467600" y="4206875"/>
            <a:ext cx="685800" cy="0"/>
          </a:xfrm>
          <a:prstGeom prst="line">
            <a:avLst/>
          </a:prstGeom>
          <a:noFill/>
          <a:ln w="9525">
            <a:solidFill>
              <a:schemeClr val="tx1"/>
            </a:solidFill>
            <a:round/>
            <a:headEnd/>
            <a:tailEnd type="triangle" w="med" len="med"/>
          </a:ln>
        </p:spPr>
        <p:txBody>
          <a:bodyPr/>
          <a:lstStyle/>
          <a:p>
            <a:endParaRPr lang="en-US"/>
          </a:p>
        </p:txBody>
      </p:sp>
      <p:sp>
        <p:nvSpPr>
          <p:cNvPr id="221217" name="Text Box 37"/>
          <p:cNvSpPr txBox="1">
            <a:spLocks noChangeArrowheads="1"/>
          </p:cNvSpPr>
          <p:nvPr/>
        </p:nvSpPr>
        <p:spPr bwMode="auto">
          <a:xfrm>
            <a:off x="974725" y="1539875"/>
            <a:ext cx="600075" cy="396875"/>
          </a:xfrm>
          <a:prstGeom prst="rect">
            <a:avLst/>
          </a:prstGeom>
          <a:noFill/>
          <a:ln w="9525">
            <a:noFill/>
            <a:miter lim="800000"/>
            <a:headEnd/>
            <a:tailEnd/>
          </a:ln>
        </p:spPr>
        <p:txBody>
          <a:bodyPr wrap="none">
            <a:spAutoFit/>
          </a:bodyPr>
          <a:lstStyle/>
          <a:p>
            <a:r>
              <a:rPr lang="en-US" i="1"/>
              <a:t>v</a:t>
            </a:r>
            <a:r>
              <a:rPr lang="en-US"/>
              <a:t>(</a:t>
            </a:r>
            <a:r>
              <a:rPr lang="en-US" i="1"/>
              <a:t>n</a:t>
            </a:r>
            <a:r>
              <a:rPr lang="en-US"/>
              <a:t>)</a:t>
            </a:r>
          </a:p>
        </p:txBody>
      </p:sp>
      <p:sp>
        <p:nvSpPr>
          <p:cNvPr id="221218" name="Text Box 38"/>
          <p:cNvSpPr txBox="1">
            <a:spLocks noChangeArrowheads="1"/>
          </p:cNvSpPr>
          <p:nvPr/>
        </p:nvSpPr>
        <p:spPr bwMode="auto">
          <a:xfrm>
            <a:off x="2590800" y="1524000"/>
            <a:ext cx="817563" cy="396875"/>
          </a:xfrm>
          <a:prstGeom prst="rect">
            <a:avLst/>
          </a:prstGeom>
          <a:noFill/>
          <a:ln w="9525">
            <a:noFill/>
            <a:miter lim="800000"/>
            <a:headEnd/>
            <a:tailEnd/>
          </a:ln>
        </p:spPr>
        <p:txBody>
          <a:bodyPr wrap="none">
            <a:spAutoFit/>
          </a:bodyPr>
          <a:lstStyle/>
          <a:p>
            <a:r>
              <a:rPr lang="en-US" i="1"/>
              <a:t>v</a:t>
            </a:r>
            <a:r>
              <a:rPr lang="en-US"/>
              <a:t>(</a:t>
            </a:r>
            <a:r>
              <a:rPr lang="en-US" i="1"/>
              <a:t>n</a:t>
            </a:r>
            <a:r>
              <a:rPr lang="en-US"/>
              <a:t>-1)</a:t>
            </a:r>
          </a:p>
        </p:txBody>
      </p:sp>
      <p:sp>
        <p:nvSpPr>
          <p:cNvPr id="221219" name="Text Box 39"/>
          <p:cNvSpPr txBox="1">
            <a:spLocks noChangeArrowheads="1"/>
          </p:cNvSpPr>
          <p:nvPr/>
        </p:nvSpPr>
        <p:spPr bwMode="auto">
          <a:xfrm>
            <a:off x="3962400" y="1524000"/>
            <a:ext cx="817563" cy="396875"/>
          </a:xfrm>
          <a:prstGeom prst="rect">
            <a:avLst/>
          </a:prstGeom>
          <a:noFill/>
          <a:ln w="9525">
            <a:noFill/>
            <a:miter lim="800000"/>
            <a:headEnd/>
            <a:tailEnd/>
          </a:ln>
        </p:spPr>
        <p:txBody>
          <a:bodyPr wrap="none">
            <a:spAutoFit/>
          </a:bodyPr>
          <a:lstStyle/>
          <a:p>
            <a:r>
              <a:rPr lang="en-US" i="1"/>
              <a:t>v</a:t>
            </a:r>
            <a:r>
              <a:rPr lang="en-US"/>
              <a:t>(</a:t>
            </a:r>
            <a:r>
              <a:rPr lang="en-US" i="1"/>
              <a:t>n</a:t>
            </a:r>
            <a:r>
              <a:rPr lang="en-US"/>
              <a:t>-2)</a:t>
            </a:r>
          </a:p>
        </p:txBody>
      </p:sp>
      <p:sp>
        <p:nvSpPr>
          <p:cNvPr id="221220" name="Text Box 40"/>
          <p:cNvSpPr txBox="1">
            <a:spLocks noChangeArrowheads="1"/>
          </p:cNvSpPr>
          <p:nvPr/>
        </p:nvSpPr>
        <p:spPr bwMode="auto">
          <a:xfrm>
            <a:off x="4953000" y="1547813"/>
            <a:ext cx="1176338" cy="396875"/>
          </a:xfrm>
          <a:prstGeom prst="rect">
            <a:avLst/>
          </a:prstGeom>
          <a:noFill/>
          <a:ln w="9525">
            <a:noFill/>
            <a:miter lim="800000"/>
            <a:headEnd/>
            <a:tailEnd/>
          </a:ln>
        </p:spPr>
        <p:txBody>
          <a:bodyPr wrap="none">
            <a:spAutoFit/>
          </a:bodyPr>
          <a:lstStyle/>
          <a:p>
            <a:r>
              <a:rPr lang="en-US" i="1"/>
              <a:t>v</a:t>
            </a:r>
            <a:r>
              <a:rPr lang="en-US"/>
              <a:t>(</a:t>
            </a:r>
            <a:r>
              <a:rPr lang="en-US" i="1"/>
              <a:t>n</a:t>
            </a:r>
            <a:r>
              <a:rPr lang="en-US"/>
              <a:t>-</a:t>
            </a:r>
            <a:r>
              <a:rPr lang="en-US" i="1"/>
              <a:t>M</a:t>
            </a:r>
            <a:r>
              <a:rPr lang="en-US"/>
              <a:t>+1)</a:t>
            </a:r>
          </a:p>
        </p:txBody>
      </p:sp>
      <p:sp>
        <p:nvSpPr>
          <p:cNvPr id="221221" name="Text Box 41"/>
          <p:cNvSpPr txBox="1">
            <a:spLocks noChangeArrowheads="1"/>
          </p:cNvSpPr>
          <p:nvPr/>
        </p:nvSpPr>
        <p:spPr bwMode="auto">
          <a:xfrm>
            <a:off x="4784725" y="1692275"/>
            <a:ext cx="355600" cy="457200"/>
          </a:xfrm>
          <a:prstGeom prst="rect">
            <a:avLst/>
          </a:prstGeom>
          <a:noFill/>
          <a:ln w="9525">
            <a:noFill/>
            <a:miter lim="800000"/>
            <a:headEnd/>
            <a:tailEnd/>
          </a:ln>
        </p:spPr>
        <p:txBody>
          <a:bodyPr wrap="none">
            <a:spAutoFit/>
          </a:bodyPr>
          <a:lstStyle/>
          <a:p>
            <a:r>
              <a:rPr lang="en-US" sz="2400" b="1"/>
              <a:t>…</a:t>
            </a:r>
          </a:p>
        </p:txBody>
      </p:sp>
      <p:sp>
        <p:nvSpPr>
          <p:cNvPr id="221222" name="Text Box 42"/>
          <p:cNvSpPr txBox="1">
            <a:spLocks noChangeArrowheads="1"/>
          </p:cNvSpPr>
          <p:nvPr/>
        </p:nvSpPr>
        <p:spPr bwMode="auto">
          <a:xfrm>
            <a:off x="4800600" y="2759075"/>
            <a:ext cx="355600" cy="457200"/>
          </a:xfrm>
          <a:prstGeom prst="rect">
            <a:avLst/>
          </a:prstGeom>
          <a:noFill/>
          <a:ln w="9525">
            <a:noFill/>
            <a:miter lim="800000"/>
            <a:headEnd/>
            <a:tailEnd/>
          </a:ln>
        </p:spPr>
        <p:txBody>
          <a:bodyPr wrap="none">
            <a:spAutoFit/>
          </a:bodyPr>
          <a:lstStyle/>
          <a:p>
            <a:r>
              <a:rPr lang="en-US" sz="2400" b="1"/>
              <a:t>…</a:t>
            </a:r>
          </a:p>
        </p:txBody>
      </p:sp>
      <p:sp>
        <p:nvSpPr>
          <p:cNvPr id="221223" name="Line 43"/>
          <p:cNvSpPr>
            <a:spLocks noChangeShapeType="1"/>
          </p:cNvSpPr>
          <p:nvPr/>
        </p:nvSpPr>
        <p:spPr bwMode="auto">
          <a:xfrm>
            <a:off x="4495800" y="4206875"/>
            <a:ext cx="304800" cy="0"/>
          </a:xfrm>
          <a:prstGeom prst="line">
            <a:avLst/>
          </a:prstGeom>
          <a:noFill/>
          <a:ln w="9525">
            <a:solidFill>
              <a:schemeClr val="tx1"/>
            </a:solidFill>
            <a:round/>
            <a:headEnd/>
            <a:tailEnd type="triangle" w="med" len="med"/>
          </a:ln>
        </p:spPr>
        <p:txBody>
          <a:bodyPr/>
          <a:lstStyle/>
          <a:p>
            <a:endParaRPr lang="en-US"/>
          </a:p>
        </p:txBody>
      </p:sp>
      <p:sp>
        <p:nvSpPr>
          <p:cNvPr id="221224" name="Line 44"/>
          <p:cNvSpPr>
            <a:spLocks noChangeShapeType="1"/>
          </p:cNvSpPr>
          <p:nvPr/>
        </p:nvSpPr>
        <p:spPr bwMode="auto">
          <a:xfrm>
            <a:off x="5181600" y="4206875"/>
            <a:ext cx="228600" cy="0"/>
          </a:xfrm>
          <a:prstGeom prst="line">
            <a:avLst/>
          </a:prstGeom>
          <a:noFill/>
          <a:ln w="9525">
            <a:solidFill>
              <a:schemeClr val="tx1"/>
            </a:solidFill>
            <a:round/>
            <a:headEnd/>
            <a:tailEnd type="triangle" w="med" len="med"/>
          </a:ln>
        </p:spPr>
        <p:txBody>
          <a:bodyPr/>
          <a:lstStyle/>
          <a:p>
            <a:endParaRPr lang="en-US"/>
          </a:p>
        </p:txBody>
      </p:sp>
      <p:sp>
        <p:nvSpPr>
          <p:cNvPr id="221225" name="Text Box 45"/>
          <p:cNvSpPr txBox="1">
            <a:spLocks noChangeArrowheads="1"/>
          </p:cNvSpPr>
          <p:nvPr/>
        </p:nvSpPr>
        <p:spPr bwMode="auto">
          <a:xfrm>
            <a:off x="4800600" y="3902075"/>
            <a:ext cx="355600" cy="457200"/>
          </a:xfrm>
          <a:prstGeom prst="rect">
            <a:avLst/>
          </a:prstGeom>
          <a:noFill/>
          <a:ln w="9525">
            <a:noFill/>
            <a:miter lim="800000"/>
            <a:headEnd/>
            <a:tailEnd/>
          </a:ln>
        </p:spPr>
        <p:txBody>
          <a:bodyPr wrap="none">
            <a:spAutoFit/>
          </a:bodyPr>
          <a:lstStyle/>
          <a:p>
            <a:r>
              <a:rPr lang="en-US" sz="2400" b="1"/>
              <a:t>…</a:t>
            </a:r>
          </a:p>
        </p:txBody>
      </p:sp>
      <p:sp>
        <p:nvSpPr>
          <p:cNvPr id="221226" name="Text Box 46"/>
          <p:cNvSpPr txBox="1">
            <a:spLocks noChangeArrowheads="1"/>
          </p:cNvSpPr>
          <p:nvPr/>
        </p:nvSpPr>
        <p:spPr bwMode="auto">
          <a:xfrm>
            <a:off x="6629400" y="1547813"/>
            <a:ext cx="900113" cy="396875"/>
          </a:xfrm>
          <a:prstGeom prst="rect">
            <a:avLst/>
          </a:prstGeom>
          <a:noFill/>
          <a:ln w="9525">
            <a:noFill/>
            <a:miter lim="800000"/>
            <a:headEnd/>
            <a:tailEnd/>
          </a:ln>
        </p:spPr>
        <p:txBody>
          <a:bodyPr wrap="none">
            <a:spAutoFit/>
          </a:bodyPr>
          <a:lstStyle/>
          <a:p>
            <a:r>
              <a:rPr lang="en-US" i="1"/>
              <a:t>v</a:t>
            </a:r>
            <a:r>
              <a:rPr lang="en-US"/>
              <a:t>(</a:t>
            </a:r>
            <a:r>
              <a:rPr lang="en-US" i="1"/>
              <a:t>n</a:t>
            </a:r>
            <a:r>
              <a:rPr lang="en-US"/>
              <a:t>-</a:t>
            </a:r>
            <a:r>
              <a:rPr lang="en-US" i="1"/>
              <a:t>M</a:t>
            </a:r>
            <a:r>
              <a:rPr lang="en-US"/>
              <a:t>)</a:t>
            </a:r>
          </a:p>
        </p:txBody>
      </p:sp>
      <p:sp>
        <p:nvSpPr>
          <p:cNvPr id="221227" name="Text Box 47"/>
          <p:cNvSpPr txBox="1">
            <a:spLocks noChangeArrowheads="1"/>
          </p:cNvSpPr>
          <p:nvPr/>
        </p:nvSpPr>
        <p:spPr bwMode="auto">
          <a:xfrm>
            <a:off x="7756525" y="3757613"/>
            <a:ext cx="612775" cy="396875"/>
          </a:xfrm>
          <a:prstGeom prst="rect">
            <a:avLst/>
          </a:prstGeom>
          <a:noFill/>
          <a:ln w="9525">
            <a:noFill/>
            <a:miter lim="800000"/>
            <a:headEnd/>
            <a:tailEnd/>
          </a:ln>
        </p:spPr>
        <p:txBody>
          <a:bodyPr wrap="none">
            <a:spAutoFit/>
          </a:bodyPr>
          <a:lstStyle/>
          <a:p>
            <a:r>
              <a:rPr lang="en-US" i="1"/>
              <a:t>u</a:t>
            </a:r>
            <a:r>
              <a:rPr lang="en-US"/>
              <a:t>(</a:t>
            </a:r>
            <a:r>
              <a:rPr lang="en-US" i="1"/>
              <a:t>n</a:t>
            </a:r>
            <a:r>
              <a:rPr lang="en-US"/>
              <a:t>)</a:t>
            </a:r>
          </a:p>
        </p:txBody>
      </p:sp>
      <p:sp>
        <p:nvSpPr>
          <p:cNvPr id="221228" name="Text Box 48"/>
          <p:cNvSpPr txBox="1">
            <a:spLocks noChangeArrowheads="1"/>
          </p:cNvSpPr>
          <p:nvPr/>
        </p:nvSpPr>
        <p:spPr bwMode="auto">
          <a:xfrm>
            <a:off x="4038600" y="5272088"/>
            <a:ext cx="1219200" cy="396875"/>
          </a:xfrm>
          <a:prstGeom prst="rect">
            <a:avLst/>
          </a:prstGeom>
          <a:noFill/>
          <a:ln w="9525">
            <a:noFill/>
            <a:miter lim="800000"/>
            <a:headEnd/>
            <a:tailEnd/>
          </a:ln>
        </p:spPr>
        <p:txBody>
          <a:bodyPr wrap="none">
            <a:spAutoFit/>
          </a:bodyPr>
          <a:lstStyle/>
          <a:p>
            <a:r>
              <a:rPr lang="en-US" b="1">
                <a:latin typeface="Times New Roman" pitchFamily="18" charset="0"/>
              </a:rPr>
              <a:t>FIR filter</a:t>
            </a:r>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Date Placeholder 2"/>
          <p:cNvSpPr>
            <a:spLocks noGrp="1"/>
          </p:cNvSpPr>
          <p:nvPr>
            <p:ph type="dt" sz="quarter" idx="10"/>
          </p:nvPr>
        </p:nvSpPr>
        <p:spPr/>
        <p:txBody>
          <a:bodyPr/>
          <a:lstStyle/>
          <a:p>
            <a:pPr>
              <a:defRPr/>
            </a:pPr>
            <a:r>
              <a:rPr lang="en-US"/>
              <a:t>		 </a:t>
            </a:r>
            <a:r>
              <a:rPr lang="en-US" sz="1200"/>
              <a:t> </a:t>
            </a:r>
            <a:fld id="{48A748C1-B08E-4F36-9CD3-73B52F1EB523}" type="slidenum">
              <a:rPr lang="en-US" sz="1200">
                <a:solidFill>
                  <a:srgbClr val="003399"/>
                </a:solidFill>
              </a:rPr>
              <a:pPr>
                <a:defRPr/>
              </a:pPr>
              <a:t>63</a:t>
            </a:fld>
            <a:endParaRPr lang="en-US" sz="1200">
              <a:solidFill>
                <a:srgbClr val="003399"/>
              </a:solidFill>
            </a:endParaRPr>
          </a:p>
        </p:txBody>
      </p:sp>
      <p:sp>
        <p:nvSpPr>
          <p:cNvPr id="222211" name="Rectangle 4"/>
          <p:cNvSpPr>
            <a:spLocks noGrp="1" noChangeArrowheads="1"/>
          </p:cNvSpPr>
          <p:nvPr>
            <p:ph type="title"/>
          </p:nvPr>
        </p:nvSpPr>
        <p:spPr/>
        <p:txBody>
          <a:bodyPr/>
          <a:lstStyle/>
          <a:p>
            <a:r>
              <a:rPr lang="en-US" smtClean="0"/>
              <a:t>1. LTI Filters (5)</a:t>
            </a:r>
          </a:p>
        </p:txBody>
      </p:sp>
      <p:sp>
        <p:nvSpPr>
          <p:cNvPr id="222212" name="Rectangle 5"/>
          <p:cNvSpPr>
            <a:spLocks noChangeArrowheads="1"/>
          </p:cNvSpPr>
          <p:nvPr/>
        </p:nvSpPr>
        <p:spPr bwMode="auto">
          <a:xfrm>
            <a:off x="6096000" y="1600200"/>
            <a:ext cx="457200" cy="457200"/>
          </a:xfrm>
          <a:prstGeom prst="rect">
            <a:avLst/>
          </a:prstGeom>
          <a:solidFill>
            <a:schemeClr val="accent1"/>
          </a:solidFill>
          <a:ln w="9525">
            <a:solidFill>
              <a:schemeClr val="tx1"/>
            </a:solidFill>
            <a:miter lim="800000"/>
            <a:headEnd/>
            <a:tailEnd/>
          </a:ln>
        </p:spPr>
        <p:txBody>
          <a:bodyPr wrap="none" anchor="ctr"/>
          <a:lstStyle/>
          <a:p>
            <a:pPr algn="ctr"/>
            <a:r>
              <a:rPr lang="en-US" i="1"/>
              <a:t>z</a:t>
            </a:r>
            <a:r>
              <a:rPr lang="en-US" baseline="30000"/>
              <a:t>-1</a:t>
            </a:r>
          </a:p>
        </p:txBody>
      </p:sp>
      <p:sp>
        <p:nvSpPr>
          <p:cNvPr id="222213" name="Rectangle 6"/>
          <p:cNvSpPr>
            <a:spLocks noChangeArrowheads="1"/>
          </p:cNvSpPr>
          <p:nvPr/>
        </p:nvSpPr>
        <p:spPr bwMode="auto">
          <a:xfrm>
            <a:off x="6096000" y="2743200"/>
            <a:ext cx="457200" cy="457200"/>
          </a:xfrm>
          <a:prstGeom prst="rect">
            <a:avLst/>
          </a:prstGeom>
          <a:solidFill>
            <a:schemeClr val="accent1"/>
          </a:solidFill>
          <a:ln w="9525">
            <a:solidFill>
              <a:schemeClr val="tx1"/>
            </a:solidFill>
            <a:miter lim="800000"/>
            <a:headEnd/>
            <a:tailEnd/>
          </a:ln>
        </p:spPr>
        <p:txBody>
          <a:bodyPr wrap="none" anchor="ctr"/>
          <a:lstStyle/>
          <a:p>
            <a:pPr algn="ctr"/>
            <a:r>
              <a:rPr lang="en-US" i="1"/>
              <a:t>z</a:t>
            </a:r>
            <a:r>
              <a:rPr lang="en-US" baseline="30000"/>
              <a:t>-1</a:t>
            </a:r>
          </a:p>
        </p:txBody>
      </p:sp>
      <p:sp>
        <p:nvSpPr>
          <p:cNvPr id="222214" name="Rectangle 7"/>
          <p:cNvSpPr>
            <a:spLocks noChangeArrowheads="1"/>
          </p:cNvSpPr>
          <p:nvPr/>
        </p:nvSpPr>
        <p:spPr bwMode="auto">
          <a:xfrm>
            <a:off x="6096000" y="4876800"/>
            <a:ext cx="457200" cy="457200"/>
          </a:xfrm>
          <a:prstGeom prst="rect">
            <a:avLst/>
          </a:prstGeom>
          <a:solidFill>
            <a:schemeClr val="accent1"/>
          </a:solidFill>
          <a:ln w="9525">
            <a:solidFill>
              <a:schemeClr val="tx1"/>
            </a:solidFill>
            <a:miter lim="800000"/>
            <a:headEnd/>
            <a:tailEnd/>
          </a:ln>
        </p:spPr>
        <p:txBody>
          <a:bodyPr wrap="none" anchor="ctr"/>
          <a:lstStyle/>
          <a:p>
            <a:pPr algn="ctr"/>
            <a:r>
              <a:rPr lang="en-US" i="1"/>
              <a:t>z</a:t>
            </a:r>
            <a:r>
              <a:rPr lang="en-US" baseline="30000"/>
              <a:t>-1</a:t>
            </a:r>
          </a:p>
        </p:txBody>
      </p:sp>
      <p:sp>
        <p:nvSpPr>
          <p:cNvPr id="222215" name="Oval 8"/>
          <p:cNvSpPr>
            <a:spLocks noChangeArrowheads="1"/>
          </p:cNvSpPr>
          <p:nvPr/>
        </p:nvSpPr>
        <p:spPr bwMode="auto">
          <a:xfrm>
            <a:off x="4419600" y="2209800"/>
            <a:ext cx="457200" cy="457200"/>
          </a:xfrm>
          <a:prstGeom prst="ellipse">
            <a:avLst/>
          </a:prstGeom>
          <a:solidFill>
            <a:schemeClr val="accent1"/>
          </a:solidFill>
          <a:ln w="9525">
            <a:solidFill>
              <a:schemeClr val="tx1"/>
            </a:solidFill>
            <a:round/>
            <a:headEnd/>
            <a:tailEnd/>
          </a:ln>
        </p:spPr>
        <p:txBody>
          <a:bodyPr wrap="none" anchor="ctr"/>
          <a:lstStyle/>
          <a:p>
            <a:pPr algn="ctr"/>
            <a:r>
              <a:rPr lang="en-US" i="1"/>
              <a:t>a</a:t>
            </a:r>
            <a:r>
              <a:rPr lang="en-US" baseline="-25000"/>
              <a:t>1</a:t>
            </a:r>
          </a:p>
        </p:txBody>
      </p:sp>
      <p:sp>
        <p:nvSpPr>
          <p:cNvPr id="222216" name="Oval 9"/>
          <p:cNvSpPr>
            <a:spLocks noChangeArrowheads="1"/>
          </p:cNvSpPr>
          <p:nvPr/>
        </p:nvSpPr>
        <p:spPr bwMode="auto">
          <a:xfrm>
            <a:off x="4419600" y="3276600"/>
            <a:ext cx="457200" cy="457200"/>
          </a:xfrm>
          <a:prstGeom prst="ellipse">
            <a:avLst/>
          </a:prstGeom>
          <a:solidFill>
            <a:schemeClr val="accent1"/>
          </a:solidFill>
          <a:ln w="9525">
            <a:solidFill>
              <a:schemeClr val="tx1"/>
            </a:solidFill>
            <a:round/>
            <a:headEnd/>
            <a:tailEnd/>
          </a:ln>
        </p:spPr>
        <p:txBody>
          <a:bodyPr wrap="none" anchor="ctr"/>
          <a:lstStyle/>
          <a:p>
            <a:pPr algn="ctr"/>
            <a:r>
              <a:rPr lang="en-US" i="1"/>
              <a:t>a</a:t>
            </a:r>
            <a:r>
              <a:rPr lang="en-US" baseline="-25000"/>
              <a:t>2</a:t>
            </a:r>
          </a:p>
        </p:txBody>
      </p:sp>
      <p:sp>
        <p:nvSpPr>
          <p:cNvPr id="222217" name="Oval 10"/>
          <p:cNvSpPr>
            <a:spLocks noChangeArrowheads="1"/>
          </p:cNvSpPr>
          <p:nvPr/>
        </p:nvSpPr>
        <p:spPr bwMode="auto">
          <a:xfrm>
            <a:off x="4419600" y="4419600"/>
            <a:ext cx="457200" cy="457200"/>
          </a:xfrm>
          <a:prstGeom prst="ellipse">
            <a:avLst/>
          </a:prstGeom>
          <a:solidFill>
            <a:schemeClr val="accent1"/>
          </a:solidFill>
          <a:ln w="9525">
            <a:solidFill>
              <a:schemeClr val="tx1"/>
            </a:solidFill>
            <a:round/>
            <a:headEnd/>
            <a:tailEnd/>
          </a:ln>
        </p:spPr>
        <p:txBody>
          <a:bodyPr wrap="none" anchor="ctr"/>
          <a:lstStyle/>
          <a:p>
            <a:pPr algn="ctr"/>
            <a:r>
              <a:rPr lang="en-US" i="1"/>
              <a:t>a</a:t>
            </a:r>
            <a:r>
              <a:rPr lang="en-US" sz="1800" i="1" baseline="-25000"/>
              <a:t>M</a:t>
            </a:r>
            <a:r>
              <a:rPr lang="en-US" sz="1800" baseline="-25000"/>
              <a:t>-1</a:t>
            </a:r>
          </a:p>
        </p:txBody>
      </p:sp>
      <p:sp>
        <p:nvSpPr>
          <p:cNvPr id="222218" name="Oval 11"/>
          <p:cNvSpPr>
            <a:spLocks noChangeArrowheads="1"/>
          </p:cNvSpPr>
          <p:nvPr/>
        </p:nvSpPr>
        <p:spPr bwMode="auto">
          <a:xfrm>
            <a:off x="4419600" y="5410200"/>
            <a:ext cx="457200" cy="457200"/>
          </a:xfrm>
          <a:prstGeom prst="ellipse">
            <a:avLst/>
          </a:prstGeom>
          <a:solidFill>
            <a:schemeClr val="accent1"/>
          </a:solidFill>
          <a:ln w="9525">
            <a:solidFill>
              <a:schemeClr val="tx1"/>
            </a:solidFill>
            <a:round/>
            <a:headEnd/>
            <a:tailEnd/>
          </a:ln>
        </p:spPr>
        <p:txBody>
          <a:bodyPr wrap="none" anchor="ctr"/>
          <a:lstStyle/>
          <a:p>
            <a:pPr algn="ctr"/>
            <a:r>
              <a:rPr lang="en-US" i="1"/>
              <a:t>a</a:t>
            </a:r>
            <a:r>
              <a:rPr lang="en-US" sz="1800" i="1" baseline="-25000"/>
              <a:t>M</a:t>
            </a:r>
            <a:endParaRPr lang="en-US" sz="1800" baseline="-25000"/>
          </a:p>
        </p:txBody>
      </p:sp>
      <p:sp>
        <p:nvSpPr>
          <p:cNvPr id="222219" name="Oval 12"/>
          <p:cNvSpPr>
            <a:spLocks noChangeArrowheads="1"/>
          </p:cNvSpPr>
          <p:nvPr/>
        </p:nvSpPr>
        <p:spPr bwMode="auto">
          <a:xfrm>
            <a:off x="2819400" y="990600"/>
            <a:ext cx="457200" cy="457200"/>
          </a:xfrm>
          <a:prstGeom prst="ellipse">
            <a:avLst/>
          </a:prstGeom>
          <a:solidFill>
            <a:schemeClr val="accent1"/>
          </a:solidFill>
          <a:ln w="9525">
            <a:solidFill>
              <a:schemeClr val="tx1"/>
            </a:solidFill>
            <a:round/>
            <a:headEnd/>
            <a:tailEnd/>
          </a:ln>
        </p:spPr>
        <p:txBody>
          <a:bodyPr wrap="none" anchor="ctr"/>
          <a:lstStyle/>
          <a:p>
            <a:pPr algn="ctr"/>
            <a:r>
              <a:rPr lang="en-US"/>
              <a:t>+</a:t>
            </a:r>
          </a:p>
        </p:txBody>
      </p:sp>
      <p:sp>
        <p:nvSpPr>
          <p:cNvPr id="222220" name="Line 13"/>
          <p:cNvSpPr>
            <a:spLocks noChangeShapeType="1"/>
          </p:cNvSpPr>
          <p:nvPr/>
        </p:nvSpPr>
        <p:spPr bwMode="auto">
          <a:xfrm>
            <a:off x="1828800" y="1219200"/>
            <a:ext cx="990600" cy="0"/>
          </a:xfrm>
          <a:prstGeom prst="line">
            <a:avLst/>
          </a:prstGeom>
          <a:noFill/>
          <a:ln w="9525">
            <a:solidFill>
              <a:schemeClr val="tx1"/>
            </a:solidFill>
            <a:round/>
            <a:headEnd/>
            <a:tailEnd type="triangle" w="med" len="med"/>
          </a:ln>
        </p:spPr>
        <p:txBody>
          <a:bodyPr/>
          <a:lstStyle/>
          <a:p>
            <a:endParaRPr lang="en-US"/>
          </a:p>
        </p:txBody>
      </p:sp>
      <p:sp>
        <p:nvSpPr>
          <p:cNvPr id="222221" name="Line 14"/>
          <p:cNvSpPr>
            <a:spLocks noChangeShapeType="1"/>
          </p:cNvSpPr>
          <p:nvPr/>
        </p:nvSpPr>
        <p:spPr bwMode="auto">
          <a:xfrm>
            <a:off x="3276600" y="1219200"/>
            <a:ext cx="4191000" cy="0"/>
          </a:xfrm>
          <a:prstGeom prst="line">
            <a:avLst/>
          </a:prstGeom>
          <a:noFill/>
          <a:ln w="9525">
            <a:solidFill>
              <a:schemeClr val="tx1"/>
            </a:solidFill>
            <a:round/>
            <a:headEnd/>
            <a:tailEnd type="triangle" w="med" len="med"/>
          </a:ln>
        </p:spPr>
        <p:txBody>
          <a:bodyPr/>
          <a:lstStyle/>
          <a:p>
            <a:endParaRPr lang="en-US"/>
          </a:p>
        </p:txBody>
      </p:sp>
      <p:sp>
        <p:nvSpPr>
          <p:cNvPr id="222222" name="Line 15"/>
          <p:cNvSpPr>
            <a:spLocks noChangeShapeType="1"/>
          </p:cNvSpPr>
          <p:nvPr/>
        </p:nvSpPr>
        <p:spPr bwMode="auto">
          <a:xfrm>
            <a:off x="6324600" y="1219200"/>
            <a:ext cx="0" cy="381000"/>
          </a:xfrm>
          <a:prstGeom prst="line">
            <a:avLst/>
          </a:prstGeom>
          <a:noFill/>
          <a:ln w="9525">
            <a:solidFill>
              <a:schemeClr val="tx1"/>
            </a:solidFill>
            <a:round/>
            <a:headEnd type="oval" w="med" len="med"/>
            <a:tailEnd type="triangle" w="med" len="med"/>
          </a:ln>
        </p:spPr>
        <p:txBody>
          <a:bodyPr/>
          <a:lstStyle/>
          <a:p>
            <a:endParaRPr lang="en-US"/>
          </a:p>
        </p:txBody>
      </p:sp>
      <p:sp>
        <p:nvSpPr>
          <p:cNvPr id="222223" name="Line 16"/>
          <p:cNvSpPr>
            <a:spLocks noChangeShapeType="1"/>
          </p:cNvSpPr>
          <p:nvPr/>
        </p:nvSpPr>
        <p:spPr bwMode="auto">
          <a:xfrm>
            <a:off x="6324600" y="2057400"/>
            <a:ext cx="0" cy="685800"/>
          </a:xfrm>
          <a:prstGeom prst="line">
            <a:avLst/>
          </a:prstGeom>
          <a:noFill/>
          <a:ln w="9525">
            <a:solidFill>
              <a:schemeClr val="tx1"/>
            </a:solidFill>
            <a:round/>
            <a:headEnd/>
            <a:tailEnd type="triangle" w="med" len="med"/>
          </a:ln>
        </p:spPr>
        <p:txBody>
          <a:bodyPr/>
          <a:lstStyle/>
          <a:p>
            <a:endParaRPr lang="en-US"/>
          </a:p>
        </p:txBody>
      </p:sp>
      <p:sp>
        <p:nvSpPr>
          <p:cNvPr id="222224" name="Line 17"/>
          <p:cNvSpPr>
            <a:spLocks noChangeShapeType="1"/>
          </p:cNvSpPr>
          <p:nvPr/>
        </p:nvSpPr>
        <p:spPr bwMode="auto">
          <a:xfrm>
            <a:off x="6324600" y="3200400"/>
            <a:ext cx="0" cy="685800"/>
          </a:xfrm>
          <a:prstGeom prst="line">
            <a:avLst/>
          </a:prstGeom>
          <a:noFill/>
          <a:ln w="9525">
            <a:solidFill>
              <a:schemeClr val="tx1"/>
            </a:solidFill>
            <a:round/>
            <a:headEnd/>
            <a:tailEnd type="triangle" w="med" len="med"/>
          </a:ln>
        </p:spPr>
        <p:txBody>
          <a:bodyPr/>
          <a:lstStyle/>
          <a:p>
            <a:endParaRPr lang="en-US"/>
          </a:p>
        </p:txBody>
      </p:sp>
      <p:sp>
        <p:nvSpPr>
          <p:cNvPr id="222225" name="Line 18"/>
          <p:cNvSpPr>
            <a:spLocks noChangeShapeType="1"/>
          </p:cNvSpPr>
          <p:nvPr/>
        </p:nvSpPr>
        <p:spPr bwMode="auto">
          <a:xfrm>
            <a:off x="6324600" y="4343400"/>
            <a:ext cx="0" cy="533400"/>
          </a:xfrm>
          <a:prstGeom prst="line">
            <a:avLst/>
          </a:prstGeom>
          <a:noFill/>
          <a:ln w="9525">
            <a:solidFill>
              <a:schemeClr val="tx1"/>
            </a:solidFill>
            <a:round/>
            <a:headEnd/>
            <a:tailEnd type="triangle" w="med" len="med"/>
          </a:ln>
        </p:spPr>
        <p:txBody>
          <a:bodyPr/>
          <a:lstStyle/>
          <a:p>
            <a:endParaRPr lang="en-US"/>
          </a:p>
        </p:txBody>
      </p:sp>
      <p:sp>
        <p:nvSpPr>
          <p:cNvPr id="222226" name="Line 19"/>
          <p:cNvSpPr>
            <a:spLocks noChangeShapeType="1"/>
          </p:cNvSpPr>
          <p:nvPr/>
        </p:nvSpPr>
        <p:spPr bwMode="auto">
          <a:xfrm>
            <a:off x="4876800" y="5638800"/>
            <a:ext cx="1447800" cy="0"/>
          </a:xfrm>
          <a:prstGeom prst="line">
            <a:avLst/>
          </a:prstGeom>
          <a:noFill/>
          <a:ln w="9525">
            <a:solidFill>
              <a:schemeClr val="tx1"/>
            </a:solidFill>
            <a:round/>
            <a:headEnd type="triangle" w="med" len="med"/>
            <a:tailEnd/>
          </a:ln>
        </p:spPr>
        <p:txBody>
          <a:bodyPr/>
          <a:lstStyle/>
          <a:p>
            <a:endParaRPr lang="en-US"/>
          </a:p>
        </p:txBody>
      </p:sp>
      <p:sp>
        <p:nvSpPr>
          <p:cNvPr id="222227" name="Line 21"/>
          <p:cNvSpPr>
            <a:spLocks noChangeShapeType="1"/>
          </p:cNvSpPr>
          <p:nvPr/>
        </p:nvSpPr>
        <p:spPr bwMode="auto">
          <a:xfrm>
            <a:off x="6324600" y="5334000"/>
            <a:ext cx="0" cy="304800"/>
          </a:xfrm>
          <a:prstGeom prst="line">
            <a:avLst/>
          </a:prstGeom>
          <a:noFill/>
          <a:ln w="9525">
            <a:solidFill>
              <a:schemeClr val="tx1"/>
            </a:solidFill>
            <a:round/>
            <a:headEnd/>
            <a:tailEnd/>
          </a:ln>
        </p:spPr>
        <p:txBody>
          <a:bodyPr/>
          <a:lstStyle/>
          <a:p>
            <a:endParaRPr lang="en-US"/>
          </a:p>
        </p:txBody>
      </p:sp>
      <p:sp>
        <p:nvSpPr>
          <p:cNvPr id="222228" name="Line 24"/>
          <p:cNvSpPr>
            <a:spLocks noChangeShapeType="1"/>
          </p:cNvSpPr>
          <p:nvPr/>
        </p:nvSpPr>
        <p:spPr bwMode="auto">
          <a:xfrm flipH="1">
            <a:off x="4876800" y="2438400"/>
            <a:ext cx="1447800" cy="0"/>
          </a:xfrm>
          <a:prstGeom prst="line">
            <a:avLst/>
          </a:prstGeom>
          <a:noFill/>
          <a:ln w="9525">
            <a:solidFill>
              <a:schemeClr val="tx1"/>
            </a:solidFill>
            <a:round/>
            <a:headEnd type="oval" w="med" len="med"/>
            <a:tailEnd type="triangle" w="med" len="med"/>
          </a:ln>
        </p:spPr>
        <p:txBody>
          <a:bodyPr/>
          <a:lstStyle/>
          <a:p>
            <a:endParaRPr lang="en-US"/>
          </a:p>
        </p:txBody>
      </p:sp>
      <p:sp>
        <p:nvSpPr>
          <p:cNvPr id="222229" name="Line 25"/>
          <p:cNvSpPr>
            <a:spLocks noChangeShapeType="1"/>
          </p:cNvSpPr>
          <p:nvPr/>
        </p:nvSpPr>
        <p:spPr bwMode="auto">
          <a:xfrm flipH="1">
            <a:off x="4876800" y="3505200"/>
            <a:ext cx="1447800" cy="0"/>
          </a:xfrm>
          <a:prstGeom prst="line">
            <a:avLst/>
          </a:prstGeom>
          <a:noFill/>
          <a:ln w="9525">
            <a:solidFill>
              <a:schemeClr val="tx1"/>
            </a:solidFill>
            <a:round/>
            <a:headEnd type="oval" w="med" len="med"/>
            <a:tailEnd type="triangle" w="med" len="med"/>
          </a:ln>
        </p:spPr>
        <p:txBody>
          <a:bodyPr/>
          <a:lstStyle/>
          <a:p>
            <a:endParaRPr lang="en-US"/>
          </a:p>
        </p:txBody>
      </p:sp>
      <p:sp>
        <p:nvSpPr>
          <p:cNvPr id="222230" name="Line 26"/>
          <p:cNvSpPr>
            <a:spLocks noChangeShapeType="1"/>
          </p:cNvSpPr>
          <p:nvPr/>
        </p:nvSpPr>
        <p:spPr bwMode="auto">
          <a:xfrm flipH="1">
            <a:off x="4876800" y="4648200"/>
            <a:ext cx="1447800" cy="0"/>
          </a:xfrm>
          <a:prstGeom prst="line">
            <a:avLst/>
          </a:prstGeom>
          <a:noFill/>
          <a:ln w="9525">
            <a:solidFill>
              <a:schemeClr val="tx1"/>
            </a:solidFill>
            <a:round/>
            <a:headEnd type="oval" w="med" len="med"/>
            <a:tailEnd type="triangle" w="med" len="med"/>
          </a:ln>
        </p:spPr>
        <p:txBody>
          <a:bodyPr/>
          <a:lstStyle/>
          <a:p>
            <a:endParaRPr lang="en-US"/>
          </a:p>
        </p:txBody>
      </p:sp>
      <p:sp>
        <p:nvSpPr>
          <p:cNvPr id="222231" name="Oval 27"/>
          <p:cNvSpPr>
            <a:spLocks noChangeArrowheads="1"/>
          </p:cNvSpPr>
          <p:nvPr/>
        </p:nvSpPr>
        <p:spPr bwMode="auto">
          <a:xfrm>
            <a:off x="2819400" y="2209800"/>
            <a:ext cx="457200" cy="457200"/>
          </a:xfrm>
          <a:prstGeom prst="ellipse">
            <a:avLst/>
          </a:prstGeom>
          <a:solidFill>
            <a:schemeClr val="accent1"/>
          </a:solidFill>
          <a:ln w="9525">
            <a:solidFill>
              <a:schemeClr val="tx1"/>
            </a:solidFill>
            <a:round/>
            <a:headEnd/>
            <a:tailEnd/>
          </a:ln>
        </p:spPr>
        <p:txBody>
          <a:bodyPr wrap="none" anchor="ctr"/>
          <a:lstStyle/>
          <a:p>
            <a:pPr algn="ctr"/>
            <a:r>
              <a:rPr lang="en-US"/>
              <a:t>+</a:t>
            </a:r>
          </a:p>
        </p:txBody>
      </p:sp>
      <p:sp>
        <p:nvSpPr>
          <p:cNvPr id="222232" name="Line 28"/>
          <p:cNvSpPr>
            <a:spLocks noChangeShapeType="1"/>
          </p:cNvSpPr>
          <p:nvPr/>
        </p:nvSpPr>
        <p:spPr bwMode="auto">
          <a:xfrm flipH="1">
            <a:off x="3276600" y="2438400"/>
            <a:ext cx="1143000" cy="0"/>
          </a:xfrm>
          <a:prstGeom prst="line">
            <a:avLst/>
          </a:prstGeom>
          <a:noFill/>
          <a:ln w="9525">
            <a:solidFill>
              <a:schemeClr val="tx1"/>
            </a:solidFill>
            <a:round/>
            <a:headEnd/>
            <a:tailEnd type="triangle" w="med" len="med"/>
          </a:ln>
        </p:spPr>
        <p:txBody>
          <a:bodyPr/>
          <a:lstStyle/>
          <a:p>
            <a:endParaRPr lang="en-US"/>
          </a:p>
        </p:txBody>
      </p:sp>
      <p:sp>
        <p:nvSpPr>
          <p:cNvPr id="222233" name="Oval 29"/>
          <p:cNvSpPr>
            <a:spLocks noChangeArrowheads="1"/>
          </p:cNvSpPr>
          <p:nvPr/>
        </p:nvSpPr>
        <p:spPr bwMode="auto">
          <a:xfrm>
            <a:off x="2819400" y="3276600"/>
            <a:ext cx="457200" cy="457200"/>
          </a:xfrm>
          <a:prstGeom prst="ellipse">
            <a:avLst/>
          </a:prstGeom>
          <a:solidFill>
            <a:schemeClr val="accent1"/>
          </a:solidFill>
          <a:ln w="9525">
            <a:solidFill>
              <a:schemeClr val="tx1"/>
            </a:solidFill>
            <a:round/>
            <a:headEnd/>
            <a:tailEnd/>
          </a:ln>
        </p:spPr>
        <p:txBody>
          <a:bodyPr wrap="none" anchor="ctr"/>
          <a:lstStyle/>
          <a:p>
            <a:pPr algn="ctr"/>
            <a:r>
              <a:rPr lang="en-US"/>
              <a:t>+</a:t>
            </a:r>
          </a:p>
        </p:txBody>
      </p:sp>
      <p:sp>
        <p:nvSpPr>
          <p:cNvPr id="222234" name="Oval 30"/>
          <p:cNvSpPr>
            <a:spLocks noChangeArrowheads="1"/>
          </p:cNvSpPr>
          <p:nvPr/>
        </p:nvSpPr>
        <p:spPr bwMode="auto">
          <a:xfrm>
            <a:off x="2819400" y="4419600"/>
            <a:ext cx="457200" cy="457200"/>
          </a:xfrm>
          <a:prstGeom prst="ellipse">
            <a:avLst/>
          </a:prstGeom>
          <a:solidFill>
            <a:schemeClr val="accent1"/>
          </a:solidFill>
          <a:ln w="9525">
            <a:solidFill>
              <a:schemeClr val="tx1"/>
            </a:solidFill>
            <a:round/>
            <a:headEnd/>
            <a:tailEnd/>
          </a:ln>
        </p:spPr>
        <p:txBody>
          <a:bodyPr wrap="none" anchor="ctr"/>
          <a:lstStyle/>
          <a:p>
            <a:pPr algn="ctr"/>
            <a:r>
              <a:rPr lang="en-US"/>
              <a:t>+</a:t>
            </a:r>
          </a:p>
        </p:txBody>
      </p:sp>
      <p:sp>
        <p:nvSpPr>
          <p:cNvPr id="222235" name="Line 31"/>
          <p:cNvSpPr>
            <a:spLocks noChangeShapeType="1"/>
          </p:cNvSpPr>
          <p:nvPr/>
        </p:nvSpPr>
        <p:spPr bwMode="auto">
          <a:xfrm flipH="1">
            <a:off x="3276600" y="3505200"/>
            <a:ext cx="1143000" cy="0"/>
          </a:xfrm>
          <a:prstGeom prst="line">
            <a:avLst/>
          </a:prstGeom>
          <a:noFill/>
          <a:ln w="9525">
            <a:solidFill>
              <a:schemeClr val="tx1"/>
            </a:solidFill>
            <a:round/>
            <a:headEnd/>
            <a:tailEnd type="triangle" w="med" len="med"/>
          </a:ln>
        </p:spPr>
        <p:txBody>
          <a:bodyPr/>
          <a:lstStyle/>
          <a:p>
            <a:endParaRPr lang="en-US"/>
          </a:p>
        </p:txBody>
      </p:sp>
      <p:sp>
        <p:nvSpPr>
          <p:cNvPr id="222236" name="Line 32"/>
          <p:cNvSpPr>
            <a:spLocks noChangeShapeType="1"/>
          </p:cNvSpPr>
          <p:nvPr/>
        </p:nvSpPr>
        <p:spPr bwMode="auto">
          <a:xfrm flipH="1">
            <a:off x="3276600" y="4648200"/>
            <a:ext cx="1143000" cy="0"/>
          </a:xfrm>
          <a:prstGeom prst="line">
            <a:avLst/>
          </a:prstGeom>
          <a:noFill/>
          <a:ln w="9525">
            <a:solidFill>
              <a:schemeClr val="tx1"/>
            </a:solidFill>
            <a:round/>
            <a:headEnd/>
            <a:tailEnd type="triangle" w="med" len="med"/>
          </a:ln>
        </p:spPr>
        <p:txBody>
          <a:bodyPr/>
          <a:lstStyle/>
          <a:p>
            <a:endParaRPr lang="en-US"/>
          </a:p>
        </p:txBody>
      </p:sp>
      <p:sp>
        <p:nvSpPr>
          <p:cNvPr id="222237" name="Line 33"/>
          <p:cNvSpPr>
            <a:spLocks noChangeShapeType="1"/>
          </p:cNvSpPr>
          <p:nvPr/>
        </p:nvSpPr>
        <p:spPr bwMode="auto">
          <a:xfrm flipH="1">
            <a:off x="3048000" y="5638800"/>
            <a:ext cx="1371600" cy="0"/>
          </a:xfrm>
          <a:prstGeom prst="line">
            <a:avLst/>
          </a:prstGeom>
          <a:noFill/>
          <a:ln w="9525">
            <a:solidFill>
              <a:schemeClr val="tx1"/>
            </a:solidFill>
            <a:round/>
            <a:headEnd/>
            <a:tailEnd/>
          </a:ln>
        </p:spPr>
        <p:txBody>
          <a:bodyPr/>
          <a:lstStyle/>
          <a:p>
            <a:endParaRPr lang="en-US"/>
          </a:p>
        </p:txBody>
      </p:sp>
      <p:sp>
        <p:nvSpPr>
          <p:cNvPr id="222238" name="Line 34"/>
          <p:cNvSpPr>
            <a:spLocks noChangeShapeType="1"/>
          </p:cNvSpPr>
          <p:nvPr/>
        </p:nvSpPr>
        <p:spPr bwMode="auto">
          <a:xfrm flipV="1">
            <a:off x="3048000" y="4876800"/>
            <a:ext cx="0" cy="762000"/>
          </a:xfrm>
          <a:prstGeom prst="line">
            <a:avLst/>
          </a:prstGeom>
          <a:noFill/>
          <a:ln w="9525">
            <a:solidFill>
              <a:schemeClr val="tx1"/>
            </a:solidFill>
            <a:round/>
            <a:headEnd/>
            <a:tailEnd type="triangle" w="med" len="med"/>
          </a:ln>
        </p:spPr>
        <p:txBody>
          <a:bodyPr/>
          <a:lstStyle/>
          <a:p>
            <a:endParaRPr lang="en-US"/>
          </a:p>
        </p:txBody>
      </p:sp>
      <p:sp>
        <p:nvSpPr>
          <p:cNvPr id="222239" name="Line 36"/>
          <p:cNvSpPr>
            <a:spLocks noChangeShapeType="1"/>
          </p:cNvSpPr>
          <p:nvPr/>
        </p:nvSpPr>
        <p:spPr bwMode="auto">
          <a:xfrm flipV="1">
            <a:off x="3048000" y="2667000"/>
            <a:ext cx="0" cy="609600"/>
          </a:xfrm>
          <a:prstGeom prst="line">
            <a:avLst/>
          </a:prstGeom>
          <a:noFill/>
          <a:ln w="9525">
            <a:solidFill>
              <a:schemeClr val="tx1"/>
            </a:solidFill>
            <a:round/>
            <a:headEnd/>
            <a:tailEnd type="triangle" w="med" len="med"/>
          </a:ln>
        </p:spPr>
        <p:txBody>
          <a:bodyPr/>
          <a:lstStyle/>
          <a:p>
            <a:endParaRPr lang="en-US"/>
          </a:p>
        </p:txBody>
      </p:sp>
      <p:sp>
        <p:nvSpPr>
          <p:cNvPr id="222240" name="Line 37"/>
          <p:cNvSpPr>
            <a:spLocks noChangeShapeType="1"/>
          </p:cNvSpPr>
          <p:nvPr/>
        </p:nvSpPr>
        <p:spPr bwMode="auto">
          <a:xfrm flipV="1">
            <a:off x="3048000" y="1447800"/>
            <a:ext cx="0" cy="762000"/>
          </a:xfrm>
          <a:prstGeom prst="line">
            <a:avLst/>
          </a:prstGeom>
          <a:noFill/>
          <a:ln w="9525">
            <a:solidFill>
              <a:schemeClr val="tx1"/>
            </a:solidFill>
            <a:round/>
            <a:headEnd/>
            <a:tailEnd type="triangle" w="med" len="med"/>
          </a:ln>
        </p:spPr>
        <p:txBody>
          <a:bodyPr/>
          <a:lstStyle/>
          <a:p>
            <a:endParaRPr lang="en-US"/>
          </a:p>
        </p:txBody>
      </p:sp>
      <p:sp>
        <p:nvSpPr>
          <p:cNvPr id="222241" name="Text Box 38"/>
          <p:cNvSpPr txBox="1">
            <a:spLocks noChangeArrowheads="1"/>
          </p:cNvSpPr>
          <p:nvPr/>
        </p:nvSpPr>
        <p:spPr bwMode="auto">
          <a:xfrm>
            <a:off x="4572000" y="3657600"/>
            <a:ext cx="228600" cy="730250"/>
          </a:xfrm>
          <a:prstGeom prst="rect">
            <a:avLst/>
          </a:prstGeom>
          <a:noFill/>
          <a:ln w="9525">
            <a:noFill/>
            <a:miter lim="800000"/>
            <a:headEnd/>
            <a:tailEnd/>
          </a:ln>
        </p:spPr>
        <p:txBody>
          <a:bodyPr wrap="none">
            <a:spAutoFit/>
          </a:bodyPr>
          <a:lstStyle/>
          <a:p>
            <a:r>
              <a:rPr lang="en-US" sz="1400" b="1"/>
              <a:t>.</a:t>
            </a:r>
          </a:p>
          <a:p>
            <a:r>
              <a:rPr lang="en-US" sz="1400" b="1"/>
              <a:t>.</a:t>
            </a:r>
          </a:p>
          <a:p>
            <a:r>
              <a:rPr lang="en-US" sz="1400" b="1"/>
              <a:t>.</a:t>
            </a:r>
          </a:p>
        </p:txBody>
      </p:sp>
      <p:sp>
        <p:nvSpPr>
          <p:cNvPr id="222242" name="Line 39"/>
          <p:cNvSpPr>
            <a:spLocks noChangeShapeType="1"/>
          </p:cNvSpPr>
          <p:nvPr/>
        </p:nvSpPr>
        <p:spPr bwMode="auto">
          <a:xfrm flipV="1">
            <a:off x="3048000" y="4114800"/>
            <a:ext cx="0" cy="304800"/>
          </a:xfrm>
          <a:prstGeom prst="line">
            <a:avLst/>
          </a:prstGeom>
          <a:noFill/>
          <a:ln w="9525">
            <a:solidFill>
              <a:schemeClr val="tx1"/>
            </a:solidFill>
            <a:round/>
            <a:headEnd/>
            <a:tailEnd type="triangle" w="med" len="med"/>
          </a:ln>
        </p:spPr>
        <p:txBody>
          <a:bodyPr/>
          <a:lstStyle/>
          <a:p>
            <a:endParaRPr lang="en-US"/>
          </a:p>
        </p:txBody>
      </p:sp>
      <p:sp>
        <p:nvSpPr>
          <p:cNvPr id="222243" name="Line 40"/>
          <p:cNvSpPr>
            <a:spLocks noChangeShapeType="1"/>
          </p:cNvSpPr>
          <p:nvPr/>
        </p:nvSpPr>
        <p:spPr bwMode="auto">
          <a:xfrm flipV="1">
            <a:off x="3048000" y="3733800"/>
            <a:ext cx="0" cy="228600"/>
          </a:xfrm>
          <a:prstGeom prst="line">
            <a:avLst/>
          </a:prstGeom>
          <a:noFill/>
          <a:ln w="9525">
            <a:solidFill>
              <a:schemeClr val="tx1"/>
            </a:solidFill>
            <a:round/>
            <a:headEnd/>
            <a:tailEnd type="triangle" w="med" len="med"/>
          </a:ln>
        </p:spPr>
        <p:txBody>
          <a:bodyPr/>
          <a:lstStyle/>
          <a:p>
            <a:endParaRPr lang="en-US"/>
          </a:p>
        </p:txBody>
      </p:sp>
      <p:sp>
        <p:nvSpPr>
          <p:cNvPr id="222244" name="Text Box 41"/>
          <p:cNvSpPr txBox="1">
            <a:spLocks noChangeArrowheads="1"/>
          </p:cNvSpPr>
          <p:nvPr/>
        </p:nvSpPr>
        <p:spPr bwMode="auto">
          <a:xfrm>
            <a:off x="1219200" y="998538"/>
            <a:ext cx="600075" cy="396875"/>
          </a:xfrm>
          <a:prstGeom prst="rect">
            <a:avLst/>
          </a:prstGeom>
          <a:noFill/>
          <a:ln w="9525">
            <a:noFill/>
            <a:miter lim="800000"/>
            <a:headEnd/>
            <a:tailEnd/>
          </a:ln>
        </p:spPr>
        <p:txBody>
          <a:bodyPr wrap="none">
            <a:spAutoFit/>
          </a:bodyPr>
          <a:lstStyle/>
          <a:p>
            <a:r>
              <a:rPr lang="en-US" i="1"/>
              <a:t>v</a:t>
            </a:r>
            <a:r>
              <a:rPr lang="en-US"/>
              <a:t>(</a:t>
            </a:r>
            <a:r>
              <a:rPr lang="en-US" i="1"/>
              <a:t>n</a:t>
            </a:r>
            <a:r>
              <a:rPr lang="en-US"/>
              <a:t>)</a:t>
            </a:r>
          </a:p>
        </p:txBody>
      </p:sp>
      <p:sp>
        <p:nvSpPr>
          <p:cNvPr id="222245" name="Text Box 42"/>
          <p:cNvSpPr txBox="1">
            <a:spLocks noChangeArrowheads="1"/>
          </p:cNvSpPr>
          <p:nvPr/>
        </p:nvSpPr>
        <p:spPr bwMode="auto">
          <a:xfrm>
            <a:off x="7680325" y="998538"/>
            <a:ext cx="612775" cy="396875"/>
          </a:xfrm>
          <a:prstGeom prst="rect">
            <a:avLst/>
          </a:prstGeom>
          <a:noFill/>
          <a:ln w="9525">
            <a:noFill/>
            <a:miter lim="800000"/>
            <a:headEnd/>
            <a:tailEnd/>
          </a:ln>
        </p:spPr>
        <p:txBody>
          <a:bodyPr wrap="none">
            <a:spAutoFit/>
          </a:bodyPr>
          <a:lstStyle/>
          <a:p>
            <a:r>
              <a:rPr lang="en-US" i="1"/>
              <a:t>u</a:t>
            </a:r>
            <a:r>
              <a:rPr lang="en-US"/>
              <a:t>(</a:t>
            </a:r>
            <a:r>
              <a:rPr lang="en-US" i="1"/>
              <a:t>n</a:t>
            </a:r>
            <a:r>
              <a:rPr lang="en-US"/>
              <a:t>)</a:t>
            </a:r>
          </a:p>
        </p:txBody>
      </p:sp>
      <p:sp>
        <p:nvSpPr>
          <p:cNvPr id="222246" name="Text Box 44"/>
          <p:cNvSpPr txBox="1">
            <a:spLocks noChangeArrowheads="1"/>
          </p:cNvSpPr>
          <p:nvPr/>
        </p:nvSpPr>
        <p:spPr bwMode="auto">
          <a:xfrm>
            <a:off x="6477000" y="2193925"/>
            <a:ext cx="828675" cy="396875"/>
          </a:xfrm>
          <a:prstGeom prst="rect">
            <a:avLst/>
          </a:prstGeom>
          <a:noFill/>
          <a:ln w="9525">
            <a:noFill/>
            <a:miter lim="800000"/>
            <a:headEnd/>
            <a:tailEnd/>
          </a:ln>
        </p:spPr>
        <p:txBody>
          <a:bodyPr wrap="none">
            <a:spAutoFit/>
          </a:bodyPr>
          <a:lstStyle/>
          <a:p>
            <a:r>
              <a:rPr lang="en-US" i="1"/>
              <a:t>u</a:t>
            </a:r>
            <a:r>
              <a:rPr lang="en-US"/>
              <a:t>(</a:t>
            </a:r>
            <a:r>
              <a:rPr lang="en-US" i="1"/>
              <a:t>n-</a:t>
            </a:r>
            <a:r>
              <a:rPr lang="en-US"/>
              <a:t>1)</a:t>
            </a:r>
          </a:p>
        </p:txBody>
      </p:sp>
      <p:sp>
        <p:nvSpPr>
          <p:cNvPr id="222247" name="Text Box 45"/>
          <p:cNvSpPr txBox="1">
            <a:spLocks noChangeArrowheads="1"/>
          </p:cNvSpPr>
          <p:nvPr/>
        </p:nvSpPr>
        <p:spPr bwMode="auto">
          <a:xfrm>
            <a:off x="6477000" y="3276600"/>
            <a:ext cx="828675" cy="396875"/>
          </a:xfrm>
          <a:prstGeom prst="rect">
            <a:avLst/>
          </a:prstGeom>
          <a:noFill/>
          <a:ln w="9525">
            <a:noFill/>
            <a:miter lim="800000"/>
            <a:headEnd/>
            <a:tailEnd/>
          </a:ln>
        </p:spPr>
        <p:txBody>
          <a:bodyPr wrap="none">
            <a:spAutoFit/>
          </a:bodyPr>
          <a:lstStyle/>
          <a:p>
            <a:r>
              <a:rPr lang="en-US" i="1"/>
              <a:t>u</a:t>
            </a:r>
            <a:r>
              <a:rPr lang="en-US"/>
              <a:t>(</a:t>
            </a:r>
            <a:r>
              <a:rPr lang="en-US" i="1"/>
              <a:t>n-</a:t>
            </a:r>
            <a:r>
              <a:rPr lang="en-US"/>
              <a:t>2)</a:t>
            </a:r>
          </a:p>
        </p:txBody>
      </p:sp>
      <p:sp>
        <p:nvSpPr>
          <p:cNvPr id="222248" name="Text Box 46"/>
          <p:cNvSpPr txBox="1">
            <a:spLocks noChangeArrowheads="1"/>
          </p:cNvSpPr>
          <p:nvPr/>
        </p:nvSpPr>
        <p:spPr bwMode="auto">
          <a:xfrm>
            <a:off x="6477000" y="4343400"/>
            <a:ext cx="1216025" cy="396875"/>
          </a:xfrm>
          <a:prstGeom prst="rect">
            <a:avLst/>
          </a:prstGeom>
          <a:noFill/>
          <a:ln w="9525">
            <a:noFill/>
            <a:miter lim="800000"/>
            <a:headEnd/>
            <a:tailEnd/>
          </a:ln>
        </p:spPr>
        <p:txBody>
          <a:bodyPr wrap="none">
            <a:spAutoFit/>
          </a:bodyPr>
          <a:lstStyle/>
          <a:p>
            <a:r>
              <a:rPr lang="en-US" i="1"/>
              <a:t>u</a:t>
            </a:r>
            <a:r>
              <a:rPr lang="en-US"/>
              <a:t>(</a:t>
            </a:r>
            <a:r>
              <a:rPr lang="en-US" i="1"/>
              <a:t>n-M+</a:t>
            </a:r>
            <a:r>
              <a:rPr lang="en-US"/>
              <a:t>1)</a:t>
            </a:r>
          </a:p>
        </p:txBody>
      </p:sp>
      <p:sp>
        <p:nvSpPr>
          <p:cNvPr id="222249" name="Text Box 47"/>
          <p:cNvSpPr txBox="1">
            <a:spLocks noChangeArrowheads="1"/>
          </p:cNvSpPr>
          <p:nvPr/>
        </p:nvSpPr>
        <p:spPr bwMode="auto">
          <a:xfrm>
            <a:off x="6477000" y="5410200"/>
            <a:ext cx="911225" cy="396875"/>
          </a:xfrm>
          <a:prstGeom prst="rect">
            <a:avLst/>
          </a:prstGeom>
          <a:noFill/>
          <a:ln w="9525">
            <a:noFill/>
            <a:miter lim="800000"/>
            <a:headEnd/>
            <a:tailEnd/>
          </a:ln>
        </p:spPr>
        <p:txBody>
          <a:bodyPr wrap="none">
            <a:spAutoFit/>
          </a:bodyPr>
          <a:lstStyle/>
          <a:p>
            <a:r>
              <a:rPr lang="en-US" i="1"/>
              <a:t>u</a:t>
            </a:r>
            <a:r>
              <a:rPr lang="en-US"/>
              <a:t>(</a:t>
            </a:r>
            <a:r>
              <a:rPr lang="en-US" i="1"/>
              <a:t>n-M</a:t>
            </a:r>
            <a:r>
              <a:rPr lang="en-US"/>
              <a:t>)</a:t>
            </a:r>
          </a:p>
        </p:txBody>
      </p:sp>
      <p:sp>
        <p:nvSpPr>
          <p:cNvPr id="222250" name="Text Box 48"/>
          <p:cNvSpPr txBox="1">
            <a:spLocks noChangeArrowheads="1"/>
          </p:cNvSpPr>
          <p:nvPr/>
        </p:nvSpPr>
        <p:spPr bwMode="auto">
          <a:xfrm>
            <a:off x="838200" y="5237163"/>
            <a:ext cx="1162050" cy="396875"/>
          </a:xfrm>
          <a:prstGeom prst="rect">
            <a:avLst/>
          </a:prstGeom>
          <a:noFill/>
          <a:ln w="9525">
            <a:noFill/>
            <a:miter lim="800000"/>
            <a:headEnd/>
            <a:tailEnd/>
          </a:ln>
        </p:spPr>
        <p:txBody>
          <a:bodyPr wrap="none">
            <a:spAutoFit/>
          </a:bodyPr>
          <a:lstStyle/>
          <a:p>
            <a:r>
              <a:rPr lang="en-US" b="1">
                <a:latin typeface="Times New Roman" pitchFamily="18" charset="0"/>
              </a:rPr>
              <a:t>IIR filter</a:t>
            </a:r>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Date Placeholder 3"/>
          <p:cNvSpPr>
            <a:spLocks noGrp="1"/>
          </p:cNvSpPr>
          <p:nvPr>
            <p:ph type="dt" sz="quarter" idx="10"/>
          </p:nvPr>
        </p:nvSpPr>
        <p:spPr/>
        <p:txBody>
          <a:bodyPr/>
          <a:lstStyle/>
          <a:p>
            <a:pPr>
              <a:defRPr/>
            </a:pPr>
            <a:r>
              <a:rPr lang="en-US"/>
              <a:t>		 </a:t>
            </a:r>
            <a:r>
              <a:rPr lang="en-US" sz="1200"/>
              <a:t> </a:t>
            </a:r>
            <a:fld id="{6953B0A5-FCB7-4052-A6B3-78553413DA69}" type="slidenum">
              <a:rPr lang="en-US" sz="1200">
                <a:solidFill>
                  <a:srgbClr val="003399"/>
                </a:solidFill>
              </a:rPr>
              <a:pPr>
                <a:defRPr/>
              </a:pPr>
              <a:t>64</a:t>
            </a:fld>
            <a:endParaRPr lang="en-US" sz="1200">
              <a:solidFill>
                <a:srgbClr val="003399"/>
              </a:solidFill>
            </a:endParaRPr>
          </a:p>
        </p:txBody>
      </p:sp>
      <p:sp>
        <p:nvSpPr>
          <p:cNvPr id="5125" name="Rectangle 7"/>
          <p:cNvSpPr>
            <a:spLocks noGrp="1" noChangeArrowheads="1"/>
          </p:cNvSpPr>
          <p:nvPr>
            <p:ph type="title"/>
          </p:nvPr>
        </p:nvSpPr>
        <p:spPr/>
        <p:txBody>
          <a:bodyPr/>
          <a:lstStyle/>
          <a:p>
            <a:r>
              <a:rPr lang="en-US" smtClean="0"/>
              <a:t>1. LTI Filters (6)</a:t>
            </a:r>
          </a:p>
        </p:txBody>
      </p:sp>
      <p:sp>
        <p:nvSpPr>
          <p:cNvPr id="5126" name="Rectangle 3"/>
          <p:cNvSpPr>
            <a:spLocks noGrp="1" noChangeArrowheads="1"/>
          </p:cNvSpPr>
          <p:nvPr>
            <p:ph type="body" idx="1"/>
          </p:nvPr>
        </p:nvSpPr>
        <p:spPr>
          <a:xfrm>
            <a:off x="609600" y="838200"/>
            <a:ext cx="7772400" cy="5181600"/>
          </a:xfrm>
        </p:spPr>
        <p:txBody>
          <a:bodyPr/>
          <a:lstStyle/>
          <a:p>
            <a:r>
              <a:rPr lang="en-US" b="1" smtClean="0">
                <a:sym typeface="Symbol" pitchFamily="18" charset="2"/>
              </a:rPr>
              <a:t>Causality and stability:</a:t>
            </a:r>
          </a:p>
          <a:p>
            <a:pPr lvl="1"/>
            <a:r>
              <a:rPr lang="en-US" smtClean="0">
                <a:sym typeface="Symbol" pitchFamily="18" charset="2"/>
              </a:rPr>
              <a:t>LTI filter is </a:t>
            </a:r>
            <a:r>
              <a:rPr lang="en-US" i="1" smtClean="0">
                <a:sym typeface="Symbol" pitchFamily="18" charset="2"/>
              </a:rPr>
              <a:t>causal</a:t>
            </a:r>
            <a:r>
              <a:rPr lang="en-US" smtClean="0">
                <a:sym typeface="Symbol" pitchFamily="18" charset="2"/>
              </a:rPr>
              <a:t> if:</a:t>
            </a:r>
          </a:p>
          <a:p>
            <a:pPr lvl="1">
              <a:buFontTx/>
              <a:buChar char="o"/>
            </a:pPr>
            <a:endParaRPr lang="en-US" smtClean="0">
              <a:sym typeface="Symbol" pitchFamily="18" charset="2"/>
            </a:endParaRPr>
          </a:p>
          <a:p>
            <a:pPr lvl="1">
              <a:buFontTx/>
              <a:buChar char="o"/>
            </a:pPr>
            <a:endParaRPr lang="en-US" sz="1000" smtClean="0">
              <a:sym typeface="Symbol" pitchFamily="18" charset="2"/>
            </a:endParaRPr>
          </a:p>
          <a:p>
            <a:pPr lvl="1"/>
            <a:r>
              <a:rPr lang="en-US" smtClean="0">
                <a:sym typeface="Symbol" pitchFamily="18" charset="2"/>
              </a:rPr>
              <a:t>LTI filter is </a:t>
            </a:r>
            <a:r>
              <a:rPr lang="en-US" i="1" smtClean="0">
                <a:sym typeface="Symbol" pitchFamily="18" charset="2"/>
              </a:rPr>
              <a:t>stable</a:t>
            </a:r>
            <a:r>
              <a:rPr lang="en-US" smtClean="0">
                <a:sym typeface="Symbol" pitchFamily="18" charset="2"/>
              </a:rPr>
              <a:t> if output sequence is bounded for all bounded input sequences. From (1.5), necessary and sufficient condition:</a:t>
            </a:r>
          </a:p>
          <a:p>
            <a:pPr lvl="1">
              <a:buFontTx/>
              <a:buNone/>
            </a:pPr>
            <a:r>
              <a:rPr lang="en-US" smtClean="0">
                <a:sym typeface="Symbol" pitchFamily="18" charset="2"/>
              </a:rPr>
              <a:t> </a:t>
            </a:r>
          </a:p>
          <a:p>
            <a:endParaRPr lang="en-US" smtClean="0"/>
          </a:p>
        </p:txBody>
      </p:sp>
      <p:graphicFrame>
        <p:nvGraphicFramePr>
          <p:cNvPr id="5122" name="Object 4"/>
          <p:cNvGraphicFramePr>
            <a:graphicFrameLocks noChangeAspect="1"/>
          </p:cNvGraphicFramePr>
          <p:nvPr>
            <p:ph sz="half" idx="4294967295"/>
          </p:nvPr>
        </p:nvGraphicFramePr>
        <p:xfrm>
          <a:off x="3429000" y="1676400"/>
          <a:ext cx="2286000" cy="354013"/>
        </p:xfrm>
        <a:graphic>
          <a:graphicData uri="http://schemas.openxmlformats.org/presentationml/2006/ole">
            <p:oleObj spid="_x0000_s5122" name="Equation" r:id="rId3" imgW="1396800" imgH="215640" progId="">
              <p:embed/>
            </p:oleObj>
          </a:graphicData>
        </a:graphic>
      </p:graphicFrame>
      <p:sp>
        <p:nvSpPr>
          <p:cNvPr id="5127" name="Text Box 8"/>
          <p:cNvSpPr txBox="1">
            <a:spLocks noChangeArrowheads="1"/>
          </p:cNvSpPr>
          <p:nvPr/>
        </p:nvSpPr>
        <p:spPr bwMode="auto">
          <a:xfrm>
            <a:off x="7162800" y="1660525"/>
            <a:ext cx="815975" cy="396875"/>
          </a:xfrm>
          <a:prstGeom prst="rect">
            <a:avLst/>
          </a:prstGeom>
          <a:noFill/>
          <a:ln w="9525">
            <a:noFill/>
            <a:miter lim="800000"/>
            <a:headEnd/>
            <a:tailEnd/>
          </a:ln>
        </p:spPr>
        <p:txBody>
          <a:bodyPr wrap="none">
            <a:spAutoFit/>
          </a:bodyPr>
          <a:lstStyle/>
          <a:p>
            <a:r>
              <a:rPr lang="en-US"/>
              <a:t>(1.10)</a:t>
            </a:r>
          </a:p>
        </p:txBody>
      </p:sp>
      <p:graphicFrame>
        <p:nvGraphicFramePr>
          <p:cNvPr id="5123" name="Object 9"/>
          <p:cNvGraphicFramePr>
            <a:graphicFrameLocks noChangeAspect="1"/>
          </p:cNvGraphicFramePr>
          <p:nvPr>
            <p:ph sz="half" idx="4294967295"/>
          </p:nvPr>
        </p:nvGraphicFramePr>
        <p:xfrm>
          <a:off x="3886200" y="2819400"/>
          <a:ext cx="1447800" cy="757238"/>
        </p:xfrm>
        <a:graphic>
          <a:graphicData uri="http://schemas.openxmlformats.org/presentationml/2006/ole">
            <p:oleObj spid="_x0000_s5123" name="Equation" r:id="rId4" imgW="825480" imgH="431640" progId="">
              <p:embed/>
            </p:oleObj>
          </a:graphicData>
        </a:graphic>
      </p:graphicFrame>
      <p:sp>
        <p:nvSpPr>
          <p:cNvPr id="5128" name="Text Box 11"/>
          <p:cNvSpPr txBox="1">
            <a:spLocks noChangeArrowheads="1"/>
          </p:cNvSpPr>
          <p:nvPr/>
        </p:nvSpPr>
        <p:spPr bwMode="auto">
          <a:xfrm>
            <a:off x="7162800" y="2971800"/>
            <a:ext cx="815975" cy="396875"/>
          </a:xfrm>
          <a:prstGeom prst="rect">
            <a:avLst/>
          </a:prstGeom>
          <a:noFill/>
          <a:ln w="9525">
            <a:noFill/>
            <a:miter lim="800000"/>
            <a:headEnd/>
            <a:tailEnd/>
          </a:ln>
        </p:spPr>
        <p:txBody>
          <a:bodyPr wrap="none">
            <a:spAutoFit/>
          </a:bodyPr>
          <a:lstStyle/>
          <a:p>
            <a:r>
              <a:rPr lang="en-US"/>
              <a:t>(1.11)</a:t>
            </a:r>
          </a:p>
        </p:txBody>
      </p:sp>
      <p:sp>
        <p:nvSpPr>
          <p:cNvPr id="5129" name="Oval 12"/>
          <p:cNvSpPr>
            <a:spLocks noChangeArrowheads="1"/>
          </p:cNvSpPr>
          <p:nvPr/>
        </p:nvSpPr>
        <p:spPr bwMode="auto">
          <a:xfrm>
            <a:off x="1752600" y="4095750"/>
            <a:ext cx="1371600" cy="1295400"/>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5130" name="Line 13"/>
          <p:cNvSpPr>
            <a:spLocks noChangeShapeType="1"/>
          </p:cNvSpPr>
          <p:nvPr/>
        </p:nvSpPr>
        <p:spPr bwMode="auto">
          <a:xfrm>
            <a:off x="2438400" y="3714750"/>
            <a:ext cx="0" cy="2057400"/>
          </a:xfrm>
          <a:prstGeom prst="line">
            <a:avLst/>
          </a:prstGeom>
          <a:noFill/>
          <a:ln w="9525">
            <a:solidFill>
              <a:schemeClr val="tx1"/>
            </a:solidFill>
            <a:round/>
            <a:headEnd type="triangle" w="med" len="med"/>
            <a:tailEnd/>
          </a:ln>
        </p:spPr>
        <p:txBody>
          <a:bodyPr/>
          <a:lstStyle/>
          <a:p>
            <a:endParaRPr lang="en-US"/>
          </a:p>
        </p:txBody>
      </p:sp>
      <p:sp>
        <p:nvSpPr>
          <p:cNvPr id="5131" name="Line 14"/>
          <p:cNvSpPr>
            <a:spLocks noChangeShapeType="1"/>
          </p:cNvSpPr>
          <p:nvPr/>
        </p:nvSpPr>
        <p:spPr bwMode="auto">
          <a:xfrm>
            <a:off x="1295400" y="4781550"/>
            <a:ext cx="2286000" cy="0"/>
          </a:xfrm>
          <a:prstGeom prst="line">
            <a:avLst/>
          </a:prstGeom>
          <a:noFill/>
          <a:ln w="9525">
            <a:solidFill>
              <a:schemeClr val="tx1"/>
            </a:solidFill>
            <a:round/>
            <a:headEnd/>
            <a:tailEnd type="triangle" w="med" len="med"/>
          </a:ln>
        </p:spPr>
        <p:txBody>
          <a:bodyPr/>
          <a:lstStyle/>
          <a:p>
            <a:endParaRPr lang="en-US"/>
          </a:p>
        </p:txBody>
      </p:sp>
      <p:sp>
        <p:nvSpPr>
          <p:cNvPr id="5132" name="Text Box 15"/>
          <p:cNvSpPr txBox="1">
            <a:spLocks noChangeArrowheads="1"/>
          </p:cNvSpPr>
          <p:nvPr/>
        </p:nvSpPr>
        <p:spPr bwMode="auto">
          <a:xfrm>
            <a:off x="2209800" y="3367088"/>
            <a:ext cx="444500" cy="366712"/>
          </a:xfrm>
          <a:prstGeom prst="rect">
            <a:avLst/>
          </a:prstGeom>
          <a:noFill/>
          <a:ln w="9525">
            <a:noFill/>
            <a:miter lim="800000"/>
            <a:headEnd/>
            <a:tailEnd/>
          </a:ln>
        </p:spPr>
        <p:txBody>
          <a:bodyPr wrap="none">
            <a:spAutoFit/>
          </a:bodyPr>
          <a:lstStyle/>
          <a:p>
            <a:r>
              <a:rPr lang="en-US" sz="1800"/>
              <a:t>Im</a:t>
            </a:r>
          </a:p>
        </p:txBody>
      </p:sp>
      <p:sp>
        <p:nvSpPr>
          <p:cNvPr id="5133" name="Text Box 16"/>
          <p:cNvSpPr txBox="1">
            <a:spLocks noChangeArrowheads="1"/>
          </p:cNvSpPr>
          <p:nvPr/>
        </p:nvSpPr>
        <p:spPr bwMode="auto">
          <a:xfrm>
            <a:off x="3581400" y="4567238"/>
            <a:ext cx="454025" cy="366712"/>
          </a:xfrm>
          <a:prstGeom prst="rect">
            <a:avLst/>
          </a:prstGeom>
          <a:noFill/>
          <a:ln w="9525">
            <a:noFill/>
            <a:miter lim="800000"/>
            <a:headEnd/>
            <a:tailEnd/>
          </a:ln>
        </p:spPr>
        <p:txBody>
          <a:bodyPr wrap="none">
            <a:spAutoFit/>
          </a:bodyPr>
          <a:lstStyle/>
          <a:p>
            <a:r>
              <a:rPr lang="en-US" sz="1800"/>
              <a:t>Re</a:t>
            </a:r>
          </a:p>
        </p:txBody>
      </p:sp>
      <p:sp>
        <p:nvSpPr>
          <p:cNvPr id="5134" name="Text Box 17"/>
          <p:cNvSpPr txBox="1">
            <a:spLocks noChangeArrowheads="1"/>
          </p:cNvSpPr>
          <p:nvPr/>
        </p:nvSpPr>
        <p:spPr bwMode="auto">
          <a:xfrm>
            <a:off x="2727325" y="3824288"/>
            <a:ext cx="1185863" cy="366712"/>
          </a:xfrm>
          <a:prstGeom prst="rect">
            <a:avLst/>
          </a:prstGeom>
          <a:noFill/>
          <a:ln w="9525">
            <a:noFill/>
            <a:miter lim="800000"/>
            <a:headEnd/>
            <a:tailEnd/>
          </a:ln>
        </p:spPr>
        <p:txBody>
          <a:bodyPr wrap="none">
            <a:spAutoFit/>
          </a:bodyPr>
          <a:lstStyle/>
          <a:p>
            <a:r>
              <a:rPr lang="en-US" sz="1800"/>
              <a:t>Unit circle</a:t>
            </a:r>
          </a:p>
        </p:txBody>
      </p:sp>
      <p:sp>
        <p:nvSpPr>
          <p:cNvPr id="5135" name="Line 18"/>
          <p:cNvSpPr>
            <a:spLocks noChangeShapeType="1"/>
          </p:cNvSpPr>
          <p:nvPr/>
        </p:nvSpPr>
        <p:spPr bwMode="auto">
          <a:xfrm>
            <a:off x="2819400" y="5086350"/>
            <a:ext cx="457200" cy="228600"/>
          </a:xfrm>
          <a:prstGeom prst="line">
            <a:avLst/>
          </a:prstGeom>
          <a:noFill/>
          <a:ln w="9525">
            <a:solidFill>
              <a:schemeClr val="tx1"/>
            </a:solidFill>
            <a:round/>
            <a:headEnd/>
            <a:tailEnd type="triangle" w="med" len="med"/>
          </a:ln>
        </p:spPr>
        <p:txBody>
          <a:bodyPr/>
          <a:lstStyle/>
          <a:p>
            <a:endParaRPr lang="en-US"/>
          </a:p>
        </p:txBody>
      </p:sp>
      <p:sp>
        <p:nvSpPr>
          <p:cNvPr id="5136" name="Text Box 19"/>
          <p:cNvSpPr txBox="1">
            <a:spLocks noChangeArrowheads="1"/>
          </p:cNvSpPr>
          <p:nvPr/>
        </p:nvSpPr>
        <p:spPr bwMode="auto">
          <a:xfrm>
            <a:off x="3276600" y="5176838"/>
            <a:ext cx="1176338" cy="641350"/>
          </a:xfrm>
          <a:prstGeom prst="rect">
            <a:avLst/>
          </a:prstGeom>
          <a:noFill/>
          <a:ln w="9525">
            <a:noFill/>
            <a:miter lim="800000"/>
            <a:headEnd/>
            <a:tailEnd/>
          </a:ln>
        </p:spPr>
        <p:txBody>
          <a:bodyPr wrap="none">
            <a:spAutoFit/>
          </a:bodyPr>
          <a:lstStyle/>
          <a:p>
            <a:r>
              <a:rPr lang="en-US" sz="1800"/>
              <a:t>Region of </a:t>
            </a:r>
          </a:p>
          <a:p>
            <a:r>
              <a:rPr lang="en-US" sz="1800"/>
              <a:t>stability</a:t>
            </a:r>
          </a:p>
        </p:txBody>
      </p:sp>
      <p:sp>
        <p:nvSpPr>
          <p:cNvPr id="5137" name="Text Box 21"/>
          <p:cNvSpPr txBox="1">
            <a:spLocks noChangeArrowheads="1"/>
          </p:cNvSpPr>
          <p:nvPr/>
        </p:nvSpPr>
        <p:spPr bwMode="auto">
          <a:xfrm>
            <a:off x="2008188" y="5729288"/>
            <a:ext cx="890587" cy="366712"/>
          </a:xfrm>
          <a:prstGeom prst="rect">
            <a:avLst/>
          </a:prstGeom>
          <a:noFill/>
          <a:ln w="9525">
            <a:noFill/>
            <a:miter lim="800000"/>
            <a:headEnd/>
            <a:tailEnd/>
          </a:ln>
        </p:spPr>
        <p:txBody>
          <a:bodyPr wrap="none">
            <a:spAutoFit/>
          </a:bodyPr>
          <a:lstStyle/>
          <a:p>
            <a:r>
              <a:rPr lang="en-US" sz="1800"/>
              <a:t>z-plane</a:t>
            </a:r>
          </a:p>
        </p:txBody>
      </p:sp>
      <p:sp>
        <p:nvSpPr>
          <p:cNvPr id="5138" name="Text Box 22"/>
          <p:cNvSpPr txBox="1">
            <a:spLocks noChangeArrowheads="1"/>
          </p:cNvSpPr>
          <p:nvPr/>
        </p:nvSpPr>
        <p:spPr bwMode="auto">
          <a:xfrm>
            <a:off x="5181600" y="3733800"/>
            <a:ext cx="3200400" cy="2225675"/>
          </a:xfrm>
          <a:prstGeom prst="rect">
            <a:avLst/>
          </a:prstGeom>
          <a:noFill/>
          <a:ln w="9525">
            <a:noFill/>
            <a:miter lim="800000"/>
            <a:headEnd/>
            <a:tailEnd/>
          </a:ln>
        </p:spPr>
        <p:txBody>
          <a:bodyPr>
            <a:spAutoFit/>
          </a:bodyPr>
          <a:lstStyle/>
          <a:p>
            <a:r>
              <a:rPr lang="en-US" i="1"/>
              <a:t>A causal LTI filter is stable if and only if all of the poles of the filter’s transfer function lie inside the unit circle in the z-plane</a:t>
            </a:r>
          </a:p>
          <a:p>
            <a:endParaRPr lang="en-US" i="1"/>
          </a:p>
          <a:p>
            <a:r>
              <a:rPr lang="en-US"/>
              <a:t>(See more in [3])</a:t>
            </a:r>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Date Placeholder 3"/>
          <p:cNvSpPr>
            <a:spLocks noGrp="1"/>
          </p:cNvSpPr>
          <p:nvPr>
            <p:ph type="dt" sz="quarter" idx="10"/>
          </p:nvPr>
        </p:nvSpPr>
        <p:spPr/>
        <p:txBody>
          <a:bodyPr/>
          <a:lstStyle/>
          <a:p>
            <a:pPr>
              <a:defRPr/>
            </a:pPr>
            <a:r>
              <a:rPr lang="en-US"/>
              <a:t>		 </a:t>
            </a:r>
            <a:r>
              <a:rPr lang="en-US" sz="1200"/>
              <a:t> </a:t>
            </a:r>
            <a:fld id="{E6A4EB75-278C-4D9F-8F5E-75DD6752D05E}" type="slidenum">
              <a:rPr lang="en-US" sz="1200">
                <a:solidFill>
                  <a:srgbClr val="003399"/>
                </a:solidFill>
              </a:rPr>
              <a:pPr>
                <a:defRPr/>
              </a:pPr>
              <a:t>65</a:t>
            </a:fld>
            <a:endParaRPr lang="en-US" sz="1200">
              <a:solidFill>
                <a:srgbClr val="003399"/>
              </a:solidFill>
            </a:endParaRPr>
          </a:p>
        </p:txBody>
      </p:sp>
      <p:sp>
        <p:nvSpPr>
          <p:cNvPr id="6149" name="Rectangle 2"/>
          <p:cNvSpPr>
            <a:spLocks noGrp="1" noChangeArrowheads="1"/>
          </p:cNvSpPr>
          <p:nvPr>
            <p:ph type="title"/>
          </p:nvPr>
        </p:nvSpPr>
        <p:spPr/>
        <p:txBody>
          <a:bodyPr/>
          <a:lstStyle/>
          <a:p>
            <a:r>
              <a:rPr lang="en-US" smtClean="0"/>
              <a:t>1. Discrete Fourier Transform (DFT) (1)</a:t>
            </a:r>
          </a:p>
        </p:txBody>
      </p:sp>
      <p:sp>
        <p:nvSpPr>
          <p:cNvPr id="6150" name="Rectangle 3"/>
          <p:cNvSpPr>
            <a:spLocks noGrp="1" noChangeArrowheads="1"/>
          </p:cNvSpPr>
          <p:nvPr>
            <p:ph type="body" idx="1"/>
          </p:nvPr>
        </p:nvSpPr>
        <p:spPr>
          <a:xfrm>
            <a:off x="685800" y="914400"/>
            <a:ext cx="7772400" cy="5181600"/>
          </a:xfrm>
        </p:spPr>
        <p:txBody>
          <a:bodyPr/>
          <a:lstStyle/>
          <a:p>
            <a:r>
              <a:rPr lang="en-US" b="1" smtClean="0"/>
              <a:t>Fourier transform</a:t>
            </a:r>
            <a:r>
              <a:rPr lang="en-US" smtClean="0"/>
              <a:t> of a sequence </a:t>
            </a:r>
            <a:r>
              <a:rPr lang="en-US" i="1" smtClean="0"/>
              <a:t>u</a:t>
            </a:r>
            <a:r>
              <a:rPr lang="en-US" smtClean="0"/>
              <a:t>(</a:t>
            </a:r>
            <a:r>
              <a:rPr lang="en-US" i="1" smtClean="0"/>
              <a:t>n</a:t>
            </a:r>
            <a:r>
              <a:rPr lang="en-US" smtClean="0"/>
              <a:t>) is obtained from z-transform by setting </a:t>
            </a:r>
            <a:r>
              <a:rPr lang="en-US" i="1" smtClean="0"/>
              <a:t>z</a:t>
            </a:r>
            <a:r>
              <a:rPr lang="en-US" smtClean="0"/>
              <a:t>=exp(</a:t>
            </a:r>
            <a:r>
              <a:rPr lang="en-US" i="1" smtClean="0"/>
              <a:t>j</a:t>
            </a:r>
            <a:r>
              <a:rPr lang="en-US" smtClean="0"/>
              <a:t>2</a:t>
            </a:r>
            <a:r>
              <a:rPr lang="en-US" i="1" smtClean="0">
                <a:sym typeface="Symbol" pitchFamily="18" charset="2"/>
              </a:rPr>
              <a:t>f</a:t>
            </a:r>
            <a:r>
              <a:rPr lang="en-US" smtClean="0"/>
              <a:t>), </a:t>
            </a:r>
            <a:r>
              <a:rPr lang="en-US" i="1" smtClean="0"/>
              <a:t>f</a:t>
            </a:r>
            <a:r>
              <a:rPr lang="en-US" smtClean="0"/>
              <a:t>: real frequency variable.</a:t>
            </a:r>
          </a:p>
          <a:p>
            <a:endParaRPr lang="en-US" sz="800" smtClean="0"/>
          </a:p>
          <a:p>
            <a:pPr>
              <a:buFont typeface="Wingdings" pitchFamily="2" charset="2"/>
              <a:buNone/>
            </a:pPr>
            <a:r>
              <a:rPr lang="en-US" smtClean="0"/>
              <a:t>	When </a:t>
            </a:r>
            <a:r>
              <a:rPr lang="en-US" i="1" smtClean="0"/>
              <a:t>u</a:t>
            </a:r>
            <a:r>
              <a:rPr lang="en-US" smtClean="0"/>
              <a:t>(</a:t>
            </a:r>
            <a:r>
              <a:rPr lang="en-US" i="1" smtClean="0"/>
              <a:t>n</a:t>
            </a:r>
            <a:r>
              <a:rPr lang="en-US" smtClean="0"/>
              <a:t>) has a finite duration, its Fourier representation </a:t>
            </a:r>
            <a:r>
              <a:rPr lang="en-US" smtClean="0">
                <a:sym typeface="Symbol" pitchFamily="18" charset="2"/>
              </a:rPr>
              <a:t> </a:t>
            </a:r>
            <a:r>
              <a:rPr lang="en-US" b="1" smtClean="0">
                <a:sym typeface="Symbol" pitchFamily="18" charset="2"/>
              </a:rPr>
              <a:t>discrete Fourier transform (DFT).</a:t>
            </a:r>
          </a:p>
          <a:p>
            <a:pPr>
              <a:buFont typeface="Wingdings" pitchFamily="2" charset="2"/>
              <a:buNone/>
            </a:pPr>
            <a:endParaRPr lang="en-US" sz="800" b="1" smtClean="0">
              <a:sym typeface="Symbol" pitchFamily="18" charset="2"/>
            </a:endParaRPr>
          </a:p>
          <a:p>
            <a:pPr>
              <a:buFont typeface="Wingdings" pitchFamily="2" charset="2"/>
              <a:buNone/>
            </a:pPr>
            <a:r>
              <a:rPr lang="en-US" b="1" smtClean="0">
                <a:sym typeface="Symbol" pitchFamily="18" charset="2"/>
              </a:rPr>
              <a:t>	For numerical computation of DFT </a:t>
            </a:r>
            <a:r>
              <a:rPr lang="en-US" smtClean="0">
                <a:sym typeface="Symbol" pitchFamily="18" charset="2"/>
              </a:rPr>
              <a:t> efficient </a:t>
            </a:r>
            <a:r>
              <a:rPr lang="en-US" b="1" smtClean="0">
                <a:sym typeface="Symbol" pitchFamily="18" charset="2"/>
              </a:rPr>
              <a:t>fast Fourier transform (FFT).</a:t>
            </a:r>
          </a:p>
          <a:p>
            <a:pPr>
              <a:buFont typeface="Wingdings" pitchFamily="2" charset="2"/>
              <a:buNone/>
            </a:pPr>
            <a:endParaRPr lang="en-US" sz="1000" b="1" smtClean="0">
              <a:sym typeface="Symbol" pitchFamily="18" charset="2"/>
            </a:endParaRPr>
          </a:p>
          <a:p>
            <a:r>
              <a:rPr lang="en-US" i="1" smtClean="0"/>
              <a:t>u</a:t>
            </a:r>
            <a:r>
              <a:rPr lang="en-US" smtClean="0"/>
              <a:t>(</a:t>
            </a:r>
            <a:r>
              <a:rPr lang="en-US" i="1" smtClean="0"/>
              <a:t>n</a:t>
            </a:r>
            <a:r>
              <a:rPr lang="en-US" smtClean="0"/>
              <a:t>): finite-duration sequence of length </a:t>
            </a:r>
            <a:r>
              <a:rPr lang="en-US" i="1" smtClean="0"/>
              <a:t>N, </a:t>
            </a:r>
            <a:r>
              <a:rPr lang="en-US" smtClean="0"/>
              <a:t>DFT of</a:t>
            </a:r>
            <a:r>
              <a:rPr lang="en-US" i="1" smtClean="0"/>
              <a:t> u</a:t>
            </a:r>
            <a:r>
              <a:rPr lang="en-US" smtClean="0"/>
              <a:t>(</a:t>
            </a:r>
            <a:r>
              <a:rPr lang="en-US" i="1" smtClean="0"/>
              <a:t>n</a:t>
            </a:r>
            <a:r>
              <a:rPr lang="en-US" smtClean="0"/>
              <a:t>):</a:t>
            </a:r>
          </a:p>
          <a:p>
            <a:endParaRPr lang="en-US" smtClean="0"/>
          </a:p>
          <a:p>
            <a:endParaRPr lang="en-US" smtClean="0"/>
          </a:p>
          <a:p>
            <a:pPr>
              <a:buFont typeface="Wingdings" pitchFamily="2" charset="2"/>
              <a:buNone/>
            </a:pPr>
            <a:r>
              <a:rPr lang="en-US" smtClean="0"/>
              <a:t>	</a:t>
            </a:r>
            <a:r>
              <a:rPr lang="en-US" b="1" smtClean="0"/>
              <a:t>Inverse DFT (IDFT)</a:t>
            </a:r>
            <a:r>
              <a:rPr lang="en-US" smtClean="0"/>
              <a:t> of </a:t>
            </a:r>
            <a:r>
              <a:rPr lang="en-US" i="1" smtClean="0"/>
              <a:t>U</a:t>
            </a:r>
            <a:r>
              <a:rPr lang="en-US" smtClean="0"/>
              <a:t>(</a:t>
            </a:r>
            <a:r>
              <a:rPr lang="en-US" i="1" smtClean="0"/>
              <a:t>k</a:t>
            </a:r>
            <a:r>
              <a:rPr lang="en-US" smtClean="0"/>
              <a:t>):</a:t>
            </a:r>
          </a:p>
          <a:p>
            <a:pPr>
              <a:buFont typeface="Wingdings" pitchFamily="2" charset="2"/>
              <a:buNone/>
            </a:pPr>
            <a:endParaRPr lang="en-US" smtClean="0"/>
          </a:p>
          <a:p>
            <a:pPr>
              <a:buFont typeface="Wingdings" pitchFamily="2" charset="2"/>
              <a:buNone/>
            </a:pPr>
            <a:endParaRPr lang="en-US" smtClean="0"/>
          </a:p>
          <a:p>
            <a:pPr>
              <a:buFont typeface="Wingdings" pitchFamily="2" charset="2"/>
              <a:buNone/>
            </a:pPr>
            <a:r>
              <a:rPr lang="en-US" smtClean="0"/>
              <a:t>	 </a:t>
            </a:r>
            <a:r>
              <a:rPr lang="en-US" i="1" smtClean="0"/>
              <a:t>u</a:t>
            </a:r>
            <a:r>
              <a:rPr lang="en-US" smtClean="0"/>
              <a:t>(</a:t>
            </a:r>
            <a:r>
              <a:rPr lang="en-US" i="1" smtClean="0"/>
              <a:t>n</a:t>
            </a:r>
            <a:r>
              <a:rPr lang="en-US" smtClean="0"/>
              <a:t>), </a:t>
            </a:r>
            <a:r>
              <a:rPr lang="en-US" i="1" smtClean="0"/>
              <a:t>U</a:t>
            </a:r>
            <a:r>
              <a:rPr lang="en-US" smtClean="0"/>
              <a:t>(</a:t>
            </a:r>
            <a:r>
              <a:rPr lang="en-US" i="1" smtClean="0"/>
              <a:t>k</a:t>
            </a:r>
            <a:r>
              <a:rPr lang="en-US" smtClean="0"/>
              <a:t>): same length </a:t>
            </a:r>
            <a:r>
              <a:rPr lang="en-US" i="1" smtClean="0"/>
              <a:t>N </a:t>
            </a:r>
            <a:r>
              <a:rPr lang="en-US" smtClean="0">
                <a:sym typeface="Symbol" pitchFamily="18" charset="2"/>
              </a:rPr>
              <a:t> “</a:t>
            </a:r>
            <a:r>
              <a:rPr lang="en-US" i="1" smtClean="0">
                <a:sym typeface="Symbol" pitchFamily="18" charset="2"/>
              </a:rPr>
              <a:t>N</a:t>
            </a:r>
            <a:r>
              <a:rPr lang="en-US" smtClean="0">
                <a:sym typeface="Symbol" pitchFamily="18" charset="2"/>
              </a:rPr>
              <a:t>-point DFT”</a:t>
            </a:r>
            <a:endParaRPr lang="en-US" b="1" smtClean="0">
              <a:sym typeface="Symbol" pitchFamily="18" charset="2"/>
            </a:endParaRPr>
          </a:p>
        </p:txBody>
      </p:sp>
      <p:graphicFrame>
        <p:nvGraphicFramePr>
          <p:cNvPr id="6146" name="Object 4"/>
          <p:cNvGraphicFramePr>
            <a:graphicFrameLocks noChangeAspect="1"/>
          </p:cNvGraphicFramePr>
          <p:nvPr>
            <p:ph sz="half" idx="4294967295"/>
          </p:nvPr>
        </p:nvGraphicFramePr>
        <p:xfrm>
          <a:off x="2362200" y="3744913"/>
          <a:ext cx="4800600" cy="674687"/>
        </p:xfrm>
        <a:graphic>
          <a:graphicData uri="http://schemas.openxmlformats.org/presentationml/2006/ole">
            <p:oleObj spid="_x0000_s6146" name="Equation" r:id="rId3" imgW="3073320" imgH="431640" progId="">
              <p:embed/>
            </p:oleObj>
          </a:graphicData>
        </a:graphic>
      </p:graphicFrame>
      <p:sp>
        <p:nvSpPr>
          <p:cNvPr id="6151" name="Text Box 6"/>
          <p:cNvSpPr txBox="1">
            <a:spLocks noChangeArrowheads="1"/>
          </p:cNvSpPr>
          <p:nvPr/>
        </p:nvSpPr>
        <p:spPr bwMode="auto">
          <a:xfrm>
            <a:off x="7315200" y="3810000"/>
            <a:ext cx="815975" cy="396875"/>
          </a:xfrm>
          <a:prstGeom prst="rect">
            <a:avLst/>
          </a:prstGeom>
          <a:noFill/>
          <a:ln w="9525">
            <a:noFill/>
            <a:miter lim="800000"/>
            <a:headEnd/>
            <a:tailEnd/>
          </a:ln>
        </p:spPr>
        <p:txBody>
          <a:bodyPr wrap="none">
            <a:spAutoFit/>
          </a:bodyPr>
          <a:lstStyle/>
          <a:p>
            <a:r>
              <a:rPr lang="en-US"/>
              <a:t>(1.12)</a:t>
            </a:r>
          </a:p>
        </p:txBody>
      </p:sp>
      <p:graphicFrame>
        <p:nvGraphicFramePr>
          <p:cNvPr id="6147" name="Object 7"/>
          <p:cNvGraphicFramePr>
            <a:graphicFrameLocks noChangeAspect="1"/>
          </p:cNvGraphicFramePr>
          <p:nvPr>
            <p:ph sz="half" idx="4294967295"/>
          </p:nvPr>
        </p:nvGraphicFramePr>
        <p:xfrm>
          <a:off x="2590800" y="4899025"/>
          <a:ext cx="4495800" cy="663575"/>
        </p:xfrm>
        <a:graphic>
          <a:graphicData uri="http://schemas.openxmlformats.org/presentationml/2006/ole">
            <p:oleObj spid="_x0000_s6147" name="Equation" r:id="rId4" imgW="2920680" imgH="431640" progId="">
              <p:embed/>
            </p:oleObj>
          </a:graphicData>
        </a:graphic>
      </p:graphicFrame>
      <p:sp>
        <p:nvSpPr>
          <p:cNvPr id="6152" name="Text Box 9"/>
          <p:cNvSpPr txBox="1">
            <a:spLocks noChangeArrowheads="1"/>
          </p:cNvSpPr>
          <p:nvPr/>
        </p:nvSpPr>
        <p:spPr bwMode="auto">
          <a:xfrm>
            <a:off x="7315200" y="5013325"/>
            <a:ext cx="815975" cy="396875"/>
          </a:xfrm>
          <a:prstGeom prst="rect">
            <a:avLst/>
          </a:prstGeom>
          <a:noFill/>
          <a:ln w="9525">
            <a:noFill/>
            <a:miter lim="800000"/>
            <a:headEnd/>
            <a:tailEnd/>
          </a:ln>
        </p:spPr>
        <p:txBody>
          <a:bodyPr wrap="none">
            <a:spAutoFit/>
          </a:bodyPr>
          <a:lstStyle/>
          <a:p>
            <a:r>
              <a:rPr lang="en-US"/>
              <a:t>(1.13)</a:t>
            </a:r>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Rectangle 4"/>
          <p:cNvSpPr>
            <a:spLocks noGrp="1" noChangeArrowheads="1"/>
          </p:cNvSpPr>
          <p:nvPr>
            <p:ph type="ctrTitle"/>
          </p:nvPr>
        </p:nvSpPr>
        <p:spPr>
          <a:xfrm>
            <a:off x="685800" y="990600"/>
            <a:ext cx="7772400" cy="1470025"/>
          </a:xfrm>
        </p:spPr>
        <p:txBody>
          <a:bodyPr/>
          <a:lstStyle/>
          <a:p>
            <a:r>
              <a:rPr lang="en-GB" sz="3200" dirty="0" smtClean="0"/>
              <a:t>Chapter 2:</a:t>
            </a:r>
            <a:br>
              <a:rPr lang="en-GB" sz="3200" dirty="0" smtClean="0"/>
            </a:br>
            <a:r>
              <a:rPr lang="en-GB" sz="3200" dirty="0" smtClean="0"/>
              <a:t> Stochastic Processes and Models</a:t>
            </a:r>
            <a:endParaRPr lang="en-US" sz="3200" dirty="0" smtClean="0"/>
          </a:p>
        </p:txBody>
      </p:sp>
      <p:sp>
        <p:nvSpPr>
          <p:cNvPr id="223235" name="Rectangle 5"/>
          <p:cNvSpPr>
            <a:spLocks noGrp="1" noChangeArrowheads="1"/>
          </p:cNvSpPr>
          <p:nvPr>
            <p:ph type="subTitle" idx="1"/>
          </p:nvPr>
        </p:nvSpPr>
        <p:spPr>
          <a:xfrm>
            <a:off x="1447800" y="2743200"/>
            <a:ext cx="6781800" cy="2895600"/>
          </a:xfrm>
        </p:spPr>
        <p:txBody>
          <a:bodyPr/>
          <a:lstStyle/>
          <a:p>
            <a:pPr algn="l">
              <a:buFont typeface="Wingdings" pitchFamily="2" charset="2"/>
              <a:buChar char="q"/>
            </a:pPr>
            <a:r>
              <a:rPr lang="en-GB" dirty="0" smtClean="0"/>
              <a:t> Review of Probability and Random Variables.</a:t>
            </a:r>
          </a:p>
          <a:p>
            <a:pPr algn="l">
              <a:buFont typeface="Wingdings" pitchFamily="2" charset="2"/>
              <a:buChar char="q"/>
            </a:pPr>
            <a:endParaRPr lang="en-GB" sz="1000" dirty="0" smtClean="0"/>
          </a:p>
          <a:p>
            <a:pPr algn="l">
              <a:buFont typeface="Wingdings" pitchFamily="2" charset="2"/>
              <a:buChar char="q"/>
            </a:pPr>
            <a:r>
              <a:rPr lang="en-GB" dirty="0" smtClean="0"/>
              <a:t> Review of Stochastic Processes and Stochastic Models.</a:t>
            </a:r>
            <a:endParaRPr lang="en-US" dirty="0" smtClean="0"/>
          </a:p>
          <a:p>
            <a:pPr algn="l">
              <a:buFont typeface="Wingdings" pitchFamily="2" charset="2"/>
              <a:buChar char="q"/>
            </a:pPr>
            <a:endParaRPr lang="en-GB" dirty="0" smtClean="0"/>
          </a:p>
          <a:p>
            <a:pPr algn="l"/>
            <a:endParaRPr lang="en-GB" sz="2800" dirty="0" smtClean="0"/>
          </a:p>
          <a:p>
            <a:pPr algn="l">
              <a:buFont typeface="Wingdings" pitchFamily="2" charset="2"/>
              <a:buChar char="q"/>
            </a:pPr>
            <a:endParaRPr lang="en-US" dirty="0" smtClean="0"/>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quarter" idx="10"/>
          </p:nvPr>
        </p:nvSpPr>
        <p:spPr/>
        <p:txBody>
          <a:bodyPr/>
          <a:lstStyle/>
          <a:p>
            <a:pPr>
              <a:defRPr/>
            </a:pPr>
            <a:r>
              <a:rPr lang="en-US"/>
              <a:t>		 </a:t>
            </a:r>
            <a:r>
              <a:rPr lang="en-US" sz="1200"/>
              <a:t> </a:t>
            </a:r>
            <a:fld id="{8D531242-0AE0-4EA6-BB35-94EB1D0BB796}" type="slidenum">
              <a:rPr lang="en-US" sz="1200">
                <a:solidFill>
                  <a:srgbClr val="003399"/>
                </a:solidFill>
              </a:rPr>
              <a:pPr>
                <a:defRPr/>
              </a:pPr>
              <a:t>67</a:t>
            </a:fld>
            <a:endParaRPr lang="en-US" sz="1200">
              <a:solidFill>
                <a:srgbClr val="003399"/>
              </a:solidFill>
            </a:endParaRPr>
          </a:p>
        </p:txBody>
      </p:sp>
      <p:sp>
        <p:nvSpPr>
          <p:cNvPr id="224259" name="Rectangle 2"/>
          <p:cNvSpPr>
            <a:spLocks noGrp="1" noChangeArrowheads="1"/>
          </p:cNvSpPr>
          <p:nvPr>
            <p:ph type="title"/>
          </p:nvPr>
        </p:nvSpPr>
        <p:spPr>
          <a:xfrm>
            <a:off x="0" y="152400"/>
            <a:ext cx="9144000" cy="457200"/>
          </a:xfrm>
        </p:spPr>
        <p:txBody>
          <a:bodyPr/>
          <a:lstStyle/>
          <a:p>
            <a:r>
              <a:rPr lang="en-US" smtClean="0"/>
              <a:t>2. </a:t>
            </a:r>
            <a:r>
              <a:rPr lang="en-GB" smtClean="0"/>
              <a:t>Review of Probability and Random Variables</a:t>
            </a:r>
            <a:endParaRPr lang="en-US" smtClean="0"/>
          </a:p>
        </p:txBody>
      </p:sp>
      <p:sp>
        <p:nvSpPr>
          <p:cNvPr id="224260" name="Rectangle 3"/>
          <p:cNvSpPr>
            <a:spLocks noGrp="1" noChangeArrowheads="1"/>
          </p:cNvSpPr>
          <p:nvPr>
            <p:ph type="body" idx="1"/>
          </p:nvPr>
        </p:nvSpPr>
        <p:spPr>
          <a:xfrm>
            <a:off x="685800" y="1143000"/>
            <a:ext cx="7772400" cy="3276600"/>
          </a:xfrm>
        </p:spPr>
        <p:txBody>
          <a:bodyPr/>
          <a:lstStyle/>
          <a:p>
            <a:pPr indent="63500"/>
            <a:r>
              <a:rPr lang="en-US" smtClean="0"/>
              <a:t> Axioms of Probability.</a:t>
            </a:r>
          </a:p>
          <a:p>
            <a:pPr indent="63500"/>
            <a:endParaRPr lang="en-US" sz="1000" smtClean="0"/>
          </a:p>
          <a:p>
            <a:pPr indent="63500"/>
            <a:r>
              <a:rPr lang="en-US" smtClean="0"/>
              <a:t> Repeated Trials.</a:t>
            </a:r>
          </a:p>
          <a:p>
            <a:pPr indent="63500"/>
            <a:endParaRPr lang="en-US" sz="1000" smtClean="0"/>
          </a:p>
          <a:p>
            <a:pPr indent="63500"/>
            <a:r>
              <a:rPr lang="en-US" smtClean="0"/>
              <a:t> Concepts of Random Variables. </a:t>
            </a:r>
          </a:p>
          <a:p>
            <a:pPr indent="63500"/>
            <a:endParaRPr lang="en-US" sz="1000" smtClean="0"/>
          </a:p>
          <a:p>
            <a:pPr indent="63500"/>
            <a:r>
              <a:rPr lang="en-US" smtClean="0"/>
              <a:t> Functions of Random Variables.</a:t>
            </a:r>
          </a:p>
          <a:p>
            <a:pPr indent="63500"/>
            <a:endParaRPr lang="en-US" sz="1000" smtClean="0"/>
          </a:p>
          <a:p>
            <a:pPr indent="63500"/>
            <a:r>
              <a:rPr lang="en-US" smtClean="0"/>
              <a:t> Moments and Conditional Statistics.</a:t>
            </a:r>
          </a:p>
          <a:p>
            <a:pPr indent="63500"/>
            <a:endParaRPr lang="en-US" sz="1000" smtClean="0"/>
          </a:p>
          <a:p>
            <a:pPr indent="63500"/>
            <a:r>
              <a:rPr lang="en-US" smtClean="0"/>
              <a:t> Sequences of Random Variables.</a:t>
            </a:r>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Date Placeholder 5"/>
          <p:cNvSpPr>
            <a:spLocks noGrp="1"/>
          </p:cNvSpPr>
          <p:nvPr>
            <p:ph type="dt" sz="quarter" idx="10"/>
          </p:nvPr>
        </p:nvSpPr>
        <p:spPr/>
        <p:txBody>
          <a:bodyPr/>
          <a:lstStyle/>
          <a:p>
            <a:pPr>
              <a:defRPr/>
            </a:pPr>
            <a:r>
              <a:rPr lang="en-US"/>
              <a:t>		 </a:t>
            </a:r>
            <a:r>
              <a:rPr lang="en-US" sz="1200"/>
              <a:t> </a:t>
            </a:r>
            <a:fld id="{B8C62037-E7E8-4B10-B5DC-880029C907C5}" type="slidenum">
              <a:rPr lang="en-US" sz="1200">
                <a:solidFill>
                  <a:srgbClr val="003399"/>
                </a:solidFill>
              </a:rPr>
              <a:pPr>
                <a:defRPr/>
              </a:pPr>
              <a:t>68</a:t>
            </a:fld>
            <a:endParaRPr lang="en-US" sz="1200">
              <a:solidFill>
                <a:srgbClr val="003399"/>
              </a:solidFill>
            </a:endParaRPr>
          </a:p>
        </p:txBody>
      </p:sp>
      <p:sp>
        <p:nvSpPr>
          <p:cNvPr id="7175" name="Rectangle 5"/>
          <p:cNvSpPr>
            <a:spLocks noGrp="1" noChangeArrowheads="1"/>
          </p:cNvSpPr>
          <p:nvPr>
            <p:ph type="title"/>
          </p:nvPr>
        </p:nvSpPr>
        <p:spPr>
          <a:noFill/>
        </p:spPr>
        <p:txBody>
          <a:bodyPr/>
          <a:lstStyle/>
          <a:p>
            <a:r>
              <a:rPr lang="en-US" smtClean="0"/>
              <a:t>2. </a:t>
            </a:r>
            <a:r>
              <a:rPr lang="en-GB" smtClean="0"/>
              <a:t>Review of Probability Theory: Basics (1)</a:t>
            </a:r>
            <a:endParaRPr lang="en-US" smtClean="0"/>
          </a:p>
        </p:txBody>
      </p:sp>
      <p:sp>
        <p:nvSpPr>
          <p:cNvPr id="7176" name="Rectangle 3"/>
          <p:cNvSpPr>
            <a:spLocks noGrp="1" noChangeArrowheads="1"/>
          </p:cNvSpPr>
          <p:nvPr>
            <p:ph type="body" sz="half" idx="1"/>
          </p:nvPr>
        </p:nvSpPr>
        <p:spPr>
          <a:xfrm>
            <a:off x="685800" y="838200"/>
            <a:ext cx="7848600" cy="5257800"/>
          </a:xfrm>
        </p:spPr>
        <p:txBody>
          <a:bodyPr/>
          <a:lstStyle/>
          <a:p>
            <a:pPr>
              <a:lnSpc>
                <a:spcPct val="120000"/>
              </a:lnSpc>
              <a:spcBef>
                <a:spcPct val="50000"/>
              </a:spcBef>
            </a:pPr>
            <a:r>
              <a:rPr lang="en-US" smtClean="0"/>
              <a:t>Probability theory deals with the study of random phenomena, which under repeated experiments yield different outcomes that have certain underlying patterns about them. The notion of an experiment assumes a set of repeatable conditions that allow any number of identical repetitions. When an experiment is performed under these conditions, certain elementary events     occur in different but </a:t>
            </a:r>
            <a:r>
              <a:rPr lang="en-US" i="1" smtClean="0"/>
              <a:t>completely uncertain </a:t>
            </a:r>
            <a:r>
              <a:rPr lang="en-US" smtClean="0"/>
              <a:t>ways. We can assign nonnegative number          as the probability of the event      in various ways:</a:t>
            </a:r>
          </a:p>
          <a:p>
            <a:pPr>
              <a:lnSpc>
                <a:spcPct val="110000"/>
              </a:lnSpc>
              <a:spcBef>
                <a:spcPct val="50000"/>
              </a:spcBef>
              <a:buFontTx/>
              <a:buNone/>
            </a:pPr>
            <a:r>
              <a:rPr lang="en-US" smtClean="0"/>
              <a:t>	</a:t>
            </a:r>
            <a:r>
              <a:rPr lang="en-US" b="1" smtClean="0"/>
              <a:t>Laplace’s Classical Definition</a:t>
            </a:r>
            <a:r>
              <a:rPr lang="en-US" smtClean="0"/>
              <a:t>: The Probability of an event </a:t>
            </a:r>
            <a:r>
              <a:rPr lang="en-US" i="1" smtClean="0"/>
              <a:t>A</a:t>
            </a:r>
            <a:r>
              <a:rPr lang="en-US" smtClean="0"/>
              <a:t> is defined a-priori without actual experimentation as</a:t>
            </a:r>
          </a:p>
          <a:p>
            <a:pPr>
              <a:lnSpc>
                <a:spcPct val="110000"/>
              </a:lnSpc>
              <a:spcBef>
                <a:spcPct val="50000"/>
              </a:spcBef>
              <a:buFontTx/>
              <a:buNone/>
            </a:pPr>
            <a:endParaRPr lang="en-US" smtClean="0"/>
          </a:p>
          <a:p>
            <a:pPr>
              <a:lnSpc>
                <a:spcPct val="120000"/>
              </a:lnSpc>
              <a:spcBef>
                <a:spcPct val="50000"/>
              </a:spcBef>
            </a:pPr>
            <a:endParaRPr lang="en-US" sz="1000" smtClean="0"/>
          </a:p>
          <a:p>
            <a:pPr>
              <a:lnSpc>
                <a:spcPct val="120000"/>
              </a:lnSpc>
              <a:spcBef>
                <a:spcPct val="50000"/>
              </a:spcBef>
              <a:buFont typeface="Wingdings" pitchFamily="2" charset="2"/>
              <a:buNone/>
            </a:pPr>
            <a:r>
              <a:rPr lang="en-US" smtClean="0"/>
              <a:t>	provided all these outcomes are </a:t>
            </a:r>
            <a:r>
              <a:rPr lang="en-US" i="1" smtClean="0"/>
              <a:t>equally likely</a:t>
            </a:r>
            <a:r>
              <a:rPr lang="en-US" smtClean="0"/>
              <a:t>.</a:t>
            </a:r>
          </a:p>
          <a:p>
            <a:endParaRPr lang="en-US" smtClean="0"/>
          </a:p>
        </p:txBody>
      </p:sp>
      <p:graphicFrame>
        <p:nvGraphicFramePr>
          <p:cNvPr id="7170" name="Object 8"/>
          <p:cNvGraphicFramePr>
            <a:graphicFrameLocks noChangeAspect="1"/>
          </p:cNvGraphicFramePr>
          <p:nvPr>
            <p:ph sz="quarter" idx="2"/>
          </p:nvPr>
        </p:nvGraphicFramePr>
        <p:xfrm>
          <a:off x="3810000" y="2743200"/>
          <a:ext cx="185738" cy="304800"/>
        </p:xfrm>
        <a:graphic>
          <a:graphicData uri="http://schemas.openxmlformats.org/presentationml/2006/ole">
            <p:oleObj spid="_x0000_s7170" name="Equation" r:id="rId3" imgW="139680" imgH="228600" progId="">
              <p:embed/>
            </p:oleObj>
          </a:graphicData>
        </a:graphic>
      </p:graphicFrame>
      <p:graphicFrame>
        <p:nvGraphicFramePr>
          <p:cNvPr id="7171" name="Object 10"/>
          <p:cNvGraphicFramePr>
            <a:graphicFrameLocks noChangeAspect="1"/>
          </p:cNvGraphicFramePr>
          <p:nvPr>
            <p:ph sz="quarter" idx="3"/>
          </p:nvPr>
        </p:nvGraphicFramePr>
        <p:xfrm>
          <a:off x="5410200" y="3124200"/>
          <a:ext cx="609600" cy="342900"/>
        </p:xfrm>
        <a:graphic>
          <a:graphicData uri="http://schemas.openxmlformats.org/presentationml/2006/ole">
            <p:oleObj spid="_x0000_s7171" name="Equation" r:id="rId4" imgW="406080" imgH="228600" progId="">
              <p:embed/>
            </p:oleObj>
          </a:graphicData>
        </a:graphic>
      </p:graphicFrame>
      <p:graphicFrame>
        <p:nvGraphicFramePr>
          <p:cNvPr id="7172" name="Object 12"/>
          <p:cNvGraphicFramePr>
            <a:graphicFrameLocks noChangeAspect="1"/>
          </p:cNvGraphicFramePr>
          <p:nvPr/>
        </p:nvGraphicFramePr>
        <p:xfrm>
          <a:off x="1752600" y="3505200"/>
          <a:ext cx="185738" cy="304800"/>
        </p:xfrm>
        <a:graphic>
          <a:graphicData uri="http://schemas.openxmlformats.org/presentationml/2006/ole">
            <p:oleObj spid="_x0000_s7172" name="Equation" r:id="rId5" imgW="139680" imgH="228600" progId="">
              <p:embed/>
            </p:oleObj>
          </a:graphicData>
        </a:graphic>
      </p:graphicFrame>
      <p:graphicFrame>
        <p:nvGraphicFramePr>
          <p:cNvPr id="7173" name="Object 13"/>
          <p:cNvGraphicFramePr>
            <a:graphicFrameLocks noChangeAspect="1"/>
          </p:cNvGraphicFramePr>
          <p:nvPr/>
        </p:nvGraphicFramePr>
        <p:xfrm>
          <a:off x="2209800" y="4724400"/>
          <a:ext cx="4800600" cy="698500"/>
        </p:xfrm>
        <a:graphic>
          <a:graphicData uri="http://schemas.openxmlformats.org/presentationml/2006/ole">
            <p:oleObj spid="_x0000_s7173" name="Equation" r:id="rId6" imgW="3162240" imgH="419040" progId="">
              <p:embed/>
            </p:oleObj>
          </a:graphicData>
        </a:graphic>
      </p:graphicFrame>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5"/>
          <p:cNvSpPr>
            <a:spLocks noGrp="1"/>
          </p:cNvSpPr>
          <p:nvPr>
            <p:ph type="dt" sz="quarter" idx="10"/>
          </p:nvPr>
        </p:nvSpPr>
        <p:spPr/>
        <p:txBody>
          <a:bodyPr/>
          <a:lstStyle/>
          <a:p>
            <a:pPr>
              <a:defRPr/>
            </a:pPr>
            <a:r>
              <a:rPr lang="en-US"/>
              <a:t>		 </a:t>
            </a:r>
            <a:r>
              <a:rPr lang="en-US" sz="1200"/>
              <a:t> </a:t>
            </a:r>
            <a:fld id="{B17A2708-5C2C-46F3-BDC9-378029244F6F}" type="slidenum">
              <a:rPr lang="en-US" sz="1200">
                <a:solidFill>
                  <a:srgbClr val="003399"/>
                </a:solidFill>
              </a:rPr>
              <a:pPr>
                <a:defRPr/>
              </a:pPr>
              <a:t>69</a:t>
            </a:fld>
            <a:endParaRPr lang="en-US" sz="1200">
              <a:solidFill>
                <a:srgbClr val="003399"/>
              </a:solidFill>
            </a:endParaRPr>
          </a:p>
        </p:txBody>
      </p:sp>
      <p:sp>
        <p:nvSpPr>
          <p:cNvPr id="8196" name="Rectangle 11"/>
          <p:cNvSpPr>
            <a:spLocks noGrp="1" noChangeArrowheads="1"/>
          </p:cNvSpPr>
          <p:nvPr>
            <p:ph type="title"/>
          </p:nvPr>
        </p:nvSpPr>
        <p:spPr/>
        <p:txBody>
          <a:bodyPr/>
          <a:lstStyle/>
          <a:p>
            <a:r>
              <a:rPr lang="en-US" smtClean="0"/>
              <a:t>2. </a:t>
            </a:r>
            <a:r>
              <a:rPr lang="en-GB" smtClean="0"/>
              <a:t>Review of Probability Theory: Basics (2)</a:t>
            </a:r>
            <a:endParaRPr lang="en-US" smtClean="0"/>
          </a:p>
        </p:txBody>
      </p:sp>
      <p:sp>
        <p:nvSpPr>
          <p:cNvPr id="8197" name="Rectangle 3"/>
          <p:cNvSpPr>
            <a:spLocks noGrp="1" noChangeArrowheads="1"/>
          </p:cNvSpPr>
          <p:nvPr>
            <p:ph type="body" sz="half" idx="1"/>
          </p:nvPr>
        </p:nvSpPr>
        <p:spPr>
          <a:xfrm>
            <a:off x="609600" y="914400"/>
            <a:ext cx="8153400" cy="5105400"/>
          </a:xfrm>
        </p:spPr>
        <p:txBody>
          <a:bodyPr/>
          <a:lstStyle/>
          <a:p>
            <a:pPr marL="0" indent="0">
              <a:lnSpc>
                <a:spcPct val="85000"/>
              </a:lnSpc>
              <a:spcBef>
                <a:spcPct val="55000"/>
              </a:spcBef>
              <a:buFont typeface="Wingdings" pitchFamily="2" charset="2"/>
              <a:buNone/>
            </a:pPr>
            <a:r>
              <a:rPr lang="en-US" b="1" smtClean="0"/>
              <a:t>Relative Frequency Definition</a:t>
            </a:r>
            <a:r>
              <a:rPr lang="en-US" smtClean="0"/>
              <a:t>: The probability of an event </a:t>
            </a:r>
            <a:r>
              <a:rPr lang="en-US" i="1" smtClean="0"/>
              <a:t>A</a:t>
            </a:r>
            <a:r>
              <a:rPr lang="en-US" smtClean="0"/>
              <a:t> is defined as</a:t>
            </a:r>
          </a:p>
          <a:p>
            <a:pPr marL="0" indent="0">
              <a:lnSpc>
                <a:spcPct val="85000"/>
              </a:lnSpc>
              <a:spcBef>
                <a:spcPct val="55000"/>
              </a:spcBef>
              <a:buFont typeface="Wingdings" pitchFamily="2" charset="2"/>
              <a:buNone/>
            </a:pPr>
            <a:endParaRPr lang="en-US" smtClean="0"/>
          </a:p>
          <a:p>
            <a:pPr marL="0" indent="0">
              <a:lnSpc>
                <a:spcPct val="85000"/>
              </a:lnSpc>
              <a:spcBef>
                <a:spcPct val="55000"/>
              </a:spcBef>
              <a:buFont typeface="Wingdings" pitchFamily="2" charset="2"/>
              <a:buNone/>
            </a:pPr>
            <a:endParaRPr lang="en-US" smtClean="0"/>
          </a:p>
          <a:p>
            <a:pPr marL="0" indent="0">
              <a:lnSpc>
                <a:spcPct val="85000"/>
              </a:lnSpc>
              <a:spcBef>
                <a:spcPct val="55000"/>
              </a:spcBef>
              <a:buFont typeface="Wingdings" pitchFamily="2" charset="2"/>
              <a:buNone/>
            </a:pPr>
            <a:endParaRPr lang="en-US" sz="1000" smtClean="0"/>
          </a:p>
          <a:p>
            <a:pPr marL="0" indent="0">
              <a:lnSpc>
                <a:spcPct val="85000"/>
              </a:lnSpc>
              <a:spcBef>
                <a:spcPct val="55000"/>
              </a:spcBef>
              <a:buFont typeface="Wingdings" pitchFamily="2" charset="2"/>
              <a:buNone/>
            </a:pPr>
            <a:r>
              <a:rPr lang="en-US" smtClean="0"/>
              <a:t>where </a:t>
            </a:r>
            <a:r>
              <a:rPr lang="en-US" i="1" smtClean="0"/>
              <a:t>n</a:t>
            </a:r>
            <a:r>
              <a:rPr lang="en-US" i="1" baseline="-25000" smtClean="0"/>
              <a:t>A</a:t>
            </a:r>
            <a:r>
              <a:rPr lang="en-US" smtClean="0"/>
              <a:t> is the number of occurrences of </a:t>
            </a:r>
            <a:r>
              <a:rPr lang="en-US" i="1" smtClean="0"/>
              <a:t>A</a:t>
            </a:r>
            <a:r>
              <a:rPr lang="en-US" smtClean="0"/>
              <a:t> and </a:t>
            </a:r>
            <a:r>
              <a:rPr lang="en-US" i="1" smtClean="0"/>
              <a:t>n</a:t>
            </a:r>
            <a:r>
              <a:rPr lang="en-US" smtClean="0"/>
              <a:t> is the total number of </a:t>
            </a:r>
          </a:p>
          <a:p>
            <a:pPr marL="0" indent="0">
              <a:lnSpc>
                <a:spcPct val="85000"/>
              </a:lnSpc>
              <a:spcBef>
                <a:spcPct val="55000"/>
              </a:spcBef>
              <a:buFont typeface="Wingdings" pitchFamily="2" charset="2"/>
              <a:buNone/>
            </a:pPr>
            <a:r>
              <a:rPr lang="en-US" smtClean="0"/>
              <a:t>trials.</a:t>
            </a:r>
          </a:p>
          <a:p>
            <a:pPr marL="0" indent="0">
              <a:lnSpc>
                <a:spcPct val="85000"/>
              </a:lnSpc>
              <a:spcBef>
                <a:spcPct val="55000"/>
              </a:spcBef>
              <a:buFont typeface="Wingdings" pitchFamily="2" charset="2"/>
              <a:buNone/>
            </a:pPr>
            <a:endParaRPr lang="en-US" sz="1000" smtClean="0"/>
          </a:p>
          <a:p>
            <a:pPr marL="0" indent="0">
              <a:lnSpc>
                <a:spcPct val="85000"/>
              </a:lnSpc>
              <a:spcBef>
                <a:spcPct val="55000"/>
              </a:spcBef>
              <a:buFont typeface="Wingdings" pitchFamily="2" charset="2"/>
              <a:buNone/>
            </a:pPr>
            <a:r>
              <a:rPr lang="en-US" smtClean="0"/>
              <a:t>The axiomatic approach to probability, due to Kolmogorov, developed </a:t>
            </a:r>
          </a:p>
          <a:p>
            <a:pPr marL="0" indent="0">
              <a:lnSpc>
                <a:spcPct val="85000"/>
              </a:lnSpc>
              <a:spcBef>
                <a:spcPct val="55000"/>
              </a:spcBef>
              <a:buFont typeface="Wingdings" pitchFamily="2" charset="2"/>
              <a:buNone/>
            </a:pPr>
            <a:r>
              <a:rPr lang="en-US" smtClean="0"/>
              <a:t>through a set of axioms (below) is generally recognized as superior to the</a:t>
            </a:r>
          </a:p>
          <a:p>
            <a:pPr marL="0" indent="0">
              <a:lnSpc>
                <a:spcPct val="85000"/>
              </a:lnSpc>
              <a:spcBef>
                <a:spcPct val="55000"/>
              </a:spcBef>
              <a:buFont typeface="Wingdings" pitchFamily="2" charset="2"/>
              <a:buNone/>
            </a:pPr>
            <a:r>
              <a:rPr lang="en-US" smtClean="0"/>
              <a:t>above definitions, as it provides a solid foundation for complicated </a:t>
            </a:r>
          </a:p>
          <a:p>
            <a:pPr marL="0" indent="0">
              <a:lnSpc>
                <a:spcPct val="85000"/>
              </a:lnSpc>
              <a:spcBef>
                <a:spcPct val="55000"/>
              </a:spcBef>
              <a:buFont typeface="Wingdings" pitchFamily="2" charset="2"/>
              <a:buNone/>
            </a:pPr>
            <a:r>
              <a:rPr lang="en-US" smtClean="0"/>
              <a:t>applications.</a:t>
            </a:r>
          </a:p>
          <a:p>
            <a:pPr marL="0" indent="0">
              <a:lnSpc>
                <a:spcPct val="90000"/>
              </a:lnSpc>
              <a:buFont typeface="Wingdings" pitchFamily="2" charset="2"/>
              <a:buNone/>
            </a:pPr>
            <a:endParaRPr lang="en-US" smtClean="0"/>
          </a:p>
          <a:p>
            <a:pPr marL="0" indent="0">
              <a:lnSpc>
                <a:spcPct val="90000"/>
              </a:lnSpc>
            </a:pPr>
            <a:endParaRPr lang="en-US" sz="2400" smtClean="0"/>
          </a:p>
        </p:txBody>
      </p:sp>
      <p:graphicFrame>
        <p:nvGraphicFramePr>
          <p:cNvPr id="8194" name="Object 8"/>
          <p:cNvGraphicFramePr>
            <a:graphicFrameLocks noChangeAspect="1"/>
          </p:cNvGraphicFramePr>
          <p:nvPr>
            <p:ph sz="quarter" idx="2"/>
          </p:nvPr>
        </p:nvGraphicFramePr>
        <p:xfrm>
          <a:off x="3657600" y="1582738"/>
          <a:ext cx="1524000" cy="627062"/>
        </p:xfrm>
        <a:graphic>
          <a:graphicData uri="http://schemas.openxmlformats.org/presentationml/2006/ole">
            <p:oleObj spid="_x0000_s8194" name="Equation" r:id="rId3" imgW="952200" imgH="393480" progId="">
              <p:embed/>
            </p:oleObj>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quarter" idx="10"/>
          </p:nvPr>
        </p:nvSpPr>
        <p:spPr/>
        <p:txBody>
          <a:bodyPr/>
          <a:lstStyle/>
          <a:p>
            <a:pPr>
              <a:defRPr/>
            </a:pPr>
            <a:r>
              <a:rPr lang="en-US"/>
              <a:t>		 </a:t>
            </a:r>
            <a:r>
              <a:rPr lang="en-US" sz="1200"/>
              <a:t> </a:t>
            </a:r>
            <a:fld id="{788D81E0-08FF-4800-8186-30A0445EEE98}" type="slidenum">
              <a:rPr lang="en-US" sz="1200">
                <a:solidFill>
                  <a:srgbClr val="003399"/>
                </a:solidFill>
              </a:rPr>
              <a:pPr>
                <a:defRPr/>
              </a:pPr>
              <a:t>7</a:t>
            </a:fld>
            <a:endParaRPr lang="en-US" sz="1200">
              <a:solidFill>
                <a:srgbClr val="003399"/>
              </a:solidFill>
            </a:endParaRPr>
          </a:p>
        </p:txBody>
      </p:sp>
      <p:sp>
        <p:nvSpPr>
          <p:cNvPr id="168963" name="Rectangle 2"/>
          <p:cNvSpPr>
            <a:spLocks noGrp="1" noChangeArrowheads="1"/>
          </p:cNvSpPr>
          <p:nvPr>
            <p:ph type="title"/>
          </p:nvPr>
        </p:nvSpPr>
        <p:spPr/>
        <p:txBody>
          <a:bodyPr/>
          <a:lstStyle/>
          <a:p>
            <a:r>
              <a:rPr lang="en-US" smtClean="0"/>
              <a:t>Goal of the Course</a:t>
            </a:r>
          </a:p>
        </p:txBody>
      </p:sp>
      <p:sp>
        <p:nvSpPr>
          <p:cNvPr id="168964" name="Rectangle 3"/>
          <p:cNvSpPr>
            <a:spLocks noGrp="1" noChangeArrowheads="1"/>
          </p:cNvSpPr>
          <p:nvPr>
            <p:ph type="body" idx="1"/>
          </p:nvPr>
        </p:nvSpPr>
        <p:spPr>
          <a:xfrm>
            <a:off x="685800" y="990600"/>
            <a:ext cx="7772400" cy="4953000"/>
          </a:xfrm>
        </p:spPr>
        <p:txBody>
          <a:bodyPr/>
          <a:lstStyle/>
          <a:p>
            <a:pPr>
              <a:buFont typeface="Wingdings" pitchFamily="2" charset="2"/>
              <a:buNone/>
            </a:pPr>
            <a:r>
              <a:rPr lang="en-US" sz="2400" smtClean="0"/>
              <a:t>	</a:t>
            </a:r>
            <a:r>
              <a:rPr lang="en-US" smtClean="0"/>
              <a:t>Introduction to the </a:t>
            </a:r>
            <a:r>
              <a:rPr lang="en-US" b="1" smtClean="0"/>
              <a:t>theory and algorithms</a:t>
            </a:r>
            <a:r>
              <a:rPr lang="en-US" smtClean="0"/>
              <a:t> used for the </a:t>
            </a:r>
            <a:r>
              <a:rPr lang="en-US" b="1" smtClean="0"/>
              <a:t>analysis </a:t>
            </a:r>
            <a:r>
              <a:rPr lang="en-US" smtClean="0"/>
              <a:t>and </a:t>
            </a:r>
            <a:r>
              <a:rPr lang="en-US" b="1" smtClean="0"/>
              <a:t>processing</a:t>
            </a:r>
            <a:r>
              <a:rPr lang="en-US" smtClean="0"/>
              <a:t> of </a:t>
            </a:r>
            <a:r>
              <a:rPr lang="en-US" b="1" smtClean="0"/>
              <a:t>random signals</a:t>
            </a:r>
            <a:r>
              <a:rPr lang="en-US" smtClean="0"/>
              <a:t> (</a:t>
            </a:r>
            <a:r>
              <a:rPr lang="en-US" b="1" smtClean="0"/>
              <a:t>stochastic signals</a:t>
            </a:r>
            <a:r>
              <a:rPr lang="en-US" smtClean="0"/>
              <a:t>) and their </a:t>
            </a:r>
            <a:r>
              <a:rPr lang="en-US" b="1" smtClean="0"/>
              <a:t>applications to communications problems.</a:t>
            </a:r>
          </a:p>
          <a:p>
            <a:pPr>
              <a:buFont typeface="Wingdings" pitchFamily="2" charset="2"/>
              <a:buNone/>
            </a:pPr>
            <a:endParaRPr lang="en-US" sz="800" b="1" smtClean="0"/>
          </a:p>
          <a:p>
            <a:pPr lvl="1"/>
            <a:r>
              <a:rPr lang="en-US" u="sng" smtClean="0"/>
              <a:t>Understanding the random signals</a:t>
            </a:r>
            <a:r>
              <a:rPr lang="en-US" smtClean="0"/>
              <a:t>: via statistical description (theory of probability, random variables and stochastic processes), modeling and the dependence between the samples of one or more discrete-time random signals.</a:t>
            </a:r>
          </a:p>
          <a:p>
            <a:pPr lvl="1"/>
            <a:endParaRPr lang="en-US" sz="800" smtClean="0"/>
          </a:p>
          <a:p>
            <a:pPr lvl="1"/>
            <a:r>
              <a:rPr lang="en-US" u="sng" smtClean="0"/>
              <a:t>Developing the theoretically methods/practical techniques</a:t>
            </a:r>
            <a:r>
              <a:rPr lang="en-US" smtClean="0"/>
              <a:t> for processing random signals to achieve a predefined application-dependent objective.</a:t>
            </a:r>
          </a:p>
          <a:p>
            <a:pPr lvl="2"/>
            <a:r>
              <a:rPr lang="en-US" smtClean="0"/>
              <a:t>Major applications in communications: signal modeling, spectral estimation, frequency-selective filtering, adaptive filtering, array processing...</a:t>
            </a:r>
          </a:p>
          <a:p>
            <a:pPr lvl="2"/>
            <a:endParaRPr lang="en-US" smtClean="0"/>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Date Placeholder 3"/>
          <p:cNvSpPr>
            <a:spLocks noGrp="1"/>
          </p:cNvSpPr>
          <p:nvPr>
            <p:ph type="dt" sz="quarter" idx="10"/>
          </p:nvPr>
        </p:nvSpPr>
        <p:spPr/>
        <p:txBody>
          <a:bodyPr/>
          <a:lstStyle/>
          <a:p>
            <a:pPr>
              <a:defRPr/>
            </a:pPr>
            <a:r>
              <a:rPr lang="en-US"/>
              <a:t>		 </a:t>
            </a:r>
            <a:r>
              <a:rPr lang="en-US" sz="1200"/>
              <a:t> </a:t>
            </a:r>
            <a:fld id="{CDC23467-A47F-4C2D-B510-E68AAF5E7E86}" type="slidenum">
              <a:rPr lang="en-US" sz="1200">
                <a:solidFill>
                  <a:srgbClr val="003399"/>
                </a:solidFill>
              </a:rPr>
              <a:pPr>
                <a:defRPr/>
              </a:pPr>
              <a:t>70</a:t>
            </a:fld>
            <a:endParaRPr lang="en-US" sz="1200">
              <a:solidFill>
                <a:srgbClr val="003399"/>
              </a:solidFill>
            </a:endParaRPr>
          </a:p>
        </p:txBody>
      </p:sp>
      <p:sp>
        <p:nvSpPr>
          <p:cNvPr id="9228" name="Rectangle 2"/>
          <p:cNvSpPr>
            <a:spLocks noGrp="1" noChangeArrowheads="1"/>
          </p:cNvSpPr>
          <p:nvPr>
            <p:ph type="title"/>
          </p:nvPr>
        </p:nvSpPr>
        <p:spPr/>
        <p:txBody>
          <a:bodyPr/>
          <a:lstStyle/>
          <a:p>
            <a:r>
              <a:rPr lang="en-US" smtClean="0"/>
              <a:t>2. </a:t>
            </a:r>
            <a:r>
              <a:rPr lang="en-GB" smtClean="0"/>
              <a:t>Review of Probability Theory: Basics (3)</a:t>
            </a:r>
            <a:endParaRPr lang="en-US" smtClean="0"/>
          </a:p>
        </p:txBody>
      </p:sp>
      <p:sp>
        <p:nvSpPr>
          <p:cNvPr id="9229" name="Text Box 4"/>
          <p:cNvSpPr txBox="1">
            <a:spLocks noChangeArrowheads="1"/>
          </p:cNvSpPr>
          <p:nvPr/>
        </p:nvSpPr>
        <p:spPr bwMode="auto">
          <a:xfrm>
            <a:off x="685800" y="990600"/>
            <a:ext cx="7924800" cy="1981200"/>
          </a:xfrm>
          <a:prstGeom prst="rect">
            <a:avLst/>
          </a:prstGeom>
          <a:noFill/>
          <a:ln w="9525">
            <a:noFill/>
            <a:miter lim="800000"/>
            <a:headEnd/>
            <a:tailEnd/>
          </a:ln>
        </p:spPr>
        <p:txBody>
          <a:bodyPr>
            <a:spAutoFit/>
          </a:bodyPr>
          <a:lstStyle/>
          <a:p>
            <a:pPr>
              <a:spcBef>
                <a:spcPct val="50000"/>
              </a:spcBef>
            </a:pPr>
            <a:r>
              <a:rPr lang="en-US"/>
              <a:t>The totality of all       </a:t>
            </a:r>
            <a:r>
              <a:rPr lang="en-US" i="1"/>
              <a:t>known a priori</a:t>
            </a:r>
            <a:r>
              <a:rPr lang="en-US"/>
              <a:t>, constitutes a set </a:t>
            </a:r>
            <a:r>
              <a:rPr lang="en-US">
                <a:sym typeface="Symbol" pitchFamily="18" charset="2"/>
              </a:rPr>
              <a:t>, the set of all experimental outcomes.</a:t>
            </a:r>
            <a:endParaRPr lang="en-US"/>
          </a:p>
          <a:p>
            <a:pPr>
              <a:spcBef>
                <a:spcPct val="50000"/>
              </a:spcBef>
            </a:pPr>
            <a:endParaRPr lang="en-US"/>
          </a:p>
          <a:p>
            <a:pPr>
              <a:lnSpc>
                <a:spcPct val="110000"/>
              </a:lnSpc>
              <a:spcBef>
                <a:spcPct val="50000"/>
              </a:spcBef>
            </a:pPr>
            <a:r>
              <a:rPr lang="en-US">
                <a:sym typeface="Symbol" pitchFamily="18" charset="2"/>
              </a:rPr>
              <a:t></a:t>
            </a:r>
            <a:r>
              <a:rPr lang="en-US"/>
              <a:t>  has subsets                      Recall that if </a:t>
            </a:r>
            <a:r>
              <a:rPr lang="en-US" i="1"/>
              <a:t>A</a:t>
            </a:r>
            <a:r>
              <a:rPr lang="en-US"/>
              <a:t> is a subset of </a:t>
            </a:r>
            <a:r>
              <a:rPr lang="en-US">
                <a:sym typeface="Symbol" pitchFamily="18" charset="2"/>
              </a:rPr>
              <a:t>, then </a:t>
            </a:r>
            <a:r>
              <a:rPr lang="en-US"/>
              <a:t>             implies                 From </a:t>
            </a:r>
            <a:r>
              <a:rPr lang="en-US" i="1"/>
              <a:t>A</a:t>
            </a:r>
            <a:r>
              <a:rPr lang="en-US"/>
              <a:t> and </a:t>
            </a:r>
            <a:r>
              <a:rPr lang="en-US" i="1"/>
              <a:t>B, </a:t>
            </a:r>
            <a:r>
              <a:rPr lang="en-US"/>
              <a:t>we can generate other related subsets              </a:t>
            </a:r>
            <a:endParaRPr lang="en-US" sz="2400"/>
          </a:p>
        </p:txBody>
      </p:sp>
      <p:graphicFrame>
        <p:nvGraphicFramePr>
          <p:cNvPr id="9218" name="Object 5"/>
          <p:cNvGraphicFramePr>
            <a:graphicFrameLocks noChangeAspect="1"/>
          </p:cNvGraphicFramePr>
          <p:nvPr/>
        </p:nvGraphicFramePr>
        <p:xfrm>
          <a:off x="2679700" y="965200"/>
          <a:ext cx="368300" cy="406400"/>
        </p:xfrm>
        <a:graphic>
          <a:graphicData uri="http://schemas.openxmlformats.org/presentationml/2006/ole">
            <p:oleObj spid="_x0000_s9218" name="Equation" r:id="rId3" imgW="190440" imgH="228600" progId="">
              <p:embed/>
            </p:oleObj>
          </a:graphicData>
        </a:graphic>
      </p:graphicFrame>
      <p:graphicFrame>
        <p:nvGraphicFramePr>
          <p:cNvPr id="9219" name="Object 6"/>
          <p:cNvGraphicFramePr>
            <a:graphicFrameLocks noChangeAspect="1"/>
          </p:cNvGraphicFramePr>
          <p:nvPr/>
        </p:nvGraphicFramePr>
        <p:xfrm>
          <a:off x="2514600" y="1725613"/>
          <a:ext cx="3505200" cy="396875"/>
        </p:xfrm>
        <a:graphic>
          <a:graphicData uri="http://schemas.openxmlformats.org/presentationml/2006/ole">
            <p:oleObj spid="_x0000_s9219" name="Microsoft Equation 3.0" r:id="rId4" imgW="1307880" imgH="228600" progId="">
              <p:embed/>
            </p:oleObj>
          </a:graphicData>
        </a:graphic>
      </p:graphicFrame>
      <p:graphicFrame>
        <p:nvGraphicFramePr>
          <p:cNvPr id="9220" name="Object 8"/>
          <p:cNvGraphicFramePr>
            <a:graphicFrameLocks noChangeAspect="1"/>
          </p:cNvGraphicFramePr>
          <p:nvPr/>
        </p:nvGraphicFramePr>
        <p:xfrm>
          <a:off x="7577138" y="2320925"/>
          <a:ext cx="652462" cy="346075"/>
        </p:xfrm>
        <a:graphic>
          <a:graphicData uri="http://schemas.openxmlformats.org/presentationml/2006/ole">
            <p:oleObj spid="_x0000_s9220" name="Equation" r:id="rId5" imgW="380880" imgH="203040" progId="">
              <p:embed/>
            </p:oleObj>
          </a:graphicData>
        </a:graphic>
      </p:graphicFrame>
      <p:graphicFrame>
        <p:nvGraphicFramePr>
          <p:cNvPr id="9221" name="Object 9"/>
          <p:cNvGraphicFramePr>
            <a:graphicFrameLocks noChangeAspect="1"/>
          </p:cNvGraphicFramePr>
          <p:nvPr/>
        </p:nvGraphicFramePr>
        <p:xfrm>
          <a:off x="1666875" y="2590800"/>
          <a:ext cx="771525" cy="360363"/>
        </p:xfrm>
        <a:graphic>
          <a:graphicData uri="http://schemas.openxmlformats.org/presentationml/2006/ole">
            <p:oleObj spid="_x0000_s9221" name="Equation" r:id="rId6" imgW="419040" imgH="203040" progId="">
              <p:embed/>
            </p:oleObj>
          </a:graphicData>
        </a:graphic>
      </p:graphicFrame>
      <p:graphicFrame>
        <p:nvGraphicFramePr>
          <p:cNvPr id="9222" name="Object 10"/>
          <p:cNvGraphicFramePr>
            <a:graphicFrameLocks noChangeAspect="1"/>
          </p:cNvGraphicFramePr>
          <p:nvPr/>
        </p:nvGraphicFramePr>
        <p:xfrm>
          <a:off x="2362200" y="2286000"/>
          <a:ext cx="1219200" cy="338138"/>
        </p:xfrm>
        <a:graphic>
          <a:graphicData uri="http://schemas.openxmlformats.org/presentationml/2006/ole">
            <p:oleObj spid="_x0000_s9222" name="Equation" r:id="rId7" imgW="685800" imgH="190440" progId="">
              <p:embed/>
            </p:oleObj>
          </a:graphicData>
        </a:graphic>
      </p:graphicFrame>
      <p:graphicFrame>
        <p:nvGraphicFramePr>
          <p:cNvPr id="9223" name="Object 11"/>
          <p:cNvGraphicFramePr>
            <a:graphicFrameLocks noChangeAspect="1"/>
          </p:cNvGraphicFramePr>
          <p:nvPr/>
        </p:nvGraphicFramePr>
        <p:xfrm>
          <a:off x="762000" y="2895600"/>
          <a:ext cx="2057400" cy="385763"/>
        </p:xfrm>
        <a:graphic>
          <a:graphicData uri="http://schemas.openxmlformats.org/presentationml/2006/ole">
            <p:oleObj spid="_x0000_s9223" name="Equation" r:id="rId8" imgW="1218960" imgH="228600" progId="">
              <p:embed/>
            </p:oleObj>
          </a:graphicData>
        </a:graphic>
      </p:graphicFrame>
      <p:sp>
        <p:nvSpPr>
          <p:cNvPr id="9230" name="Text Box 13"/>
          <p:cNvSpPr txBox="1">
            <a:spLocks noChangeArrowheads="1"/>
          </p:cNvSpPr>
          <p:nvPr/>
        </p:nvSpPr>
        <p:spPr bwMode="auto">
          <a:xfrm>
            <a:off x="744538" y="4260850"/>
            <a:ext cx="568325" cy="396875"/>
          </a:xfrm>
          <a:prstGeom prst="rect">
            <a:avLst/>
          </a:prstGeom>
          <a:noFill/>
          <a:ln w="9525">
            <a:noFill/>
            <a:miter lim="800000"/>
            <a:headEnd/>
            <a:tailEnd/>
          </a:ln>
        </p:spPr>
        <p:txBody>
          <a:bodyPr wrap="none">
            <a:spAutoFit/>
          </a:bodyPr>
          <a:lstStyle/>
          <a:p>
            <a:r>
              <a:rPr lang="en-US"/>
              <a:t>and</a:t>
            </a:r>
          </a:p>
        </p:txBody>
      </p:sp>
      <p:graphicFrame>
        <p:nvGraphicFramePr>
          <p:cNvPr id="9224" name="Object 14"/>
          <p:cNvGraphicFramePr>
            <a:graphicFrameLocks noChangeAspect="1"/>
          </p:cNvGraphicFramePr>
          <p:nvPr/>
        </p:nvGraphicFramePr>
        <p:xfrm>
          <a:off x="1905000" y="2667000"/>
          <a:ext cx="114300" cy="215900"/>
        </p:xfrm>
        <a:graphic>
          <a:graphicData uri="http://schemas.openxmlformats.org/presentationml/2006/ole">
            <p:oleObj spid="_x0000_s9224" name="Equation" r:id="rId9" imgW="114120" imgH="215640" progId="">
              <p:embed/>
            </p:oleObj>
          </a:graphicData>
        </a:graphic>
      </p:graphicFrame>
      <p:graphicFrame>
        <p:nvGraphicFramePr>
          <p:cNvPr id="9225" name="Object 15"/>
          <p:cNvGraphicFramePr>
            <a:graphicFrameLocks noChangeAspect="1"/>
          </p:cNvGraphicFramePr>
          <p:nvPr/>
        </p:nvGraphicFramePr>
        <p:xfrm>
          <a:off x="2773363" y="3505200"/>
          <a:ext cx="3398837" cy="696913"/>
        </p:xfrm>
        <a:graphic>
          <a:graphicData uri="http://schemas.openxmlformats.org/presentationml/2006/ole">
            <p:oleObj spid="_x0000_s9225" name="Equation" r:id="rId10" imgW="2006280" imgH="431640" progId="">
              <p:embed/>
            </p:oleObj>
          </a:graphicData>
        </a:graphic>
      </p:graphicFrame>
      <p:graphicFrame>
        <p:nvGraphicFramePr>
          <p:cNvPr id="9226" name="Object 16"/>
          <p:cNvGraphicFramePr>
            <a:graphicFrameLocks noChangeAspect="1"/>
          </p:cNvGraphicFramePr>
          <p:nvPr/>
        </p:nvGraphicFramePr>
        <p:xfrm>
          <a:off x="3276600" y="4648200"/>
          <a:ext cx="2057400" cy="400050"/>
        </p:xfrm>
        <a:graphic>
          <a:graphicData uri="http://schemas.openxmlformats.org/presentationml/2006/ole">
            <p:oleObj spid="_x0000_s9226" name="Equation" r:id="rId11" imgW="1180800" imgH="241200" progId="">
              <p:embed/>
            </p:oleObj>
          </a:graphicData>
        </a:graphic>
      </p:graphicFrame>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Date Placeholder 3"/>
          <p:cNvSpPr>
            <a:spLocks noGrp="1"/>
          </p:cNvSpPr>
          <p:nvPr>
            <p:ph type="dt" sz="quarter" idx="10"/>
          </p:nvPr>
        </p:nvSpPr>
        <p:spPr/>
        <p:txBody>
          <a:bodyPr/>
          <a:lstStyle/>
          <a:p>
            <a:pPr>
              <a:defRPr/>
            </a:pPr>
            <a:r>
              <a:rPr lang="en-US"/>
              <a:t>		 </a:t>
            </a:r>
            <a:r>
              <a:rPr lang="en-US" sz="1200"/>
              <a:t> </a:t>
            </a:r>
            <a:fld id="{A38B7AAC-D314-4469-ABE8-F0408461824F}" type="slidenum">
              <a:rPr lang="en-US" sz="1200">
                <a:solidFill>
                  <a:srgbClr val="003399"/>
                </a:solidFill>
              </a:rPr>
              <a:pPr>
                <a:defRPr/>
              </a:pPr>
              <a:t>71</a:t>
            </a:fld>
            <a:endParaRPr lang="en-US" sz="1200">
              <a:solidFill>
                <a:srgbClr val="003399"/>
              </a:solidFill>
            </a:endParaRPr>
          </a:p>
        </p:txBody>
      </p:sp>
      <p:sp>
        <p:nvSpPr>
          <p:cNvPr id="10255" name="Rectangle 2"/>
          <p:cNvSpPr>
            <a:spLocks noGrp="1" noChangeArrowheads="1"/>
          </p:cNvSpPr>
          <p:nvPr>
            <p:ph type="title"/>
          </p:nvPr>
        </p:nvSpPr>
        <p:spPr/>
        <p:txBody>
          <a:bodyPr/>
          <a:lstStyle/>
          <a:p>
            <a:r>
              <a:rPr lang="en-US" smtClean="0"/>
              <a:t>2. </a:t>
            </a:r>
            <a:r>
              <a:rPr lang="en-GB" smtClean="0"/>
              <a:t>Review of Probability Theory: Basics (4)</a:t>
            </a:r>
            <a:endParaRPr lang="en-US" smtClean="0"/>
          </a:p>
        </p:txBody>
      </p:sp>
      <p:sp>
        <p:nvSpPr>
          <p:cNvPr id="10256" name="Rectangle 4"/>
          <p:cNvSpPr>
            <a:spLocks noChangeArrowheads="1"/>
          </p:cNvSpPr>
          <p:nvPr/>
        </p:nvSpPr>
        <p:spPr bwMode="auto">
          <a:xfrm>
            <a:off x="904875" y="927100"/>
            <a:ext cx="1757363" cy="1330325"/>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10257" name="Oval 5"/>
          <p:cNvSpPr>
            <a:spLocks noChangeArrowheads="1"/>
          </p:cNvSpPr>
          <p:nvPr/>
        </p:nvSpPr>
        <p:spPr bwMode="auto">
          <a:xfrm>
            <a:off x="1120775" y="1138238"/>
            <a:ext cx="812800" cy="914400"/>
          </a:xfrm>
          <a:prstGeom prst="ellipse">
            <a:avLst/>
          </a:prstGeom>
          <a:solidFill>
            <a:srgbClr val="CCFFFF"/>
          </a:solidFill>
          <a:ln w="9525">
            <a:solidFill>
              <a:schemeClr val="tx1"/>
            </a:solidFill>
            <a:round/>
            <a:headEnd/>
            <a:tailEnd/>
          </a:ln>
        </p:spPr>
        <p:txBody>
          <a:bodyPr wrap="none" anchor="ctr"/>
          <a:lstStyle/>
          <a:p>
            <a:pPr algn="ctr"/>
            <a:r>
              <a:rPr lang="en-US" sz="2400" i="1">
                <a:latin typeface="Times New Roman" pitchFamily="18" charset="0"/>
              </a:rPr>
              <a:t>A</a:t>
            </a:r>
            <a:endParaRPr lang="en-US" sz="2400">
              <a:latin typeface="Times New Roman" pitchFamily="18" charset="0"/>
            </a:endParaRPr>
          </a:p>
        </p:txBody>
      </p:sp>
      <p:sp>
        <p:nvSpPr>
          <p:cNvPr id="10258" name="Oval 6"/>
          <p:cNvSpPr>
            <a:spLocks noChangeArrowheads="1"/>
          </p:cNvSpPr>
          <p:nvPr/>
        </p:nvSpPr>
        <p:spPr bwMode="auto">
          <a:xfrm>
            <a:off x="1720850" y="1147763"/>
            <a:ext cx="812800" cy="914400"/>
          </a:xfrm>
          <a:prstGeom prst="ellipse">
            <a:avLst/>
          </a:prstGeom>
          <a:solidFill>
            <a:srgbClr val="CCFFFF"/>
          </a:solidFill>
          <a:ln w="9525">
            <a:solidFill>
              <a:schemeClr val="tx1"/>
            </a:solidFill>
            <a:round/>
            <a:headEnd/>
            <a:tailEnd/>
          </a:ln>
        </p:spPr>
        <p:txBody>
          <a:bodyPr wrap="none" anchor="ctr"/>
          <a:lstStyle/>
          <a:p>
            <a:pPr algn="ctr"/>
            <a:r>
              <a:rPr lang="en-US" sz="2400" i="1">
                <a:latin typeface="Times New Roman" pitchFamily="18" charset="0"/>
              </a:rPr>
              <a:t>B</a:t>
            </a:r>
            <a:endParaRPr lang="en-US" sz="2400">
              <a:latin typeface="Times New Roman" pitchFamily="18" charset="0"/>
            </a:endParaRPr>
          </a:p>
        </p:txBody>
      </p:sp>
      <p:graphicFrame>
        <p:nvGraphicFramePr>
          <p:cNvPr id="10242" name="Object 7"/>
          <p:cNvGraphicFramePr>
            <a:graphicFrameLocks noChangeAspect="1"/>
          </p:cNvGraphicFramePr>
          <p:nvPr/>
        </p:nvGraphicFramePr>
        <p:xfrm>
          <a:off x="1400175" y="2305050"/>
          <a:ext cx="733425" cy="285750"/>
        </p:xfrm>
        <a:graphic>
          <a:graphicData uri="http://schemas.openxmlformats.org/presentationml/2006/ole">
            <p:oleObj spid="_x0000_s10242" name="Equation" r:id="rId3" imgW="419040" imgH="164880" progId="">
              <p:embed/>
            </p:oleObj>
          </a:graphicData>
        </a:graphic>
      </p:graphicFrame>
      <p:sp>
        <p:nvSpPr>
          <p:cNvPr id="10259" name="Rectangle 8"/>
          <p:cNvSpPr>
            <a:spLocks noChangeArrowheads="1"/>
          </p:cNvSpPr>
          <p:nvPr/>
        </p:nvSpPr>
        <p:spPr bwMode="auto">
          <a:xfrm>
            <a:off x="3778250" y="885825"/>
            <a:ext cx="1757363" cy="1330325"/>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10260" name="Oval 9"/>
          <p:cNvSpPr>
            <a:spLocks noChangeArrowheads="1"/>
          </p:cNvSpPr>
          <p:nvPr/>
        </p:nvSpPr>
        <p:spPr bwMode="auto">
          <a:xfrm>
            <a:off x="4005263" y="1138238"/>
            <a:ext cx="812800" cy="914400"/>
          </a:xfrm>
          <a:prstGeom prst="ellipse">
            <a:avLst/>
          </a:prstGeom>
          <a:noFill/>
          <a:ln w="9525">
            <a:solidFill>
              <a:schemeClr val="tx1"/>
            </a:solidFill>
            <a:round/>
            <a:headEnd/>
            <a:tailEnd/>
          </a:ln>
        </p:spPr>
        <p:txBody>
          <a:bodyPr wrap="none" anchor="ctr"/>
          <a:lstStyle/>
          <a:p>
            <a:pPr algn="ctr"/>
            <a:r>
              <a:rPr lang="en-US" sz="2400" i="1">
                <a:latin typeface="Times New Roman" pitchFamily="18" charset="0"/>
              </a:rPr>
              <a:t>A</a:t>
            </a:r>
            <a:endParaRPr lang="en-US" sz="2400">
              <a:latin typeface="Times New Roman" pitchFamily="18" charset="0"/>
            </a:endParaRPr>
          </a:p>
        </p:txBody>
      </p:sp>
      <p:sp>
        <p:nvSpPr>
          <p:cNvPr id="10261" name="Rectangle 10"/>
          <p:cNvSpPr>
            <a:spLocks noChangeArrowheads="1"/>
          </p:cNvSpPr>
          <p:nvPr/>
        </p:nvSpPr>
        <p:spPr bwMode="auto">
          <a:xfrm>
            <a:off x="6546850" y="919163"/>
            <a:ext cx="1757363" cy="1330325"/>
          </a:xfrm>
          <a:prstGeom prst="rect">
            <a:avLst/>
          </a:prstGeom>
          <a:solidFill>
            <a:srgbClr val="00FFFF"/>
          </a:solidFill>
          <a:ln w="9525">
            <a:solidFill>
              <a:schemeClr val="tx1"/>
            </a:solidFill>
            <a:miter lim="800000"/>
            <a:headEnd/>
            <a:tailEnd/>
          </a:ln>
        </p:spPr>
        <p:txBody>
          <a:bodyPr wrap="none" anchor="ctr"/>
          <a:lstStyle/>
          <a:p>
            <a:pPr algn="ctr"/>
            <a:endParaRPr lang="en-US" sz="2400">
              <a:latin typeface="Times New Roman" pitchFamily="18" charset="0"/>
            </a:endParaRPr>
          </a:p>
        </p:txBody>
      </p:sp>
      <p:sp>
        <p:nvSpPr>
          <p:cNvPr id="10262" name="Oval 11"/>
          <p:cNvSpPr>
            <a:spLocks noChangeArrowheads="1"/>
          </p:cNvSpPr>
          <p:nvPr/>
        </p:nvSpPr>
        <p:spPr bwMode="auto">
          <a:xfrm>
            <a:off x="4605338" y="1127125"/>
            <a:ext cx="812800" cy="914400"/>
          </a:xfrm>
          <a:prstGeom prst="ellipse">
            <a:avLst/>
          </a:prstGeom>
          <a:noFill/>
          <a:ln w="9525">
            <a:solidFill>
              <a:schemeClr val="tx1"/>
            </a:solidFill>
            <a:round/>
            <a:headEnd/>
            <a:tailEnd/>
          </a:ln>
        </p:spPr>
        <p:txBody>
          <a:bodyPr wrap="none" anchor="ctr"/>
          <a:lstStyle/>
          <a:p>
            <a:pPr algn="ctr"/>
            <a:r>
              <a:rPr lang="en-US" sz="2400" i="1">
                <a:latin typeface="Times New Roman" pitchFamily="18" charset="0"/>
              </a:rPr>
              <a:t>B</a:t>
            </a:r>
            <a:endParaRPr lang="en-US" sz="2400">
              <a:latin typeface="Times New Roman" pitchFamily="18" charset="0"/>
            </a:endParaRPr>
          </a:p>
        </p:txBody>
      </p:sp>
      <p:sp>
        <p:nvSpPr>
          <p:cNvPr id="10263" name="Oval 12"/>
          <p:cNvSpPr>
            <a:spLocks noChangeArrowheads="1"/>
          </p:cNvSpPr>
          <p:nvPr/>
        </p:nvSpPr>
        <p:spPr bwMode="auto">
          <a:xfrm>
            <a:off x="7045325" y="1120775"/>
            <a:ext cx="812800" cy="914400"/>
          </a:xfrm>
          <a:prstGeom prst="ellipse">
            <a:avLst/>
          </a:prstGeom>
          <a:solidFill>
            <a:srgbClr val="CCFFFF"/>
          </a:solidFill>
          <a:ln w="9525">
            <a:solidFill>
              <a:schemeClr val="tx1"/>
            </a:solidFill>
            <a:round/>
            <a:headEnd/>
            <a:tailEnd/>
          </a:ln>
        </p:spPr>
        <p:txBody>
          <a:bodyPr wrap="none" anchor="ctr"/>
          <a:lstStyle/>
          <a:p>
            <a:pPr algn="ctr"/>
            <a:r>
              <a:rPr lang="en-US" sz="2400" i="1">
                <a:latin typeface="Times New Roman" pitchFamily="18" charset="0"/>
              </a:rPr>
              <a:t>A</a:t>
            </a:r>
            <a:endParaRPr lang="en-US" sz="2400">
              <a:latin typeface="Times New Roman" pitchFamily="18" charset="0"/>
            </a:endParaRPr>
          </a:p>
        </p:txBody>
      </p:sp>
      <p:graphicFrame>
        <p:nvGraphicFramePr>
          <p:cNvPr id="10243" name="Object 13"/>
          <p:cNvGraphicFramePr>
            <a:graphicFrameLocks noChangeAspect="1"/>
          </p:cNvGraphicFramePr>
          <p:nvPr/>
        </p:nvGraphicFramePr>
        <p:xfrm>
          <a:off x="4257675" y="2289175"/>
          <a:ext cx="771525" cy="301625"/>
        </p:xfrm>
        <a:graphic>
          <a:graphicData uri="http://schemas.openxmlformats.org/presentationml/2006/ole">
            <p:oleObj spid="_x0000_s10243" name="Equation" r:id="rId4" imgW="419040" imgH="164880" progId="">
              <p:embed/>
            </p:oleObj>
          </a:graphicData>
        </a:graphic>
      </p:graphicFrame>
      <p:graphicFrame>
        <p:nvGraphicFramePr>
          <p:cNvPr id="10244" name="Object 14"/>
          <p:cNvGraphicFramePr>
            <a:graphicFrameLocks noChangeAspect="1"/>
          </p:cNvGraphicFramePr>
          <p:nvPr/>
        </p:nvGraphicFramePr>
        <p:xfrm>
          <a:off x="7300913" y="2286000"/>
          <a:ext cx="293687" cy="360363"/>
        </p:xfrm>
        <a:graphic>
          <a:graphicData uri="http://schemas.openxmlformats.org/presentationml/2006/ole">
            <p:oleObj spid="_x0000_s10244" name="Equation" r:id="rId5" imgW="152280" imgH="203040" progId="">
              <p:embed/>
            </p:oleObj>
          </a:graphicData>
        </a:graphic>
      </p:graphicFrame>
      <p:sp>
        <p:nvSpPr>
          <p:cNvPr id="10264" name="Text Box 15"/>
          <p:cNvSpPr txBox="1">
            <a:spLocks noChangeArrowheads="1"/>
          </p:cNvSpPr>
          <p:nvPr/>
        </p:nvSpPr>
        <p:spPr bwMode="auto">
          <a:xfrm>
            <a:off x="838200" y="2825750"/>
            <a:ext cx="7848600" cy="1238250"/>
          </a:xfrm>
          <a:prstGeom prst="rect">
            <a:avLst/>
          </a:prstGeom>
          <a:noFill/>
          <a:ln w="9525">
            <a:noFill/>
            <a:miter lim="800000"/>
            <a:headEnd/>
            <a:tailEnd/>
          </a:ln>
        </p:spPr>
        <p:txBody>
          <a:bodyPr anchor="ctr">
            <a:spAutoFit/>
          </a:bodyPr>
          <a:lstStyle/>
          <a:p>
            <a:pPr>
              <a:lnSpc>
                <a:spcPct val="80000"/>
              </a:lnSpc>
              <a:spcBef>
                <a:spcPct val="55000"/>
              </a:spcBef>
            </a:pPr>
            <a:r>
              <a:rPr lang="en-US"/>
              <a:t>If                    the empty set, then </a:t>
            </a:r>
            <a:r>
              <a:rPr lang="en-US" i="1"/>
              <a:t>A</a:t>
            </a:r>
            <a:r>
              <a:rPr lang="en-US"/>
              <a:t>  and </a:t>
            </a:r>
            <a:r>
              <a:rPr lang="en-US" i="1"/>
              <a:t>B</a:t>
            </a:r>
            <a:r>
              <a:rPr lang="en-US"/>
              <a:t>  are said to be mutually   exclusive (M.E).</a:t>
            </a:r>
          </a:p>
          <a:p>
            <a:pPr>
              <a:lnSpc>
                <a:spcPct val="80000"/>
              </a:lnSpc>
              <a:spcBef>
                <a:spcPct val="55000"/>
              </a:spcBef>
            </a:pPr>
            <a:r>
              <a:rPr lang="en-US"/>
              <a:t>A partition of </a:t>
            </a:r>
            <a:r>
              <a:rPr lang="en-US">
                <a:sym typeface="Symbol" pitchFamily="18" charset="2"/>
              </a:rPr>
              <a:t> is a collection of mutually exclusive subsets of  such that their union is .</a:t>
            </a:r>
          </a:p>
        </p:txBody>
      </p:sp>
      <p:graphicFrame>
        <p:nvGraphicFramePr>
          <p:cNvPr id="10245" name="Object 16"/>
          <p:cNvGraphicFramePr>
            <a:graphicFrameLocks noChangeAspect="1"/>
          </p:cNvGraphicFramePr>
          <p:nvPr/>
        </p:nvGraphicFramePr>
        <p:xfrm>
          <a:off x="1184275" y="2819400"/>
          <a:ext cx="1101725" cy="355600"/>
        </p:xfrm>
        <a:graphic>
          <a:graphicData uri="http://schemas.openxmlformats.org/presentationml/2006/ole">
            <p:oleObj spid="_x0000_s10245" name="Equation" r:id="rId6" imgW="698400" imgH="203040" progId="">
              <p:embed/>
            </p:oleObj>
          </a:graphicData>
        </a:graphic>
      </p:graphicFrame>
      <p:graphicFrame>
        <p:nvGraphicFramePr>
          <p:cNvPr id="10246" name="Object 17"/>
          <p:cNvGraphicFramePr>
            <a:graphicFrameLocks noChangeAspect="1"/>
          </p:cNvGraphicFramePr>
          <p:nvPr/>
        </p:nvGraphicFramePr>
        <p:xfrm>
          <a:off x="2898775" y="3868738"/>
          <a:ext cx="3425825" cy="779462"/>
        </p:xfrm>
        <a:graphic>
          <a:graphicData uri="http://schemas.openxmlformats.org/presentationml/2006/ole">
            <p:oleObj spid="_x0000_s10246" name="Equation" r:id="rId7" imgW="1841400" imgH="444240" progId="">
              <p:embed/>
            </p:oleObj>
          </a:graphicData>
        </a:graphic>
      </p:graphicFrame>
      <p:sp>
        <p:nvSpPr>
          <p:cNvPr id="10265" name="Rectangle 18"/>
          <p:cNvSpPr>
            <a:spLocks noChangeArrowheads="1"/>
          </p:cNvSpPr>
          <p:nvPr/>
        </p:nvSpPr>
        <p:spPr bwMode="auto">
          <a:xfrm>
            <a:off x="2057400" y="4522788"/>
            <a:ext cx="1757363" cy="1330325"/>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10266" name="Oval 19"/>
          <p:cNvSpPr>
            <a:spLocks noChangeArrowheads="1"/>
          </p:cNvSpPr>
          <p:nvPr/>
        </p:nvSpPr>
        <p:spPr bwMode="auto">
          <a:xfrm>
            <a:off x="3006725" y="4802188"/>
            <a:ext cx="731838" cy="833437"/>
          </a:xfrm>
          <a:prstGeom prst="ellipse">
            <a:avLst/>
          </a:prstGeom>
          <a:solidFill>
            <a:srgbClr val="CCFFFF"/>
          </a:solidFill>
          <a:ln w="9525">
            <a:solidFill>
              <a:schemeClr val="tx1"/>
            </a:solidFill>
            <a:round/>
            <a:headEnd/>
            <a:tailEnd/>
          </a:ln>
        </p:spPr>
        <p:txBody>
          <a:bodyPr wrap="none" anchor="ctr"/>
          <a:lstStyle/>
          <a:p>
            <a:pPr algn="ctr"/>
            <a:r>
              <a:rPr lang="en-US" sz="2400" i="1">
                <a:latin typeface="Times New Roman" pitchFamily="18" charset="0"/>
              </a:rPr>
              <a:t>B</a:t>
            </a:r>
            <a:endParaRPr lang="en-US" sz="2400">
              <a:latin typeface="Times New Roman" pitchFamily="18" charset="0"/>
            </a:endParaRPr>
          </a:p>
        </p:txBody>
      </p:sp>
      <p:sp>
        <p:nvSpPr>
          <p:cNvPr id="10267" name="Rectangle 20"/>
          <p:cNvSpPr>
            <a:spLocks noChangeArrowheads="1"/>
          </p:cNvSpPr>
          <p:nvPr/>
        </p:nvSpPr>
        <p:spPr bwMode="auto">
          <a:xfrm>
            <a:off x="5711825" y="4540250"/>
            <a:ext cx="1757363" cy="1330325"/>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10268" name="Oval 21"/>
          <p:cNvSpPr>
            <a:spLocks noChangeArrowheads="1"/>
          </p:cNvSpPr>
          <p:nvPr/>
        </p:nvSpPr>
        <p:spPr bwMode="auto">
          <a:xfrm>
            <a:off x="2181225" y="4814888"/>
            <a:ext cx="731838" cy="833437"/>
          </a:xfrm>
          <a:prstGeom prst="ellipse">
            <a:avLst/>
          </a:prstGeom>
          <a:solidFill>
            <a:srgbClr val="CCFFFF"/>
          </a:solidFill>
          <a:ln w="9525">
            <a:solidFill>
              <a:schemeClr val="tx1"/>
            </a:solidFill>
            <a:round/>
            <a:headEnd/>
            <a:tailEnd/>
          </a:ln>
        </p:spPr>
        <p:txBody>
          <a:bodyPr wrap="none" anchor="ctr"/>
          <a:lstStyle/>
          <a:p>
            <a:pPr algn="ctr"/>
            <a:r>
              <a:rPr lang="en-US" sz="2400" i="1">
                <a:latin typeface="Times New Roman" pitchFamily="18" charset="0"/>
              </a:rPr>
              <a:t>A</a:t>
            </a:r>
            <a:endParaRPr lang="en-US" sz="2400">
              <a:latin typeface="Times New Roman" pitchFamily="18" charset="0"/>
            </a:endParaRPr>
          </a:p>
        </p:txBody>
      </p:sp>
      <p:graphicFrame>
        <p:nvGraphicFramePr>
          <p:cNvPr id="10247" name="Object 22"/>
          <p:cNvGraphicFramePr>
            <a:graphicFrameLocks noChangeAspect="1"/>
          </p:cNvGraphicFramePr>
          <p:nvPr/>
        </p:nvGraphicFramePr>
        <p:xfrm>
          <a:off x="2239963" y="5867400"/>
          <a:ext cx="1570037" cy="366713"/>
        </p:xfrm>
        <a:graphic>
          <a:graphicData uri="http://schemas.openxmlformats.org/presentationml/2006/ole">
            <p:oleObj spid="_x0000_s10247" name="Equation" r:id="rId8" imgW="660240" imgH="203040" progId="">
              <p:embed/>
            </p:oleObj>
          </a:graphicData>
        </a:graphic>
      </p:graphicFrame>
      <p:sp>
        <p:nvSpPr>
          <p:cNvPr id="10269" name="Freeform 23"/>
          <p:cNvSpPr>
            <a:spLocks/>
          </p:cNvSpPr>
          <p:nvPr/>
        </p:nvSpPr>
        <p:spPr bwMode="auto">
          <a:xfrm>
            <a:off x="5700713" y="4548188"/>
            <a:ext cx="614362" cy="782637"/>
          </a:xfrm>
          <a:custGeom>
            <a:avLst/>
            <a:gdLst>
              <a:gd name="T0" fmla="*/ 2147483647 w 387"/>
              <a:gd name="T1" fmla="*/ 0 h 493"/>
              <a:gd name="T2" fmla="*/ 2147483647 w 387"/>
              <a:gd name="T3" fmla="*/ 2147483647 h 493"/>
              <a:gd name="T4" fmla="*/ 2147483647 w 387"/>
              <a:gd name="T5" fmla="*/ 2147483647 h 493"/>
              <a:gd name="T6" fmla="*/ 2147483647 w 387"/>
              <a:gd name="T7" fmla="*/ 2147483647 h 493"/>
              <a:gd name="T8" fmla="*/ 0 w 387"/>
              <a:gd name="T9" fmla="*/ 2147483647 h 493"/>
              <a:gd name="T10" fmla="*/ 0 60000 65536"/>
              <a:gd name="T11" fmla="*/ 0 60000 65536"/>
              <a:gd name="T12" fmla="*/ 0 60000 65536"/>
              <a:gd name="T13" fmla="*/ 0 60000 65536"/>
              <a:gd name="T14" fmla="*/ 0 60000 65536"/>
              <a:gd name="T15" fmla="*/ 0 w 387"/>
              <a:gd name="T16" fmla="*/ 0 h 493"/>
              <a:gd name="T17" fmla="*/ 387 w 387"/>
              <a:gd name="T18" fmla="*/ 493 h 493"/>
            </a:gdLst>
            <a:ahLst/>
            <a:cxnLst>
              <a:cxn ang="T10">
                <a:pos x="T0" y="T1"/>
              </a:cxn>
              <a:cxn ang="T11">
                <a:pos x="T2" y="T3"/>
              </a:cxn>
              <a:cxn ang="T12">
                <a:pos x="T4" y="T5"/>
              </a:cxn>
              <a:cxn ang="T13">
                <a:pos x="T6" y="T7"/>
              </a:cxn>
              <a:cxn ang="T14">
                <a:pos x="T8" y="T9"/>
              </a:cxn>
            </a:cxnLst>
            <a:rect l="T15" t="T16" r="T17" b="T18"/>
            <a:pathLst>
              <a:path w="387" h="493">
                <a:moveTo>
                  <a:pt x="384" y="0"/>
                </a:moveTo>
                <a:cubicBezTo>
                  <a:pt x="377" y="83"/>
                  <a:pt x="387" y="144"/>
                  <a:pt x="352" y="211"/>
                </a:cubicBezTo>
                <a:cubicBezTo>
                  <a:pt x="325" y="335"/>
                  <a:pt x="239" y="363"/>
                  <a:pt x="128" y="378"/>
                </a:cubicBezTo>
                <a:cubicBezTo>
                  <a:pt x="89" y="390"/>
                  <a:pt x="76" y="404"/>
                  <a:pt x="45" y="435"/>
                </a:cubicBezTo>
                <a:cubicBezTo>
                  <a:pt x="39" y="441"/>
                  <a:pt x="17" y="493"/>
                  <a:pt x="0" y="493"/>
                </a:cubicBezTo>
              </a:path>
            </a:pathLst>
          </a:custGeom>
          <a:noFill/>
          <a:ln w="9525" cap="flat" cmpd="sng">
            <a:solidFill>
              <a:schemeClr val="tx1"/>
            </a:solidFill>
            <a:prstDash val="solid"/>
            <a:round/>
            <a:headEnd/>
            <a:tailEnd/>
          </a:ln>
        </p:spPr>
        <p:txBody>
          <a:bodyPr wrap="none" anchor="ctr"/>
          <a:lstStyle/>
          <a:p>
            <a:endParaRPr lang="en-US"/>
          </a:p>
        </p:txBody>
      </p:sp>
      <p:sp>
        <p:nvSpPr>
          <p:cNvPr id="10270" name="Freeform 24"/>
          <p:cNvSpPr>
            <a:spLocks/>
          </p:cNvSpPr>
          <p:nvPr/>
        </p:nvSpPr>
        <p:spPr bwMode="auto">
          <a:xfrm>
            <a:off x="6107113" y="5106988"/>
            <a:ext cx="700087" cy="782637"/>
          </a:xfrm>
          <a:custGeom>
            <a:avLst/>
            <a:gdLst>
              <a:gd name="T0" fmla="*/ 0 w 441"/>
              <a:gd name="T1" fmla="*/ 0 h 493"/>
              <a:gd name="T2" fmla="*/ 2147483647 w 441"/>
              <a:gd name="T3" fmla="*/ 2147483647 h 493"/>
              <a:gd name="T4" fmla="*/ 2147483647 w 441"/>
              <a:gd name="T5" fmla="*/ 2147483647 h 493"/>
              <a:gd name="T6" fmla="*/ 2147483647 w 441"/>
              <a:gd name="T7" fmla="*/ 2147483647 h 493"/>
              <a:gd name="T8" fmla="*/ 2147483647 w 441"/>
              <a:gd name="T9" fmla="*/ 2147483647 h 493"/>
              <a:gd name="T10" fmla="*/ 2147483647 w 441"/>
              <a:gd name="T11" fmla="*/ 2147483647 h 493"/>
              <a:gd name="T12" fmla="*/ 2147483647 w 441"/>
              <a:gd name="T13" fmla="*/ 2147483647 h 493"/>
              <a:gd name="T14" fmla="*/ 2147483647 w 441"/>
              <a:gd name="T15" fmla="*/ 2147483647 h 493"/>
              <a:gd name="T16" fmla="*/ 2147483647 w 441"/>
              <a:gd name="T17" fmla="*/ 2147483647 h 49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41"/>
              <a:gd name="T28" fmla="*/ 0 h 493"/>
              <a:gd name="T29" fmla="*/ 441 w 441"/>
              <a:gd name="T30" fmla="*/ 493 h 49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41" h="493">
                <a:moveTo>
                  <a:pt x="0" y="0"/>
                </a:moveTo>
                <a:cubicBezTo>
                  <a:pt x="54" y="17"/>
                  <a:pt x="139" y="95"/>
                  <a:pt x="166" y="147"/>
                </a:cubicBezTo>
                <a:cubicBezTo>
                  <a:pt x="185" y="184"/>
                  <a:pt x="199" y="222"/>
                  <a:pt x="224" y="256"/>
                </a:cubicBezTo>
                <a:cubicBezTo>
                  <a:pt x="235" y="301"/>
                  <a:pt x="221" y="263"/>
                  <a:pt x="256" y="307"/>
                </a:cubicBezTo>
                <a:cubicBezTo>
                  <a:pt x="285" y="343"/>
                  <a:pt x="300" y="379"/>
                  <a:pt x="339" y="409"/>
                </a:cubicBezTo>
                <a:cubicBezTo>
                  <a:pt x="356" y="422"/>
                  <a:pt x="373" y="435"/>
                  <a:pt x="390" y="448"/>
                </a:cubicBezTo>
                <a:cubicBezTo>
                  <a:pt x="396" y="453"/>
                  <a:pt x="409" y="461"/>
                  <a:pt x="409" y="461"/>
                </a:cubicBezTo>
                <a:cubicBezTo>
                  <a:pt x="413" y="467"/>
                  <a:pt x="417" y="475"/>
                  <a:pt x="422" y="480"/>
                </a:cubicBezTo>
                <a:cubicBezTo>
                  <a:pt x="427" y="485"/>
                  <a:pt x="441" y="493"/>
                  <a:pt x="441" y="493"/>
                </a:cubicBezTo>
              </a:path>
            </a:pathLst>
          </a:custGeom>
          <a:noFill/>
          <a:ln w="9525" cap="flat" cmpd="sng">
            <a:solidFill>
              <a:schemeClr val="tx1"/>
            </a:solidFill>
            <a:prstDash val="solid"/>
            <a:round/>
            <a:headEnd/>
            <a:tailEnd/>
          </a:ln>
        </p:spPr>
        <p:txBody>
          <a:bodyPr wrap="none" anchor="ctr"/>
          <a:lstStyle/>
          <a:p>
            <a:endParaRPr lang="en-US"/>
          </a:p>
        </p:txBody>
      </p:sp>
      <p:sp>
        <p:nvSpPr>
          <p:cNvPr id="10271" name="Freeform 25"/>
          <p:cNvSpPr>
            <a:spLocks/>
          </p:cNvSpPr>
          <p:nvPr/>
        </p:nvSpPr>
        <p:spPr bwMode="auto">
          <a:xfrm>
            <a:off x="6472238" y="4548188"/>
            <a:ext cx="404812" cy="1016000"/>
          </a:xfrm>
          <a:custGeom>
            <a:avLst/>
            <a:gdLst>
              <a:gd name="T0" fmla="*/ 2147483647 w 255"/>
              <a:gd name="T1" fmla="*/ 0 h 640"/>
              <a:gd name="T2" fmla="*/ 2147483647 w 255"/>
              <a:gd name="T3" fmla="*/ 2147483647 h 640"/>
              <a:gd name="T4" fmla="*/ 2147483647 w 255"/>
              <a:gd name="T5" fmla="*/ 2147483647 h 640"/>
              <a:gd name="T6" fmla="*/ 0 w 255"/>
              <a:gd name="T7" fmla="*/ 2147483647 h 640"/>
              <a:gd name="T8" fmla="*/ 0 60000 65536"/>
              <a:gd name="T9" fmla="*/ 0 60000 65536"/>
              <a:gd name="T10" fmla="*/ 0 60000 65536"/>
              <a:gd name="T11" fmla="*/ 0 60000 65536"/>
              <a:gd name="T12" fmla="*/ 0 w 255"/>
              <a:gd name="T13" fmla="*/ 0 h 640"/>
              <a:gd name="T14" fmla="*/ 255 w 255"/>
              <a:gd name="T15" fmla="*/ 640 h 640"/>
            </a:gdLst>
            <a:ahLst/>
            <a:cxnLst>
              <a:cxn ang="T8">
                <a:pos x="T0" y="T1"/>
              </a:cxn>
              <a:cxn ang="T9">
                <a:pos x="T2" y="T3"/>
              </a:cxn>
              <a:cxn ang="T10">
                <a:pos x="T4" y="T5"/>
              </a:cxn>
              <a:cxn ang="T11">
                <a:pos x="T6" y="T7"/>
              </a:cxn>
            </a:cxnLst>
            <a:rect l="T12" t="T13" r="T14" b="T15"/>
            <a:pathLst>
              <a:path w="255" h="640">
                <a:moveTo>
                  <a:pt x="237" y="0"/>
                </a:moveTo>
                <a:cubicBezTo>
                  <a:pt x="235" y="98"/>
                  <a:pt x="255" y="201"/>
                  <a:pt x="224" y="294"/>
                </a:cubicBezTo>
                <a:cubicBezTo>
                  <a:pt x="200" y="365"/>
                  <a:pt x="136" y="407"/>
                  <a:pt x="103" y="473"/>
                </a:cubicBezTo>
                <a:cubicBezTo>
                  <a:pt x="75" y="529"/>
                  <a:pt x="45" y="595"/>
                  <a:pt x="0" y="640"/>
                </a:cubicBezTo>
              </a:path>
            </a:pathLst>
          </a:custGeom>
          <a:noFill/>
          <a:ln w="9525" cap="flat" cmpd="sng">
            <a:solidFill>
              <a:schemeClr val="tx1"/>
            </a:solidFill>
            <a:prstDash val="solid"/>
            <a:round/>
            <a:headEnd/>
            <a:tailEnd/>
          </a:ln>
        </p:spPr>
        <p:txBody>
          <a:bodyPr wrap="none" anchor="ctr"/>
          <a:lstStyle/>
          <a:p>
            <a:endParaRPr lang="en-US"/>
          </a:p>
        </p:txBody>
      </p:sp>
      <p:sp>
        <p:nvSpPr>
          <p:cNvPr id="10272" name="Freeform 26"/>
          <p:cNvSpPr>
            <a:spLocks/>
          </p:cNvSpPr>
          <p:nvPr/>
        </p:nvSpPr>
        <p:spPr bwMode="auto">
          <a:xfrm>
            <a:off x="6635750" y="5326063"/>
            <a:ext cx="831850" cy="268287"/>
          </a:xfrm>
          <a:custGeom>
            <a:avLst/>
            <a:gdLst>
              <a:gd name="T0" fmla="*/ 0 w 524"/>
              <a:gd name="T1" fmla="*/ 2147483647 h 169"/>
              <a:gd name="T2" fmla="*/ 2147483647 w 524"/>
              <a:gd name="T3" fmla="*/ 2147483647 h 169"/>
              <a:gd name="T4" fmla="*/ 2147483647 w 524"/>
              <a:gd name="T5" fmla="*/ 2147483647 h 169"/>
              <a:gd name="T6" fmla="*/ 2147483647 w 524"/>
              <a:gd name="T7" fmla="*/ 2147483647 h 169"/>
              <a:gd name="T8" fmla="*/ 0 60000 65536"/>
              <a:gd name="T9" fmla="*/ 0 60000 65536"/>
              <a:gd name="T10" fmla="*/ 0 60000 65536"/>
              <a:gd name="T11" fmla="*/ 0 60000 65536"/>
              <a:gd name="T12" fmla="*/ 0 w 524"/>
              <a:gd name="T13" fmla="*/ 0 h 169"/>
              <a:gd name="T14" fmla="*/ 524 w 524"/>
              <a:gd name="T15" fmla="*/ 169 h 169"/>
            </a:gdLst>
            <a:ahLst/>
            <a:cxnLst>
              <a:cxn ang="T8">
                <a:pos x="T0" y="T1"/>
              </a:cxn>
              <a:cxn ang="T9">
                <a:pos x="T2" y="T3"/>
              </a:cxn>
              <a:cxn ang="T10">
                <a:pos x="T4" y="T5"/>
              </a:cxn>
              <a:cxn ang="T11">
                <a:pos x="T6" y="T7"/>
              </a:cxn>
            </a:cxnLst>
            <a:rect l="T12" t="T13" r="T14" b="T15"/>
            <a:pathLst>
              <a:path w="524" h="169">
                <a:moveTo>
                  <a:pt x="0" y="9"/>
                </a:moveTo>
                <a:cubicBezTo>
                  <a:pt x="216" y="14"/>
                  <a:pt x="198" y="0"/>
                  <a:pt x="326" y="41"/>
                </a:cubicBezTo>
                <a:cubicBezTo>
                  <a:pt x="365" y="68"/>
                  <a:pt x="410" y="102"/>
                  <a:pt x="454" y="118"/>
                </a:cubicBezTo>
                <a:cubicBezTo>
                  <a:pt x="475" y="139"/>
                  <a:pt x="498" y="156"/>
                  <a:pt x="524" y="169"/>
                </a:cubicBezTo>
              </a:path>
            </a:pathLst>
          </a:custGeom>
          <a:noFill/>
          <a:ln w="9525" cap="flat" cmpd="sng">
            <a:solidFill>
              <a:schemeClr val="tx1"/>
            </a:solidFill>
            <a:prstDash val="solid"/>
            <a:round/>
            <a:headEnd/>
            <a:tailEnd/>
          </a:ln>
        </p:spPr>
        <p:txBody>
          <a:bodyPr wrap="none" anchor="ctr"/>
          <a:lstStyle/>
          <a:p>
            <a:endParaRPr lang="en-US"/>
          </a:p>
        </p:txBody>
      </p:sp>
      <p:sp>
        <p:nvSpPr>
          <p:cNvPr id="10273" name="Freeform 27"/>
          <p:cNvSpPr>
            <a:spLocks/>
          </p:cNvSpPr>
          <p:nvPr/>
        </p:nvSpPr>
        <p:spPr bwMode="auto">
          <a:xfrm>
            <a:off x="6848475" y="4916488"/>
            <a:ext cx="619125" cy="423862"/>
          </a:xfrm>
          <a:custGeom>
            <a:avLst/>
            <a:gdLst>
              <a:gd name="T0" fmla="*/ 2147483647 w 390"/>
              <a:gd name="T1" fmla="*/ 2147483647 h 267"/>
              <a:gd name="T2" fmla="*/ 2147483647 w 390"/>
              <a:gd name="T3" fmla="*/ 2147483647 h 267"/>
              <a:gd name="T4" fmla="*/ 2147483647 w 390"/>
              <a:gd name="T5" fmla="*/ 2147483647 h 267"/>
              <a:gd name="T6" fmla="*/ 2147483647 w 390"/>
              <a:gd name="T7" fmla="*/ 2147483647 h 267"/>
              <a:gd name="T8" fmla="*/ 0 w 390"/>
              <a:gd name="T9" fmla="*/ 2147483647 h 267"/>
              <a:gd name="T10" fmla="*/ 0 60000 65536"/>
              <a:gd name="T11" fmla="*/ 0 60000 65536"/>
              <a:gd name="T12" fmla="*/ 0 60000 65536"/>
              <a:gd name="T13" fmla="*/ 0 60000 65536"/>
              <a:gd name="T14" fmla="*/ 0 60000 65536"/>
              <a:gd name="T15" fmla="*/ 0 w 390"/>
              <a:gd name="T16" fmla="*/ 0 h 267"/>
              <a:gd name="T17" fmla="*/ 390 w 390"/>
              <a:gd name="T18" fmla="*/ 267 h 267"/>
            </a:gdLst>
            <a:ahLst/>
            <a:cxnLst>
              <a:cxn ang="T10">
                <a:pos x="T0" y="T1"/>
              </a:cxn>
              <a:cxn ang="T11">
                <a:pos x="T2" y="T3"/>
              </a:cxn>
              <a:cxn ang="T12">
                <a:pos x="T4" y="T5"/>
              </a:cxn>
              <a:cxn ang="T13">
                <a:pos x="T6" y="T7"/>
              </a:cxn>
              <a:cxn ang="T14">
                <a:pos x="T8" y="T9"/>
              </a:cxn>
            </a:cxnLst>
            <a:rect l="T15" t="T16" r="T17" b="T18"/>
            <a:pathLst>
              <a:path w="390" h="267">
                <a:moveTo>
                  <a:pt x="390" y="11"/>
                </a:moveTo>
                <a:cubicBezTo>
                  <a:pt x="201" y="19"/>
                  <a:pt x="273" y="0"/>
                  <a:pt x="166" y="69"/>
                </a:cubicBezTo>
                <a:cubicBezTo>
                  <a:pt x="144" y="103"/>
                  <a:pt x="95" y="121"/>
                  <a:pt x="77" y="158"/>
                </a:cubicBezTo>
                <a:cubicBezTo>
                  <a:pt x="64" y="184"/>
                  <a:pt x="53" y="201"/>
                  <a:pt x="32" y="222"/>
                </a:cubicBezTo>
                <a:cubicBezTo>
                  <a:pt x="25" y="243"/>
                  <a:pt x="16" y="251"/>
                  <a:pt x="0" y="267"/>
                </a:cubicBezTo>
              </a:path>
            </a:pathLst>
          </a:custGeom>
          <a:noFill/>
          <a:ln w="9525" cap="flat" cmpd="sng">
            <a:solidFill>
              <a:schemeClr val="tx1"/>
            </a:solidFill>
            <a:prstDash val="solid"/>
            <a:round/>
            <a:headEnd/>
            <a:tailEnd/>
          </a:ln>
        </p:spPr>
        <p:txBody>
          <a:bodyPr wrap="none" anchor="ctr"/>
          <a:lstStyle/>
          <a:p>
            <a:endParaRPr lang="en-US"/>
          </a:p>
        </p:txBody>
      </p:sp>
      <p:graphicFrame>
        <p:nvGraphicFramePr>
          <p:cNvPr id="10248" name="Object 28"/>
          <p:cNvGraphicFramePr>
            <a:graphicFrameLocks noChangeAspect="1"/>
          </p:cNvGraphicFramePr>
          <p:nvPr/>
        </p:nvGraphicFramePr>
        <p:xfrm>
          <a:off x="5824538" y="4659313"/>
          <a:ext cx="338137" cy="323850"/>
        </p:xfrm>
        <a:graphic>
          <a:graphicData uri="http://schemas.openxmlformats.org/presentationml/2006/ole">
            <p:oleObj spid="_x0000_s10248" name="Equation" r:id="rId9" imgW="177480" imgH="215640" progId="">
              <p:embed/>
            </p:oleObj>
          </a:graphicData>
        </a:graphic>
      </p:graphicFrame>
      <p:graphicFrame>
        <p:nvGraphicFramePr>
          <p:cNvPr id="10249" name="Object 29"/>
          <p:cNvGraphicFramePr>
            <a:graphicFrameLocks noChangeAspect="1"/>
          </p:cNvGraphicFramePr>
          <p:nvPr/>
        </p:nvGraphicFramePr>
        <p:xfrm>
          <a:off x="6307138" y="4849813"/>
          <a:ext cx="365125" cy="323850"/>
        </p:xfrm>
        <a:graphic>
          <a:graphicData uri="http://schemas.openxmlformats.org/presentationml/2006/ole">
            <p:oleObj spid="_x0000_s10249" name="Equation" r:id="rId10" imgW="190440" imgH="215640" progId="">
              <p:embed/>
            </p:oleObj>
          </a:graphicData>
        </a:graphic>
      </p:graphicFrame>
      <p:graphicFrame>
        <p:nvGraphicFramePr>
          <p:cNvPr id="10250" name="Object 30"/>
          <p:cNvGraphicFramePr>
            <a:graphicFrameLocks noChangeAspect="1"/>
          </p:cNvGraphicFramePr>
          <p:nvPr/>
        </p:nvGraphicFramePr>
        <p:xfrm>
          <a:off x="6835775" y="5478463"/>
          <a:ext cx="365125" cy="346075"/>
        </p:xfrm>
        <a:graphic>
          <a:graphicData uri="http://schemas.openxmlformats.org/presentationml/2006/ole">
            <p:oleObj spid="_x0000_s10250" name="Equation" r:id="rId11" imgW="190440" imgH="228600" progId="">
              <p:embed/>
            </p:oleObj>
          </a:graphicData>
        </a:graphic>
      </p:graphicFrame>
      <p:graphicFrame>
        <p:nvGraphicFramePr>
          <p:cNvPr id="10251" name="Object 31"/>
          <p:cNvGraphicFramePr>
            <a:graphicFrameLocks noChangeAspect="1"/>
          </p:cNvGraphicFramePr>
          <p:nvPr/>
        </p:nvGraphicFramePr>
        <p:xfrm>
          <a:off x="7099300" y="5068888"/>
          <a:ext cx="314325" cy="346075"/>
        </p:xfrm>
        <a:graphic>
          <a:graphicData uri="http://schemas.openxmlformats.org/presentationml/2006/ole">
            <p:oleObj spid="_x0000_s10251" name="Equation" r:id="rId12" imgW="164880" imgH="228600" progId="">
              <p:embed/>
            </p:oleObj>
          </a:graphicData>
        </a:graphic>
      </p:graphicFrame>
      <p:sp>
        <p:nvSpPr>
          <p:cNvPr id="10274" name="Oval 32"/>
          <p:cNvSpPr>
            <a:spLocks noChangeArrowheads="1"/>
          </p:cNvSpPr>
          <p:nvPr/>
        </p:nvSpPr>
        <p:spPr bwMode="auto">
          <a:xfrm>
            <a:off x="4614863" y="1290638"/>
            <a:ext cx="193675" cy="611187"/>
          </a:xfrm>
          <a:prstGeom prst="ellipse">
            <a:avLst/>
          </a:prstGeom>
          <a:solidFill>
            <a:srgbClr val="CCFFFF"/>
          </a:solidFill>
          <a:ln w="9525">
            <a:solidFill>
              <a:schemeClr val="tx1"/>
            </a:solidFill>
            <a:round/>
            <a:headEnd/>
            <a:tailEnd/>
          </a:ln>
        </p:spPr>
        <p:txBody>
          <a:bodyPr wrap="none" anchor="ctr"/>
          <a:lstStyle/>
          <a:p>
            <a:endParaRPr lang="en-US"/>
          </a:p>
        </p:txBody>
      </p:sp>
      <p:graphicFrame>
        <p:nvGraphicFramePr>
          <p:cNvPr id="10252" name="Object 33"/>
          <p:cNvGraphicFramePr>
            <a:graphicFrameLocks noChangeAspect="1"/>
          </p:cNvGraphicFramePr>
          <p:nvPr/>
        </p:nvGraphicFramePr>
        <p:xfrm>
          <a:off x="6618288" y="969963"/>
          <a:ext cx="355600" cy="436562"/>
        </p:xfrm>
        <a:graphic>
          <a:graphicData uri="http://schemas.openxmlformats.org/presentationml/2006/ole">
            <p:oleObj spid="_x0000_s10252" name="Equation" r:id="rId13" imgW="152280" imgH="203040" progId="">
              <p:embed/>
            </p:oleObj>
          </a:graphicData>
        </a:graphic>
      </p:graphicFrame>
      <p:graphicFrame>
        <p:nvGraphicFramePr>
          <p:cNvPr id="10253" name="Object 35"/>
          <p:cNvGraphicFramePr>
            <a:graphicFrameLocks noChangeAspect="1"/>
          </p:cNvGraphicFramePr>
          <p:nvPr/>
        </p:nvGraphicFramePr>
        <p:xfrm>
          <a:off x="5911850" y="5375275"/>
          <a:ext cx="365125" cy="363538"/>
        </p:xfrm>
        <a:graphic>
          <a:graphicData uri="http://schemas.openxmlformats.org/presentationml/2006/ole">
            <p:oleObj spid="_x0000_s10253" name="Equation" r:id="rId14" imgW="190440" imgH="241200" progId="">
              <p:embed/>
            </p:oleObj>
          </a:graphicData>
        </a:graphic>
      </p:graphicFrame>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Date Placeholder 3"/>
          <p:cNvSpPr>
            <a:spLocks noGrp="1"/>
          </p:cNvSpPr>
          <p:nvPr>
            <p:ph type="dt" sz="quarter" idx="10"/>
          </p:nvPr>
        </p:nvSpPr>
        <p:spPr/>
        <p:txBody>
          <a:bodyPr/>
          <a:lstStyle/>
          <a:p>
            <a:pPr>
              <a:defRPr/>
            </a:pPr>
            <a:r>
              <a:rPr lang="en-US"/>
              <a:t>		 </a:t>
            </a:r>
            <a:r>
              <a:rPr lang="en-US" sz="1200"/>
              <a:t> </a:t>
            </a:r>
            <a:fld id="{3BD56AE9-761F-4F99-9067-58038C38B036}" type="slidenum">
              <a:rPr lang="en-US" sz="1200">
                <a:solidFill>
                  <a:srgbClr val="003399"/>
                </a:solidFill>
              </a:rPr>
              <a:pPr>
                <a:defRPr/>
              </a:pPr>
              <a:t>72</a:t>
            </a:fld>
            <a:endParaRPr lang="en-US" sz="1200">
              <a:solidFill>
                <a:srgbClr val="003399"/>
              </a:solidFill>
            </a:endParaRPr>
          </a:p>
        </p:txBody>
      </p:sp>
      <p:sp>
        <p:nvSpPr>
          <p:cNvPr id="11271" name="Rectangle 2"/>
          <p:cNvSpPr>
            <a:spLocks noGrp="1" noChangeArrowheads="1"/>
          </p:cNvSpPr>
          <p:nvPr>
            <p:ph type="title"/>
          </p:nvPr>
        </p:nvSpPr>
        <p:spPr/>
        <p:txBody>
          <a:bodyPr/>
          <a:lstStyle/>
          <a:p>
            <a:r>
              <a:rPr lang="en-US" smtClean="0"/>
              <a:t>2. </a:t>
            </a:r>
            <a:r>
              <a:rPr lang="en-GB" smtClean="0"/>
              <a:t>Review of Probability Theory: Basics (5)</a:t>
            </a:r>
            <a:endParaRPr lang="en-US" smtClean="0"/>
          </a:p>
        </p:txBody>
      </p:sp>
      <p:sp>
        <p:nvSpPr>
          <p:cNvPr id="11272" name="Text Box 4"/>
          <p:cNvSpPr txBox="1">
            <a:spLocks noChangeArrowheads="1"/>
          </p:cNvSpPr>
          <p:nvPr/>
        </p:nvSpPr>
        <p:spPr bwMode="auto">
          <a:xfrm>
            <a:off x="457200" y="842963"/>
            <a:ext cx="2425700" cy="457200"/>
          </a:xfrm>
          <a:prstGeom prst="rect">
            <a:avLst/>
          </a:prstGeom>
          <a:noFill/>
          <a:ln w="9525">
            <a:noFill/>
            <a:miter lim="800000"/>
            <a:headEnd/>
            <a:tailEnd/>
          </a:ln>
        </p:spPr>
        <p:txBody>
          <a:bodyPr wrap="none" anchor="ctr">
            <a:spAutoFit/>
          </a:bodyPr>
          <a:lstStyle/>
          <a:p>
            <a:pPr algn="ctr">
              <a:spcBef>
                <a:spcPct val="50000"/>
              </a:spcBef>
            </a:pPr>
            <a:r>
              <a:rPr lang="en-US" b="1">
                <a:latin typeface="Times New Roman" pitchFamily="18" charset="0"/>
              </a:rPr>
              <a:t>De-Morgan’s Laws:</a:t>
            </a:r>
            <a:r>
              <a:rPr lang="en-US" sz="2400">
                <a:latin typeface="Times New Roman" pitchFamily="18" charset="0"/>
              </a:rPr>
              <a:t> </a:t>
            </a:r>
          </a:p>
        </p:txBody>
      </p:sp>
      <p:graphicFrame>
        <p:nvGraphicFramePr>
          <p:cNvPr id="11266" name="Object 5"/>
          <p:cNvGraphicFramePr>
            <a:graphicFrameLocks noChangeAspect="1"/>
          </p:cNvGraphicFramePr>
          <p:nvPr/>
        </p:nvGraphicFramePr>
        <p:xfrm>
          <a:off x="2455863" y="1371600"/>
          <a:ext cx="3944937" cy="434975"/>
        </p:xfrm>
        <a:graphic>
          <a:graphicData uri="http://schemas.openxmlformats.org/presentationml/2006/ole">
            <p:oleObj spid="_x0000_s11266" name="Equation" r:id="rId3" imgW="2273040" imgH="228600" progId="">
              <p:embed/>
            </p:oleObj>
          </a:graphicData>
        </a:graphic>
      </p:graphicFrame>
      <p:sp>
        <p:nvSpPr>
          <p:cNvPr id="11273" name="Rectangle 6"/>
          <p:cNvSpPr>
            <a:spLocks noChangeArrowheads="1"/>
          </p:cNvSpPr>
          <p:nvPr/>
        </p:nvSpPr>
        <p:spPr bwMode="auto">
          <a:xfrm>
            <a:off x="519113" y="2098675"/>
            <a:ext cx="1757362" cy="1330325"/>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11274" name="Oval 7"/>
          <p:cNvSpPr>
            <a:spLocks noChangeArrowheads="1"/>
          </p:cNvSpPr>
          <p:nvPr/>
        </p:nvSpPr>
        <p:spPr bwMode="auto">
          <a:xfrm>
            <a:off x="735013" y="2309813"/>
            <a:ext cx="812800" cy="914400"/>
          </a:xfrm>
          <a:prstGeom prst="ellipse">
            <a:avLst/>
          </a:prstGeom>
          <a:solidFill>
            <a:srgbClr val="CCFFFF"/>
          </a:solidFill>
          <a:ln w="9525">
            <a:solidFill>
              <a:schemeClr val="tx1"/>
            </a:solidFill>
            <a:round/>
            <a:headEnd/>
            <a:tailEnd/>
          </a:ln>
        </p:spPr>
        <p:txBody>
          <a:bodyPr wrap="none" anchor="ctr"/>
          <a:lstStyle/>
          <a:p>
            <a:pPr algn="ctr"/>
            <a:r>
              <a:rPr lang="en-US" sz="2400" i="1">
                <a:latin typeface="Times New Roman" pitchFamily="18" charset="0"/>
              </a:rPr>
              <a:t>A</a:t>
            </a:r>
            <a:endParaRPr lang="en-US" sz="2400">
              <a:latin typeface="Times New Roman" pitchFamily="18" charset="0"/>
            </a:endParaRPr>
          </a:p>
        </p:txBody>
      </p:sp>
      <p:sp>
        <p:nvSpPr>
          <p:cNvPr id="11275" name="Oval 8"/>
          <p:cNvSpPr>
            <a:spLocks noChangeArrowheads="1"/>
          </p:cNvSpPr>
          <p:nvPr/>
        </p:nvSpPr>
        <p:spPr bwMode="auto">
          <a:xfrm>
            <a:off x="1335088" y="2319338"/>
            <a:ext cx="812800" cy="914400"/>
          </a:xfrm>
          <a:prstGeom prst="ellipse">
            <a:avLst/>
          </a:prstGeom>
          <a:solidFill>
            <a:srgbClr val="CCFFFF"/>
          </a:solidFill>
          <a:ln w="9525">
            <a:solidFill>
              <a:schemeClr val="tx1"/>
            </a:solidFill>
            <a:round/>
            <a:headEnd/>
            <a:tailEnd/>
          </a:ln>
        </p:spPr>
        <p:txBody>
          <a:bodyPr wrap="none" anchor="ctr"/>
          <a:lstStyle/>
          <a:p>
            <a:pPr algn="ctr"/>
            <a:r>
              <a:rPr lang="en-US" sz="2400" i="1">
                <a:latin typeface="Times New Roman" pitchFamily="18" charset="0"/>
              </a:rPr>
              <a:t>B</a:t>
            </a:r>
            <a:endParaRPr lang="en-US" sz="2400">
              <a:latin typeface="Times New Roman" pitchFamily="18" charset="0"/>
            </a:endParaRPr>
          </a:p>
        </p:txBody>
      </p:sp>
      <p:graphicFrame>
        <p:nvGraphicFramePr>
          <p:cNvPr id="11267" name="Object 9"/>
          <p:cNvGraphicFramePr>
            <a:graphicFrameLocks noChangeAspect="1"/>
          </p:cNvGraphicFramePr>
          <p:nvPr/>
        </p:nvGraphicFramePr>
        <p:xfrm>
          <a:off x="989013" y="3544888"/>
          <a:ext cx="763587" cy="298450"/>
        </p:xfrm>
        <a:graphic>
          <a:graphicData uri="http://schemas.openxmlformats.org/presentationml/2006/ole">
            <p:oleObj spid="_x0000_s11267" name="Equation" r:id="rId4" imgW="419040" imgH="164880" progId="">
              <p:embed/>
            </p:oleObj>
          </a:graphicData>
        </a:graphic>
      </p:graphicFrame>
      <p:sp>
        <p:nvSpPr>
          <p:cNvPr id="11276" name="Rectangle 10"/>
          <p:cNvSpPr>
            <a:spLocks noChangeArrowheads="1"/>
          </p:cNvSpPr>
          <p:nvPr/>
        </p:nvSpPr>
        <p:spPr bwMode="auto">
          <a:xfrm>
            <a:off x="2611438" y="2119313"/>
            <a:ext cx="1757362" cy="1330325"/>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11277" name="Oval 11"/>
          <p:cNvSpPr>
            <a:spLocks noChangeArrowheads="1"/>
          </p:cNvSpPr>
          <p:nvPr/>
        </p:nvSpPr>
        <p:spPr bwMode="auto">
          <a:xfrm>
            <a:off x="2827338" y="2330450"/>
            <a:ext cx="812800" cy="914400"/>
          </a:xfrm>
          <a:prstGeom prst="ellipse">
            <a:avLst/>
          </a:prstGeom>
          <a:solidFill>
            <a:srgbClr val="CCFFFF"/>
          </a:solidFill>
          <a:ln w="9525">
            <a:solidFill>
              <a:schemeClr val="tx1"/>
            </a:solidFill>
            <a:round/>
            <a:headEnd/>
            <a:tailEnd/>
          </a:ln>
        </p:spPr>
        <p:txBody>
          <a:bodyPr wrap="none" anchor="ctr"/>
          <a:lstStyle/>
          <a:p>
            <a:pPr algn="ctr"/>
            <a:r>
              <a:rPr lang="en-US" sz="2400" i="1">
                <a:latin typeface="Times New Roman" pitchFamily="18" charset="0"/>
              </a:rPr>
              <a:t>A</a:t>
            </a:r>
            <a:endParaRPr lang="en-US" sz="2400">
              <a:latin typeface="Times New Roman" pitchFamily="18" charset="0"/>
            </a:endParaRPr>
          </a:p>
        </p:txBody>
      </p:sp>
      <p:sp>
        <p:nvSpPr>
          <p:cNvPr id="11278" name="Oval 12"/>
          <p:cNvSpPr>
            <a:spLocks noChangeArrowheads="1"/>
          </p:cNvSpPr>
          <p:nvPr/>
        </p:nvSpPr>
        <p:spPr bwMode="auto">
          <a:xfrm>
            <a:off x="3427413" y="2339975"/>
            <a:ext cx="812800" cy="914400"/>
          </a:xfrm>
          <a:prstGeom prst="ellipse">
            <a:avLst/>
          </a:prstGeom>
          <a:solidFill>
            <a:srgbClr val="CCFFFF"/>
          </a:solidFill>
          <a:ln w="9525">
            <a:solidFill>
              <a:schemeClr val="tx1"/>
            </a:solidFill>
            <a:round/>
            <a:headEnd/>
            <a:tailEnd/>
          </a:ln>
        </p:spPr>
        <p:txBody>
          <a:bodyPr wrap="none" anchor="ctr"/>
          <a:lstStyle/>
          <a:p>
            <a:pPr algn="ctr"/>
            <a:r>
              <a:rPr lang="en-US" sz="2400" i="1">
                <a:latin typeface="Times New Roman" pitchFamily="18" charset="0"/>
              </a:rPr>
              <a:t>B</a:t>
            </a:r>
            <a:endParaRPr lang="en-US" sz="2400">
              <a:latin typeface="Times New Roman" pitchFamily="18" charset="0"/>
            </a:endParaRPr>
          </a:p>
        </p:txBody>
      </p:sp>
      <p:graphicFrame>
        <p:nvGraphicFramePr>
          <p:cNvPr id="11268" name="Object 13"/>
          <p:cNvGraphicFramePr>
            <a:graphicFrameLocks noChangeAspect="1"/>
          </p:cNvGraphicFramePr>
          <p:nvPr/>
        </p:nvGraphicFramePr>
        <p:xfrm>
          <a:off x="3081338" y="3524250"/>
          <a:ext cx="804862" cy="387350"/>
        </p:xfrm>
        <a:graphic>
          <a:graphicData uri="http://schemas.openxmlformats.org/presentationml/2006/ole">
            <p:oleObj spid="_x0000_s11268" name="Equation" r:id="rId5" imgW="419040" imgH="203040" progId="">
              <p:embed/>
            </p:oleObj>
          </a:graphicData>
        </a:graphic>
      </p:graphicFrame>
      <p:sp>
        <p:nvSpPr>
          <p:cNvPr id="11279" name="Rectangle 14"/>
          <p:cNvSpPr>
            <a:spLocks noChangeArrowheads="1"/>
          </p:cNvSpPr>
          <p:nvPr/>
        </p:nvSpPr>
        <p:spPr bwMode="auto">
          <a:xfrm>
            <a:off x="4699000" y="2132013"/>
            <a:ext cx="1757363" cy="1330325"/>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11280" name="Oval 15"/>
          <p:cNvSpPr>
            <a:spLocks noChangeArrowheads="1"/>
          </p:cNvSpPr>
          <p:nvPr/>
        </p:nvSpPr>
        <p:spPr bwMode="auto">
          <a:xfrm>
            <a:off x="4914900" y="2343150"/>
            <a:ext cx="812800" cy="914400"/>
          </a:xfrm>
          <a:prstGeom prst="ellipse">
            <a:avLst/>
          </a:prstGeom>
          <a:solidFill>
            <a:srgbClr val="CCFFFF"/>
          </a:solidFill>
          <a:ln w="9525">
            <a:solidFill>
              <a:schemeClr val="tx1"/>
            </a:solidFill>
            <a:round/>
            <a:headEnd/>
            <a:tailEnd/>
          </a:ln>
        </p:spPr>
        <p:txBody>
          <a:bodyPr wrap="none" anchor="ctr"/>
          <a:lstStyle/>
          <a:p>
            <a:pPr algn="ctr"/>
            <a:r>
              <a:rPr lang="en-US" sz="2400" i="1">
                <a:latin typeface="Times New Roman" pitchFamily="18" charset="0"/>
              </a:rPr>
              <a:t>A</a:t>
            </a:r>
            <a:endParaRPr lang="en-US" sz="2400">
              <a:latin typeface="Times New Roman" pitchFamily="18" charset="0"/>
            </a:endParaRPr>
          </a:p>
        </p:txBody>
      </p:sp>
      <p:sp>
        <p:nvSpPr>
          <p:cNvPr id="11281" name="Oval 16"/>
          <p:cNvSpPr>
            <a:spLocks noChangeArrowheads="1"/>
          </p:cNvSpPr>
          <p:nvPr/>
        </p:nvSpPr>
        <p:spPr bwMode="auto">
          <a:xfrm>
            <a:off x="5514975" y="2352675"/>
            <a:ext cx="812800" cy="914400"/>
          </a:xfrm>
          <a:prstGeom prst="ellipse">
            <a:avLst/>
          </a:prstGeom>
          <a:solidFill>
            <a:srgbClr val="CCFFFF"/>
          </a:solidFill>
          <a:ln w="9525">
            <a:solidFill>
              <a:schemeClr val="tx1"/>
            </a:solidFill>
            <a:round/>
            <a:headEnd/>
            <a:tailEnd/>
          </a:ln>
        </p:spPr>
        <p:txBody>
          <a:bodyPr wrap="none" anchor="ctr"/>
          <a:lstStyle/>
          <a:p>
            <a:pPr algn="ctr"/>
            <a:r>
              <a:rPr lang="en-US" sz="2400" i="1">
                <a:latin typeface="Times New Roman" pitchFamily="18" charset="0"/>
              </a:rPr>
              <a:t>B</a:t>
            </a:r>
            <a:endParaRPr lang="en-US" sz="2400">
              <a:latin typeface="Times New Roman" pitchFamily="18" charset="0"/>
            </a:endParaRPr>
          </a:p>
        </p:txBody>
      </p:sp>
      <p:graphicFrame>
        <p:nvGraphicFramePr>
          <p:cNvPr id="11269" name="Object 17"/>
          <p:cNvGraphicFramePr>
            <a:graphicFrameLocks noChangeAspect="1"/>
          </p:cNvGraphicFramePr>
          <p:nvPr/>
        </p:nvGraphicFramePr>
        <p:xfrm>
          <a:off x="5102225" y="3536950"/>
          <a:ext cx="765175" cy="368300"/>
        </p:xfrm>
        <a:graphic>
          <a:graphicData uri="http://schemas.openxmlformats.org/presentationml/2006/ole">
            <p:oleObj spid="_x0000_s11269" name="Equation" r:id="rId6" imgW="419040" imgH="203040" progId="">
              <p:embed/>
            </p:oleObj>
          </a:graphicData>
        </a:graphic>
      </p:graphicFrame>
      <p:sp>
        <p:nvSpPr>
          <p:cNvPr id="11282" name="Rectangle 18"/>
          <p:cNvSpPr>
            <a:spLocks noChangeArrowheads="1"/>
          </p:cNvSpPr>
          <p:nvPr/>
        </p:nvSpPr>
        <p:spPr bwMode="auto">
          <a:xfrm>
            <a:off x="6865938" y="2149475"/>
            <a:ext cx="1757362" cy="1330325"/>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11283" name="Oval 19"/>
          <p:cNvSpPr>
            <a:spLocks noChangeArrowheads="1"/>
          </p:cNvSpPr>
          <p:nvPr/>
        </p:nvSpPr>
        <p:spPr bwMode="auto">
          <a:xfrm>
            <a:off x="7092950" y="2401888"/>
            <a:ext cx="812800" cy="914400"/>
          </a:xfrm>
          <a:prstGeom prst="ellipse">
            <a:avLst/>
          </a:prstGeom>
          <a:noFill/>
          <a:ln w="9525">
            <a:solidFill>
              <a:schemeClr val="tx1"/>
            </a:solidFill>
            <a:round/>
            <a:headEnd/>
            <a:tailEnd/>
          </a:ln>
        </p:spPr>
        <p:txBody>
          <a:bodyPr wrap="none" anchor="ctr"/>
          <a:lstStyle/>
          <a:p>
            <a:pPr algn="ctr"/>
            <a:r>
              <a:rPr lang="en-US" sz="2400" i="1">
                <a:latin typeface="Times New Roman" pitchFamily="18" charset="0"/>
              </a:rPr>
              <a:t>A</a:t>
            </a:r>
            <a:endParaRPr lang="en-US" sz="2400">
              <a:latin typeface="Times New Roman" pitchFamily="18" charset="0"/>
            </a:endParaRPr>
          </a:p>
        </p:txBody>
      </p:sp>
      <p:sp>
        <p:nvSpPr>
          <p:cNvPr id="11284" name="Oval 20"/>
          <p:cNvSpPr>
            <a:spLocks noChangeArrowheads="1"/>
          </p:cNvSpPr>
          <p:nvPr/>
        </p:nvSpPr>
        <p:spPr bwMode="auto">
          <a:xfrm>
            <a:off x="7693025" y="2390775"/>
            <a:ext cx="812800" cy="914400"/>
          </a:xfrm>
          <a:prstGeom prst="ellipse">
            <a:avLst/>
          </a:prstGeom>
          <a:noFill/>
          <a:ln w="9525">
            <a:solidFill>
              <a:schemeClr val="tx1"/>
            </a:solidFill>
            <a:round/>
            <a:headEnd/>
            <a:tailEnd/>
          </a:ln>
        </p:spPr>
        <p:txBody>
          <a:bodyPr wrap="none" anchor="ctr"/>
          <a:lstStyle/>
          <a:p>
            <a:pPr algn="ctr"/>
            <a:r>
              <a:rPr lang="en-US" sz="2400" i="1">
                <a:latin typeface="Times New Roman" pitchFamily="18" charset="0"/>
              </a:rPr>
              <a:t>B</a:t>
            </a:r>
            <a:endParaRPr lang="en-US" sz="2400">
              <a:latin typeface="Times New Roman" pitchFamily="18" charset="0"/>
            </a:endParaRPr>
          </a:p>
        </p:txBody>
      </p:sp>
      <p:sp>
        <p:nvSpPr>
          <p:cNvPr id="11285" name="Text Box 21"/>
          <p:cNvSpPr txBox="1">
            <a:spLocks noChangeArrowheads="1"/>
          </p:cNvSpPr>
          <p:nvPr/>
        </p:nvSpPr>
        <p:spPr bwMode="auto">
          <a:xfrm>
            <a:off x="533400" y="4206875"/>
            <a:ext cx="8077200" cy="1709738"/>
          </a:xfrm>
          <a:prstGeom prst="rect">
            <a:avLst/>
          </a:prstGeom>
          <a:noFill/>
          <a:ln w="9525">
            <a:noFill/>
            <a:miter lim="800000"/>
            <a:headEnd/>
            <a:tailEnd/>
          </a:ln>
        </p:spPr>
        <p:txBody>
          <a:bodyPr anchor="ctr">
            <a:spAutoFit/>
          </a:bodyPr>
          <a:lstStyle/>
          <a:p>
            <a:pPr>
              <a:lnSpc>
                <a:spcPct val="80000"/>
              </a:lnSpc>
              <a:spcBef>
                <a:spcPct val="55000"/>
              </a:spcBef>
            </a:pPr>
            <a:r>
              <a:rPr lang="en-US">
                <a:latin typeface="Times New Roman" pitchFamily="18" charset="0"/>
              </a:rPr>
              <a:t>Often it is meaningful to talk about at least some of the subsets of </a:t>
            </a:r>
            <a:r>
              <a:rPr lang="en-US">
                <a:latin typeface="Times New Roman" pitchFamily="18" charset="0"/>
                <a:sym typeface="Symbol" pitchFamily="18" charset="2"/>
              </a:rPr>
              <a:t></a:t>
            </a:r>
            <a:r>
              <a:rPr lang="en-US">
                <a:latin typeface="Times New Roman" pitchFamily="18" charset="0"/>
              </a:rPr>
              <a:t> as</a:t>
            </a:r>
          </a:p>
          <a:p>
            <a:pPr>
              <a:lnSpc>
                <a:spcPct val="80000"/>
              </a:lnSpc>
              <a:spcBef>
                <a:spcPct val="55000"/>
              </a:spcBef>
            </a:pPr>
            <a:r>
              <a:rPr lang="en-US">
                <a:latin typeface="Times New Roman" pitchFamily="18" charset="0"/>
              </a:rPr>
              <a:t>events, for which we must have mechanism to compute their probabilities.</a:t>
            </a:r>
          </a:p>
          <a:p>
            <a:pPr>
              <a:lnSpc>
                <a:spcPct val="80000"/>
              </a:lnSpc>
              <a:spcBef>
                <a:spcPct val="55000"/>
              </a:spcBef>
            </a:pPr>
            <a:endParaRPr lang="en-US" sz="1000">
              <a:latin typeface="Times New Roman" pitchFamily="18" charset="0"/>
            </a:endParaRPr>
          </a:p>
          <a:p>
            <a:pPr>
              <a:lnSpc>
                <a:spcPct val="80000"/>
              </a:lnSpc>
              <a:spcBef>
                <a:spcPct val="55000"/>
              </a:spcBef>
            </a:pPr>
            <a:r>
              <a:rPr lang="en-US" u="sng">
                <a:latin typeface="Times New Roman" pitchFamily="18" charset="0"/>
              </a:rPr>
              <a:t>Example</a:t>
            </a:r>
            <a:r>
              <a:rPr lang="en-US">
                <a:latin typeface="Times New Roman" pitchFamily="18" charset="0"/>
              </a:rPr>
              <a:t>: Consider the experiment where two coins are simultaneously tossed. The various elementary events are</a:t>
            </a:r>
            <a:r>
              <a:rPr lang="en-US" sz="2800">
                <a:latin typeface="Times New Roman" pitchFamily="18" charset="0"/>
              </a:rPr>
              <a:t>  </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Date Placeholder 3"/>
          <p:cNvSpPr>
            <a:spLocks noGrp="1"/>
          </p:cNvSpPr>
          <p:nvPr>
            <p:ph type="dt" sz="quarter" idx="10"/>
          </p:nvPr>
        </p:nvSpPr>
        <p:spPr/>
        <p:txBody>
          <a:bodyPr/>
          <a:lstStyle/>
          <a:p>
            <a:pPr>
              <a:defRPr/>
            </a:pPr>
            <a:r>
              <a:rPr lang="en-US"/>
              <a:t>		 </a:t>
            </a:r>
            <a:r>
              <a:rPr lang="en-US" sz="1200"/>
              <a:t> </a:t>
            </a:r>
            <a:fld id="{CCA6A9EC-5CA5-4ACB-98E8-DF25AE5B7463}" type="slidenum">
              <a:rPr lang="en-US" sz="1200">
                <a:solidFill>
                  <a:srgbClr val="003399"/>
                </a:solidFill>
              </a:rPr>
              <a:pPr>
                <a:defRPr/>
              </a:pPr>
              <a:t>73</a:t>
            </a:fld>
            <a:endParaRPr lang="en-US" sz="1200">
              <a:solidFill>
                <a:srgbClr val="003399"/>
              </a:solidFill>
            </a:endParaRPr>
          </a:p>
        </p:txBody>
      </p:sp>
      <p:sp>
        <p:nvSpPr>
          <p:cNvPr id="12297" name="Rectangle 2"/>
          <p:cNvSpPr>
            <a:spLocks noGrp="1" noChangeArrowheads="1"/>
          </p:cNvSpPr>
          <p:nvPr>
            <p:ph type="title"/>
          </p:nvPr>
        </p:nvSpPr>
        <p:spPr/>
        <p:txBody>
          <a:bodyPr/>
          <a:lstStyle/>
          <a:p>
            <a:r>
              <a:rPr lang="en-US" smtClean="0"/>
              <a:t>2. </a:t>
            </a:r>
            <a:r>
              <a:rPr lang="en-GB" smtClean="0"/>
              <a:t>Review of Probability Theory: Basics (6)</a:t>
            </a:r>
            <a:endParaRPr lang="en-US" smtClean="0"/>
          </a:p>
        </p:txBody>
      </p:sp>
      <p:graphicFrame>
        <p:nvGraphicFramePr>
          <p:cNvPr id="12290" name="Object 4"/>
          <p:cNvGraphicFramePr>
            <a:graphicFrameLocks noChangeAspect="1"/>
          </p:cNvGraphicFramePr>
          <p:nvPr/>
        </p:nvGraphicFramePr>
        <p:xfrm>
          <a:off x="4514850" y="3321050"/>
          <a:ext cx="112713" cy="214313"/>
        </p:xfrm>
        <a:graphic>
          <a:graphicData uri="http://schemas.openxmlformats.org/presentationml/2006/ole">
            <p:oleObj spid="_x0000_s12290" name="Equation" r:id="rId3" imgW="114120" imgH="215640" progId="">
              <p:embed/>
            </p:oleObj>
          </a:graphicData>
        </a:graphic>
      </p:graphicFrame>
      <p:graphicFrame>
        <p:nvGraphicFramePr>
          <p:cNvPr id="12291" name="Object 5"/>
          <p:cNvGraphicFramePr>
            <a:graphicFrameLocks noChangeAspect="1"/>
          </p:cNvGraphicFramePr>
          <p:nvPr/>
        </p:nvGraphicFramePr>
        <p:xfrm>
          <a:off x="2743200" y="1927225"/>
          <a:ext cx="3471863" cy="434975"/>
        </p:xfrm>
        <a:graphic>
          <a:graphicData uri="http://schemas.openxmlformats.org/presentationml/2006/ole">
            <p:oleObj spid="_x0000_s12291" name="Equation" r:id="rId4" imgW="1155600" imgH="228600" progId="">
              <p:embed/>
            </p:oleObj>
          </a:graphicData>
        </a:graphic>
      </p:graphicFrame>
      <p:graphicFrame>
        <p:nvGraphicFramePr>
          <p:cNvPr id="12292" name="Object 6"/>
          <p:cNvGraphicFramePr>
            <a:graphicFrameLocks noChangeAspect="1"/>
          </p:cNvGraphicFramePr>
          <p:nvPr/>
        </p:nvGraphicFramePr>
        <p:xfrm>
          <a:off x="1828800" y="990600"/>
          <a:ext cx="5410200" cy="484188"/>
        </p:xfrm>
        <a:graphic>
          <a:graphicData uri="http://schemas.openxmlformats.org/presentationml/2006/ole">
            <p:oleObj spid="_x0000_s12292" name="Equation" r:id="rId5" imgW="3213000" imgH="253800" progId="">
              <p:embed/>
            </p:oleObj>
          </a:graphicData>
        </a:graphic>
      </p:graphicFrame>
      <p:sp>
        <p:nvSpPr>
          <p:cNvPr id="12298" name="Text Box 7"/>
          <p:cNvSpPr txBox="1">
            <a:spLocks noChangeArrowheads="1"/>
          </p:cNvSpPr>
          <p:nvPr/>
        </p:nvSpPr>
        <p:spPr bwMode="auto">
          <a:xfrm>
            <a:off x="600075" y="1584325"/>
            <a:ext cx="847725" cy="396875"/>
          </a:xfrm>
          <a:prstGeom prst="rect">
            <a:avLst/>
          </a:prstGeom>
          <a:noFill/>
          <a:ln w="9525">
            <a:noFill/>
            <a:miter lim="800000"/>
            <a:headEnd/>
            <a:tailEnd/>
          </a:ln>
        </p:spPr>
        <p:txBody>
          <a:bodyPr anchor="ctr">
            <a:spAutoFit/>
          </a:bodyPr>
          <a:lstStyle/>
          <a:p>
            <a:pPr>
              <a:spcBef>
                <a:spcPct val="50000"/>
              </a:spcBef>
            </a:pPr>
            <a:r>
              <a:rPr lang="en-US"/>
              <a:t>and</a:t>
            </a:r>
          </a:p>
        </p:txBody>
      </p:sp>
      <p:sp>
        <p:nvSpPr>
          <p:cNvPr id="12299" name="Text Box 8"/>
          <p:cNvSpPr txBox="1">
            <a:spLocks noChangeArrowheads="1"/>
          </p:cNvSpPr>
          <p:nvPr/>
        </p:nvSpPr>
        <p:spPr bwMode="auto">
          <a:xfrm>
            <a:off x="534988" y="2574925"/>
            <a:ext cx="8228012" cy="2530475"/>
          </a:xfrm>
          <a:prstGeom prst="rect">
            <a:avLst/>
          </a:prstGeom>
          <a:noFill/>
          <a:ln w="9525">
            <a:noFill/>
            <a:miter lim="800000"/>
            <a:headEnd/>
            <a:tailEnd/>
          </a:ln>
        </p:spPr>
        <p:txBody>
          <a:bodyPr anchor="ctr">
            <a:spAutoFit/>
          </a:bodyPr>
          <a:lstStyle/>
          <a:p>
            <a:pPr>
              <a:spcBef>
                <a:spcPct val="50000"/>
              </a:spcBef>
            </a:pPr>
            <a:r>
              <a:rPr lang="en-US"/>
              <a:t>The subset                                     is the same as “</a:t>
            </a:r>
            <a:r>
              <a:rPr lang="en-US" i="1"/>
              <a:t>Head has occurred at least once</a:t>
            </a:r>
            <a:r>
              <a:rPr lang="en-US"/>
              <a:t>” and qualifies as an event.</a:t>
            </a:r>
          </a:p>
          <a:p>
            <a:pPr>
              <a:spcBef>
                <a:spcPct val="50000"/>
              </a:spcBef>
            </a:pPr>
            <a:r>
              <a:rPr lang="en-US"/>
              <a:t>Suppose two subsets </a:t>
            </a:r>
            <a:r>
              <a:rPr lang="en-US" i="1"/>
              <a:t>A </a:t>
            </a:r>
            <a:r>
              <a:rPr lang="en-US"/>
              <a:t>and </a:t>
            </a:r>
            <a:r>
              <a:rPr lang="en-US" i="1"/>
              <a:t>B</a:t>
            </a:r>
            <a:r>
              <a:rPr lang="en-US"/>
              <a:t> are both events, then consider</a:t>
            </a:r>
          </a:p>
          <a:p>
            <a:pPr>
              <a:spcBef>
                <a:spcPct val="50000"/>
              </a:spcBef>
            </a:pPr>
            <a:r>
              <a:rPr lang="en-US"/>
              <a:t>     “</a:t>
            </a:r>
            <a:r>
              <a:rPr lang="en-US" i="1"/>
              <a:t>Does an outcome belong to</a:t>
            </a:r>
            <a:r>
              <a:rPr lang="en-US"/>
              <a:t> </a:t>
            </a:r>
            <a:r>
              <a:rPr lang="en-US" i="1"/>
              <a:t>A or</a:t>
            </a:r>
            <a:r>
              <a:rPr lang="en-US"/>
              <a:t> </a:t>
            </a:r>
            <a:r>
              <a:rPr lang="en-US" i="1"/>
              <a:t>B               ”</a:t>
            </a:r>
            <a:r>
              <a:rPr lang="en-US"/>
              <a:t> </a:t>
            </a:r>
          </a:p>
          <a:p>
            <a:pPr>
              <a:spcBef>
                <a:spcPct val="50000"/>
              </a:spcBef>
            </a:pPr>
            <a:r>
              <a:rPr lang="en-US"/>
              <a:t>     “</a:t>
            </a:r>
            <a:r>
              <a:rPr lang="en-US" i="1"/>
              <a:t>Does an outcome belong to</a:t>
            </a:r>
            <a:r>
              <a:rPr lang="en-US"/>
              <a:t> </a:t>
            </a:r>
            <a:r>
              <a:rPr lang="en-US" i="1"/>
              <a:t>A and</a:t>
            </a:r>
            <a:r>
              <a:rPr lang="en-US"/>
              <a:t> </a:t>
            </a:r>
            <a:r>
              <a:rPr lang="en-US" i="1"/>
              <a:t>B               ”</a:t>
            </a:r>
            <a:r>
              <a:rPr lang="en-US"/>
              <a:t> </a:t>
            </a:r>
          </a:p>
          <a:p>
            <a:pPr>
              <a:spcBef>
                <a:spcPct val="50000"/>
              </a:spcBef>
            </a:pPr>
            <a:r>
              <a:rPr lang="en-US"/>
              <a:t>     “</a:t>
            </a:r>
            <a:r>
              <a:rPr lang="en-US" i="1"/>
              <a:t>Does an outcome fall outside</a:t>
            </a:r>
            <a:r>
              <a:rPr lang="en-US"/>
              <a:t> </a:t>
            </a:r>
            <a:r>
              <a:rPr lang="en-US" i="1"/>
              <a:t>A”</a:t>
            </a:r>
            <a:r>
              <a:rPr lang="en-US"/>
              <a:t>?</a:t>
            </a:r>
            <a:endParaRPr lang="en-US" i="1"/>
          </a:p>
        </p:txBody>
      </p:sp>
      <p:graphicFrame>
        <p:nvGraphicFramePr>
          <p:cNvPr id="12293" name="Object 9"/>
          <p:cNvGraphicFramePr>
            <a:graphicFrameLocks noChangeAspect="1"/>
          </p:cNvGraphicFramePr>
          <p:nvPr/>
        </p:nvGraphicFramePr>
        <p:xfrm>
          <a:off x="1752600" y="2590800"/>
          <a:ext cx="2362200" cy="379413"/>
        </p:xfrm>
        <a:graphic>
          <a:graphicData uri="http://schemas.openxmlformats.org/presentationml/2006/ole">
            <p:oleObj spid="_x0000_s12293" name="Equation" r:id="rId6" imgW="939600" imgH="228600" progId="">
              <p:embed/>
            </p:oleObj>
          </a:graphicData>
        </a:graphic>
      </p:graphicFrame>
      <p:graphicFrame>
        <p:nvGraphicFramePr>
          <p:cNvPr id="12294" name="Object 10"/>
          <p:cNvGraphicFramePr>
            <a:graphicFrameLocks noChangeAspect="1"/>
          </p:cNvGraphicFramePr>
          <p:nvPr/>
        </p:nvGraphicFramePr>
        <p:xfrm>
          <a:off x="4637088" y="3886200"/>
          <a:ext cx="849312" cy="274638"/>
        </p:xfrm>
        <a:graphic>
          <a:graphicData uri="http://schemas.openxmlformats.org/presentationml/2006/ole">
            <p:oleObj spid="_x0000_s12294" name="Equation" r:id="rId7" imgW="533160" imgH="164880" progId="">
              <p:embed/>
            </p:oleObj>
          </a:graphicData>
        </a:graphic>
      </p:graphicFrame>
      <p:graphicFrame>
        <p:nvGraphicFramePr>
          <p:cNvPr id="12295" name="Object 11"/>
          <p:cNvGraphicFramePr>
            <a:graphicFrameLocks noChangeAspect="1"/>
          </p:cNvGraphicFramePr>
          <p:nvPr/>
        </p:nvGraphicFramePr>
        <p:xfrm>
          <a:off x="4872038" y="4343400"/>
          <a:ext cx="842962" cy="273050"/>
        </p:xfrm>
        <a:graphic>
          <a:graphicData uri="http://schemas.openxmlformats.org/presentationml/2006/ole">
            <p:oleObj spid="_x0000_s12295" name="Equation" r:id="rId8" imgW="533160" imgH="164880" progId="">
              <p:embed/>
            </p:oleObj>
          </a:graphicData>
        </a:graphic>
      </p:graphicFrame>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Date Placeholder 3"/>
          <p:cNvSpPr>
            <a:spLocks noGrp="1"/>
          </p:cNvSpPr>
          <p:nvPr>
            <p:ph type="dt" sz="quarter" idx="10"/>
          </p:nvPr>
        </p:nvSpPr>
        <p:spPr/>
        <p:txBody>
          <a:bodyPr/>
          <a:lstStyle/>
          <a:p>
            <a:pPr>
              <a:defRPr/>
            </a:pPr>
            <a:r>
              <a:rPr lang="en-US"/>
              <a:t>		 </a:t>
            </a:r>
            <a:r>
              <a:rPr lang="en-US" sz="1200"/>
              <a:t> </a:t>
            </a:r>
            <a:fld id="{AD08522A-5568-46A1-8D28-8A2010DBA343}" type="slidenum">
              <a:rPr lang="en-US" sz="1200">
                <a:solidFill>
                  <a:srgbClr val="003399"/>
                </a:solidFill>
              </a:rPr>
              <a:pPr>
                <a:defRPr/>
              </a:pPr>
              <a:t>74</a:t>
            </a:fld>
            <a:endParaRPr lang="en-US" sz="1200">
              <a:solidFill>
                <a:srgbClr val="003399"/>
              </a:solidFill>
            </a:endParaRPr>
          </a:p>
        </p:txBody>
      </p:sp>
      <p:sp>
        <p:nvSpPr>
          <p:cNvPr id="13321" name="Rectangle 2"/>
          <p:cNvSpPr>
            <a:spLocks noGrp="1" noChangeArrowheads="1"/>
          </p:cNvSpPr>
          <p:nvPr>
            <p:ph type="title"/>
          </p:nvPr>
        </p:nvSpPr>
        <p:spPr/>
        <p:txBody>
          <a:bodyPr/>
          <a:lstStyle/>
          <a:p>
            <a:r>
              <a:rPr lang="en-US" smtClean="0"/>
              <a:t>2. </a:t>
            </a:r>
            <a:r>
              <a:rPr lang="en-GB" smtClean="0"/>
              <a:t>Review of Probability Theory: Basics (7)</a:t>
            </a:r>
            <a:endParaRPr lang="en-US" smtClean="0"/>
          </a:p>
        </p:txBody>
      </p:sp>
      <p:sp>
        <p:nvSpPr>
          <p:cNvPr id="13322" name="Text Box 4"/>
          <p:cNvSpPr txBox="1">
            <a:spLocks noChangeArrowheads="1"/>
          </p:cNvSpPr>
          <p:nvPr/>
        </p:nvSpPr>
        <p:spPr bwMode="auto">
          <a:xfrm>
            <a:off x="447675" y="968375"/>
            <a:ext cx="8391525" cy="4441825"/>
          </a:xfrm>
          <a:prstGeom prst="rect">
            <a:avLst/>
          </a:prstGeom>
          <a:noFill/>
          <a:ln w="9525">
            <a:noFill/>
            <a:miter lim="800000"/>
            <a:headEnd/>
            <a:tailEnd/>
          </a:ln>
        </p:spPr>
        <p:txBody>
          <a:bodyPr anchor="ctr">
            <a:spAutoFit/>
          </a:bodyPr>
          <a:lstStyle/>
          <a:p>
            <a:pPr>
              <a:lnSpc>
                <a:spcPct val="80000"/>
              </a:lnSpc>
              <a:spcBef>
                <a:spcPct val="55000"/>
              </a:spcBef>
            </a:pPr>
            <a:r>
              <a:rPr lang="en-US"/>
              <a:t> Thus the sets                                      etc., also qualify as events. We shall</a:t>
            </a:r>
          </a:p>
          <a:p>
            <a:pPr>
              <a:lnSpc>
                <a:spcPct val="80000"/>
              </a:lnSpc>
              <a:spcBef>
                <a:spcPct val="55000"/>
              </a:spcBef>
            </a:pPr>
            <a:r>
              <a:rPr lang="en-US"/>
              <a:t> formalize this using the notion of a Field.</a:t>
            </a:r>
          </a:p>
          <a:p>
            <a:pPr>
              <a:lnSpc>
                <a:spcPct val="80000"/>
              </a:lnSpc>
              <a:spcBef>
                <a:spcPct val="55000"/>
              </a:spcBef>
            </a:pPr>
            <a:endParaRPr lang="en-US" sz="900"/>
          </a:p>
          <a:p>
            <a:pPr>
              <a:lnSpc>
                <a:spcPct val="80000"/>
              </a:lnSpc>
              <a:spcBef>
                <a:spcPct val="55000"/>
              </a:spcBef>
              <a:buFontTx/>
              <a:buChar char="•"/>
            </a:pPr>
            <a:r>
              <a:rPr lang="en-US" b="1"/>
              <a:t>Field</a:t>
            </a:r>
            <a:r>
              <a:rPr lang="en-US"/>
              <a:t>: A collection of subsets of a nonempty set </a:t>
            </a:r>
            <a:r>
              <a:rPr lang="en-US">
                <a:sym typeface="Symbol" pitchFamily="18" charset="2"/>
              </a:rPr>
              <a:t> forms a field </a:t>
            </a:r>
            <a:r>
              <a:rPr lang="en-US" i="1">
                <a:sym typeface="Symbol" pitchFamily="18" charset="2"/>
              </a:rPr>
              <a:t>F</a:t>
            </a:r>
            <a:r>
              <a:rPr lang="en-US">
                <a:sym typeface="Symbol" pitchFamily="18" charset="2"/>
              </a:rPr>
              <a:t> </a:t>
            </a:r>
            <a:r>
              <a:rPr lang="en-US">
                <a:sym typeface="Times New Roman Special G2" pitchFamily="18" charset="2"/>
              </a:rPr>
              <a:t>if </a:t>
            </a:r>
          </a:p>
          <a:p>
            <a:pPr>
              <a:lnSpc>
                <a:spcPct val="80000"/>
              </a:lnSpc>
              <a:spcBef>
                <a:spcPct val="55000"/>
              </a:spcBef>
            </a:pPr>
            <a:endParaRPr lang="en-US">
              <a:sym typeface="Times New Roman Special G2" pitchFamily="18" charset="2"/>
            </a:endParaRPr>
          </a:p>
          <a:p>
            <a:pPr>
              <a:lnSpc>
                <a:spcPct val="80000"/>
              </a:lnSpc>
              <a:spcBef>
                <a:spcPct val="55000"/>
              </a:spcBef>
            </a:pPr>
            <a:endParaRPr lang="en-US">
              <a:sym typeface="Times New Roman Special G2" pitchFamily="18" charset="2"/>
            </a:endParaRPr>
          </a:p>
          <a:p>
            <a:pPr>
              <a:lnSpc>
                <a:spcPct val="80000"/>
              </a:lnSpc>
              <a:spcBef>
                <a:spcPct val="55000"/>
              </a:spcBef>
            </a:pPr>
            <a:endParaRPr lang="en-US">
              <a:sym typeface="Times New Roman Special G2" pitchFamily="18" charset="2"/>
            </a:endParaRPr>
          </a:p>
          <a:p>
            <a:pPr>
              <a:lnSpc>
                <a:spcPct val="80000"/>
              </a:lnSpc>
              <a:spcBef>
                <a:spcPct val="55000"/>
              </a:spcBef>
            </a:pPr>
            <a:r>
              <a:rPr lang="en-US">
                <a:sym typeface="Times New Roman Special G2" pitchFamily="18" charset="2"/>
              </a:rPr>
              <a:t>Using (i) - (iii), it is easy to show that                           etc., also belong to </a:t>
            </a:r>
            <a:r>
              <a:rPr lang="en-US" i="1">
                <a:sym typeface="Times New Roman Special G2" pitchFamily="18" charset="2"/>
              </a:rPr>
              <a:t>F</a:t>
            </a:r>
            <a:r>
              <a:rPr lang="en-US">
                <a:sym typeface="Times New Roman Special G2" pitchFamily="18" charset="2"/>
              </a:rPr>
              <a:t>. </a:t>
            </a:r>
          </a:p>
          <a:p>
            <a:pPr>
              <a:lnSpc>
                <a:spcPct val="80000"/>
              </a:lnSpc>
              <a:spcBef>
                <a:spcPct val="55000"/>
              </a:spcBef>
            </a:pPr>
            <a:endParaRPr lang="en-US" sz="1000">
              <a:sym typeface="Times New Roman Special G2" pitchFamily="18" charset="2"/>
            </a:endParaRPr>
          </a:p>
          <a:p>
            <a:pPr>
              <a:lnSpc>
                <a:spcPct val="80000"/>
              </a:lnSpc>
              <a:spcBef>
                <a:spcPct val="55000"/>
              </a:spcBef>
            </a:pPr>
            <a:r>
              <a:rPr lang="en-US">
                <a:sym typeface="Times New Roman Special G2" pitchFamily="18" charset="2"/>
              </a:rPr>
              <a:t>For example, from (ii) we have                             and using (iii) this gives </a:t>
            </a:r>
          </a:p>
          <a:p>
            <a:pPr>
              <a:lnSpc>
                <a:spcPct val="80000"/>
              </a:lnSpc>
              <a:spcBef>
                <a:spcPct val="55000"/>
              </a:spcBef>
            </a:pPr>
            <a:r>
              <a:rPr lang="en-US">
                <a:sym typeface="Times New Roman Special G2" pitchFamily="18" charset="2"/>
              </a:rPr>
              <a:t>                     applying (ii) again we get                                          where we</a:t>
            </a:r>
          </a:p>
          <a:p>
            <a:pPr>
              <a:lnSpc>
                <a:spcPct val="80000"/>
              </a:lnSpc>
              <a:spcBef>
                <a:spcPct val="55000"/>
              </a:spcBef>
            </a:pPr>
            <a:r>
              <a:rPr lang="en-US">
                <a:sym typeface="Times New Roman Special G2" pitchFamily="18" charset="2"/>
              </a:rPr>
              <a:t>have used De Morgan’s theorem in slide 22.</a:t>
            </a:r>
          </a:p>
        </p:txBody>
      </p:sp>
      <p:graphicFrame>
        <p:nvGraphicFramePr>
          <p:cNvPr id="13314" name="Object 5"/>
          <p:cNvGraphicFramePr>
            <a:graphicFrameLocks noChangeAspect="1"/>
          </p:cNvGraphicFramePr>
          <p:nvPr/>
        </p:nvGraphicFramePr>
        <p:xfrm>
          <a:off x="1970088" y="909638"/>
          <a:ext cx="2449512" cy="385762"/>
        </p:xfrm>
        <a:graphic>
          <a:graphicData uri="http://schemas.openxmlformats.org/presentationml/2006/ole">
            <p:oleObj spid="_x0000_s13314" name="Equation" r:id="rId3" imgW="1218960" imgH="228600" progId="">
              <p:embed/>
            </p:oleObj>
          </a:graphicData>
        </a:graphic>
      </p:graphicFrame>
      <p:graphicFrame>
        <p:nvGraphicFramePr>
          <p:cNvPr id="13315" name="Object 6"/>
          <p:cNvGraphicFramePr>
            <a:graphicFrameLocks noChangeAspect="1"/>
          </p:cNvGraphicFramePr>
          <p:nvPr/>
        </p:nvGraphicFramePr>
        <p:xfrm>
          <a:off x="2052638" y="2362200"/>
          <a:ext cx="4500562" cy="1147763"/>
        </p:xfrm>
        <a:graphic>
          <a:graphicData uri="http://schemas.openxmlformats.org/presentationml/2006/ole">
            <p:oleObj spid="_x0000_s13315" name="Equation" r:id="rId4" imgW="2908080" imgH="685800" progId="">
              <p:embed/>
            </p:oleObj>
          </a:graphicData>
        </a:graphic>
      </p:graphicFrame>
      <p:graphicFrame>
        <p:nvGraphicFramePr>
          <p:cNvPr id="13316" name="Object 7"/>
          <p:cNvGraphicFramePr>
            <a:graphicFrameLocks noChangeAspect="1"/>
          </p:cNvGraphicFramePr>
          <p:nvPr/>
        </p:nvGraphicFramePr>
        <p:xfrm>
          <a:off x="4419600" y="3581400"/>
          <a:ext cx="1773238" cy="355600"/>
        </p:xfrm>
        <a:graphic>
          <a:graphicData uri="http://schemas.openxmlformats.org/presentationml/2006/ole">
            <p:oleObj spid="_x0000_s13316" name="Equation" r:id="rId5" imgW="927000" imgH="228600" progId="">
              <p:embed/>
            </p:oleObj>
          </a:graphicData>
        </a:graphic>
      </p:graphicFrame>
      <p:graphicFrame>
        <p:nvGraphicFramePr>
          <p:cNvPr id="13317" name="Object 8"/>
          <p:cNvGraphicFramePr>
            <a:graphicFrameLocks noChangeAspect="1"/>
          </p:cNvGraphicFramePr>
          <p:nvPr/>
        </p:nvGraphicFramePr>
        <p:xfrm>
          <a:off x="3962400" y="4191000"/>
          <a:ext cx="1828800" cy="371475"/>
        </p:xfrm>
        <a:graphic>
          <a:graphicData uri="http://schemas.openxmlformats.org/presentationml/2006/ole">
            <p:oleObj spid="_x0000_s13317" name="Equation" r:id="rId6" imgW="914400" imgH="228600" progId="">
              <p:embed/>
            </p:oleObj>
          </a:graphicData>
        </a:graphic>
      </p:graphicFrame>
      <p:graphicFrame>
        <p:nvGraphicFramePr>
          <p:cNvPr id="13318" name="Object 9"/>
          <p:cNvGraphicFramePr>
            <a:graphicFrameLocks noChangeAspect="1"/>
          </p:cNvGraphicFramePr>
          <p:nvPr/>
        </p:nvGraphicFramePr>
        <p:xfrm>
          <a:off x="381000" y="4648200"/>
          <a:ext cx="1401763" cy="334963"/>
        </p:xfrm>
        <a:graphic>
          <a:graphicData uri="http://schemas.openxmlformats.org/presentationml/2006/ole">
            <p:oleObj spid="_x0000_s13318" name="Equation" r:id="rId7" imgW="774360" imgH="228600" progId="">
              <p:embed/>
            </p:oleObj>
          </a:graphicData>
        </a:graphic>
      </p:graphicFrame>
      <p:graphicFrame>
        <p:nvGraphicFramePr>
          <p:cNvPr id="13319" name="Object 10"/>
          <p:cNvGraphicFramePr>
            <a:graphicFrameLocks noChangeAspect="1"/>
          </p:cNvGraphicFramePr>
          <p:nvPr/>
        </p:nvGraphicFramePr>
        <p:xfrm>
          <a:off x="4581525" y="4572000"/>
          <a:ext cx="2657475" cy="415925"/>
        </p:xfrm>
        <a:graphic>
          <a:graphicData uri="http://schemas.openxmlformats.org/presentationml/2006/ole">
            <p:oleObj spid="_x0000_s13319" name="Equation" r:id="rId8" imgW="1307880" imgH="253800" progId="">
              <p:embed/>
            </p:oleObj>
          </a:graphicData>
        </a:graphic>
      </p:graphicFrame>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p:cNvSpPr>
            <a:spLocks noGrp="1"/>
          </p:cNvSpPr>
          <p:nvPr>
            <p:ph type="dt" sz="quarter" idx="10"/>
          </p:nvPr>
        </p:nvSpPr>
        <p:spPr/>
        <p:txBody>
          <a:bodyPr/>
          <a:lstStyle/>
          <a:p>
            <a:pPr>
              <a:defRPr/>
            </a:pPr>
            <a:r>
              <a:rPr lang="en-US"/>
              <a:t>		 </a:t>
            </a:r>
            <a:r>
              <a:rPr lang="en-US" sz="1200"/>
              <a:t> </a:t>
            </a:r>
            <a:fld id="{9C42213A-B68F-49E6-A1BE-6489EC31C0F7}" type="slidenum">
              <a:rPr lang="en-US" sz="1200">
                <a:solidFill>
                  <a:srgbClr val="003399"/>
                </a:solidFill>
              </a:rPr>
              <a:pPr>
                <a:defRPr/>
              </a:pPr>
              <a:t>75</a:t>
            </a:fld>
            <a:endParaRPr lang="en-US" sz="1200">
              <a:solidFill>
                <a:srgbClr val="003399"/>
              </a:solidFill>
            </a:endParaRPr>
          </a:p>
        </p:txBody>
      </p:sp>
      <p:sp>
        <p:nvSpPr>
          <p:cNvPr id="14340" name="Rectangle 5"/>
          <p:cNvSpPr>
            <a:spLocks noGrp="1" noChangeArrowheads="1"/>
          </p:cNvSpPr>
          <p:nvPr>
            <p:ph type="title"/>
          </p:nvPr>
        </p:nvSpPr>
        <p:spPr/>
        <p:txBody>
          <a:bodyPr/>
          <a:lstStyle/>
          <a:p>
            <a:r>
              <a:rPr lang="en-US" smtClean="0"/>
              <a:t>2. </a:t>
            </a:r>
            <a:r>
              <a:rPr lang="en-GB" smtClean="0"/>
              <a:t>Review of Probability Theory: Basics (8)</a:t>
            </a:r>
            <a:endParaRPr lang="en-US" smtClean="0"/>
          </a:p>
        </p:txBody>
      </p:sp>
      <p:sp>
        <p:nvSpPr>
          <p:cNvPr id="14341" name="Rectangle 3"/>
          <p:cNvSpPr>
            <a:spLocks noGrp="1" noChangeArrowheads="1"/>
          </p:cNvSpPr>
          <p:nvPr>
            <p:ph type="body" sz="half" idx="1"/>
          </p:nvPr>
        </p:nvSpPr>
        <p:spPr>
          <a:xfrm>
            <a:off x="609600" y="990600"/>
            <a:ext cx="7924800" cy="4800600"/>
          </a:xfrm>
        </p:spPr>
        <p:txBody>
          <a:bodyPr/>
          <a:lstStyle/>
          <a:p>
            <a:r>
              <a:rPr lang="en-US" b="1" smtClean="0"/>
              <a:t>Axioms of Probability</a:t>
            </a:r>
            <a:endParaRPr lang="en-US" smtClean="0"/>
          </a:p>
          <a:p>
            <a:pPr>
              <a:lnSpc>
                <a:spcPct val="110000"/>
              </a:lnSpc>
              <a:spcBef>
                <a:spcPct val="50000"/>
              </a:spcBef>
              <a:buFontTx/>
              <a:buNone/>
            </a:pPr>
            <a:r>
              <a:rPr lang="en-US" smtClean="0"/>
              <a:t>	For any event </a:t>
            </a:r>
            <a:r>
              <a:rPr lang="en-US" i="1" smtClean="0"/>
              <a:t>A, </a:t>
            </a:r>
            <a:r>
              <a:rPr lang="en-US" smtClean="0"/>
              <a:t>we assign a number </a:t>
            </a:r>
            <a:r>
              <a:rPr lang="en-US" i="1" smtClean="0"/>
              <a:t>P</a:t>
            </a:r>
            <a:r>
              <a:rPr lang="en-US" smtClean="0"/>
              <a:t>(</a:t>
            </a:r>
            <a:r>
              <a:rPr lang="en-US" i="1" smtClean="0"/>
              <a:t>A</a:t>
            </a:r>
            <a:r>
              <a:rPr lang="en-US" smtClean="0"/>
              <a:t>), called the probability of the event </a:t>
            </a:r>
            <a:r>
              <a:rPr lang="en-US" i="1" smtClean="0"/>
              <a:t>A</a:t>
            </a:r>
            <a:r>
              <a:rPr lang="en-US" smtClean="0"/>
              <a:t>. This number  satisfies the following three conditions that act the </a:t>
            </a:r>
            <a:r>
              <a:rPr lang="en-US" i="1" smtClean="0"/>
              <a:t>axioms of probability</a:t>
            </a:r>
            <a:r>
              <a:rPr lang="en-US" smtClean="0"/>
              <a:t>.</a:t>
            </a:r>
          </a:p>
          <a:p>
            <a:pPr>
              <a:lnSpc>
                <a:spcPct val="110000"/>
              </a:lnSpc>
              <a:spcBef>
                <a:spcPct val="50000"/>
              </a:spcBef>
              <a:buFontTx/>
              <a:buNone/>
            </a:pPr>
            <a:endParaRPr lang="en-US" smtClean="0"/>
          </a:p>
          <a:p>
            <a:pPr>
              <a:lnSpc>
                <a:spcPct val="110000"/>
              </a:lnSpc>
              <a:spcBef>
                <a:spcPct val="50000"/>
              </a:spcBef>
              <a:buFontTx/>
              <a:buNone/>
            </a:pPr>
            <a:endParaRPr lang="en-US" smtClean="0"/>
          </a:p>
          <a:p>
            <a:pPr>
              <a:lnSpc>
                <a:spcPct val="110000"/>
              </a:lnSpc>
              <a:spcBef>
                <a:spcPct val="50000"/>
              </a:spcBef>
              <a:buFontTx/>
              <a:buNone/>
            </a:pPr>
            <a:endParaRPr lang="en-US" smtClean="0"/>
          </a:p>
          <a:p>
            <a:pPr>
              <a:buFont typeface="Wingdings" pitchFamily="2" charset="2"/>
              <a:buNone/>
            </a:pPr>
            <a:r>
              <a:rPr lang="en-US" smtClean="0"/>
              <a:t>	(Note that (iii) states that if </a:t>
            </a:r>
            <a:r>
              <a:rPr lang="en-US" i="1" smtClean="0"/>
              <a:t>A</a:t>
            </a:r>
            <a:r>
              <a:rPr lang="en-US" smtClean="0"/>
              <a:t> and </a:t>
            </a:r>
            <a:r>
              <a:rPr lang="en-US" i="1" smtClean="0"/>
              <a:t>B</a:t>
            </a:r>
            <a:r>
              <a:rPr lang="en-US" smtClean="0"/>
              <a:t> are mutually exclusive (M.E.) events)</a:t>
            </a:r>
          </a:p>
          <a:p>
            <a:endParaRPr lang="en-US" smtClean="0"/>
          </a:p>
        </p:txBody>
      </p:sp>
      <p:graphicFrame>
        <p:nvGraphicFramePr>
          <p:cNvPr id="14338" name="Object 4"/>
          <p:cNvGraphicFramePr>
            <a:graphicFrameLocks noChangeAspect="1"/>
          </p:cNvGraphicFramePr>
          <p:nvPr>
            <p:ph sz="half" idx="2"/>
          </p:nvPr>
        </p:nvGraphicFramePr>
        <p:xfrm>
          <a:off x="1905000" y="2743200"/>
          <a:ext cx="5334000" cy="1084263"/>
        </p:xfrm>
        <a:graphic>
          <a:graphicData uri="http://schemas.openxmlformats.org/presentationml/2006/ole">
            <p:oleObj spid="_x0000_s14338" name="Equation" r:id="rId3" imgW="3251160" imgH="660240" progId="">
              <p:embed/>
            </p:oleObj>
          </a:graphicData>
        </a:graphic>
      </p:graphicFrame>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Date Placeholder 5"/>
          <p:cNvSpPr>
            <a:spLocks noGrp="1"/>
          </p:cNvSpPr>
          <p:nvPr>
            <p:ph type="dt" sz="quarter" idx="10"/>
          </p:nvPr>
        </p:nvSpPr>
        <p:spPr/>
        <p:txBody>
          <a:bodyPr/>
          <a:lstStyle/>
          <a:p>
            <a:pPr>
              <a:defRPr/>
            </a:pPr>
            <a:r>
              <a:rPr lang="en-US"/>
              <a:t>		 </a:t>
            </a:r>
            <a:r>
              <a:rPr lang="en-US" sz="1200"/>
              <a:t> </a:t>
            </a:r>
            <a:fld id="{1695EBB3-4665-4B1E-BBCC-7EBE725F338D}" type="slidenum">
              <a:rPr lang="en-US" sz="1200">
                <a:solidFill>
                  <a:srgbClr val="003399"/>
                </a:solidFill>
              </a:rPr>
              <a:pPr>
                <a:defRPr/>
              </a:pPr>
              <a:t>76</a:t>
            </a:fld>
            <a:endParaRPr lang="en-US" sz="1200">
              <a:solidFill>
                <a:srgbClr val="003399"/>
              </a:solidFill>
            </a:endParaRPr>
          </a:p>
        </p:txBody>
      </p:sp>
      <p:sp>
        <p:nvSpPr>
          <p:cNvPr id="15368" name="Rectangle 8"/>
          <p:cNvSpPr>
            <a:spLocks noGrp="1" noChangeArrowheads="1"/>
          </p:cNvSpPr>
          <p:nvPr>
            <p:ph type="title"/>
          </p:nvPr>
        </p:nvSpPr>
        <p:spPr/>
        <p:txBody>
          <a:bodyPr/>
          <a:lstStyle/>
          <a:p>
            <a:r>
              <a:rPr lang="en-US" smtClean="0"/>
              <a:t>2. </a:t>
            </a:r>
            <a:r>
              <a:rPr lang="en-GB" smtClean="0"/>
              <a:t>Review of Probability Theory: Basics (9)</a:t>
            </a:r>
            <a:endParaRPr lang="en-US" smtClean="0"/>
          </a:p>
        </p:txBody>
      </p:sp>
      <p:sp>
        <p:nvSpPr>
          <p:cNvPr id="15369" name="Rectangle 3"/>
          <p:cNvSpPr>
            <a:spLocks noGrp="1" noChangeArrowheads="1"/>
          </p:cNvSpPr>
          <p:nvPr>
            <p:ph type="body" sz="half" idx="1"/>
          </p:nvPr>
        </p:nvSpPr>
        <p:spPr>
          <a:xfrm>
            <a:off x="609600" y="838200"/>
            <a:ext cx="8001000" cy="5181600"/>
          </a:xfrm>
        </p:spPr>
        <p:txBody>
          <a:bodyPr/>
          <a:lstStyle/>
          <a:p>
            <a:pPr marL="0" indent="0">
              <a:spcBef>
                <a:spcPct val="50000"/>
              </a:spcBef>
              <a:buFontTx/>
              <a:buNone/>
            </a:pPr>
            <a:r>
              <a:rPr lang="en-US" smtClean="0"/>
              <a:t>The following conclusions follow from these axioms:</a:t>
            </a:r>
          </a:p>
          <a:p>
            <a:pPr marL="0" indent="0">
              <a:spcBef>
                <a:spcPct val="50000"/>
              </a:spcBef>
              <a:buFontTx/>
              <a:buNone/>
            </a:pPr>
            <a:r>
              <a:rPr lang="en-US" smtClean="0"/>
              <a:t>	a. </a:t>
            </a:r>
          </a:p>
          <a:p>
            <a:pPr marL="0" indent="0">
              <a:spcBef>
                <a:spcPct val="50000"/>
              </a:spcBef>
              <a:buFontTx/>
              <a:buNone/>
            </a:pPr>
            <a:r>
              <a:rPr lang="en-US" smtClean="0"/>
              <a:t>	b.</a:t>
            </a:r>
          </a:p>
          <a:p>
            <a:pPr marL="0" indent="0">
              <a:spcBef>
                <a:spcPct val="50000"/>
              </a:spcBef>
              <a:buFontTx/>
              <a:buNone/>
            </a:pPr>
            <a:r>
              <a:rPr lang="en-US" smtClean="0"/>
              <a:t>	c. Suppose </a:t>
            </a:r>
            <a:r>
              <a:rPr lang="en-US" i="1" smtClean="0"/>
              <a:t>A</a:t>
            </a:r>
            <a:r>
              <a:rPr lang="en-US" smtClean="0"/>
              <a:t> and </a:t>
            </a:r>
            <a:r>
              <a:rPr lang="en-US" i="1" smtClean="0"/>
              <a:t>B </a:t>
            </a:r>
            <a:r>
              <a:rPr lang="en-US" smtClean="0"/>
              <a:t>are </a:t>
            </a:r>
            <a:r>
              <a:rPr lang="en-US" i="1" smtClean="0"/>
              <a:t>not </a:t>
            </a:r>
            <a:r>
              <a:rPr lang="en-US" smtClean="0"/>
              <a:t>mutually exclusive (M.E.)? </a:t>
            </a:r>
          </a:p>
          <a:p>
            <a:pPr marL="0" indent="0">
              <a:spcBef>
                <a:spcPct val="50000"/>
              </a:spcBef>
              <a:buFontTx/>
              <a:buNone/>
            </a:pPr>
            <a:endParaRPr lang="en-US" smtClean="0"/>
          </a:p>
          <a:p>
            <a:pPr marL="0" indent="0">
              <a:spcBef>
                <a:spcPct val="50000"/>
              </a:spcBef>
            </a:pPr>
            <a:r>
              <a:rPr lang="en-US" sz="1800" smtClean="0"/>
              <a:t> </a:t>
            </a:r>
            <a:r>
              <a:rPr lang="en-US" b="1" smtClean="0"/>
              <a:t>Conditional Probability and Independence</a:t>
            </a:r>
          </a:p>
          <a:p>
            <a:pPr marL="0" indent="0">
              <a:spcBef>
                <a:spcPct val="50000"/>
              </a:spcBef>
              <a:buFont typeface="Wingdings" pitchFamily="2" charset="2"/>
              <a:buNone/>
            </a:pPr>
            <a:r>
              <a:rPr lang="en-US" smtClean="0"/>
              <a:t>In </a:t>
            </a:r>
            <a:r>
              <a:rPr lang="en-US" i="1" smtClean="0"/>
              <a:t>N</a:t>
            </a:r>
            <a:r>
              <a:rPr lang="en-US" smtClean="0"/>
              <a:t> independent trials, suppose </a:t>
            </a:r>
            <a:r>
              <a:rPr lang="en-US" i="1" smtClean="0"/>
              <a:t>N</a:t>
            </a:r>
            <a:r>
              <a:rPr lang="en-US" i="1" baseline="-25000" smtClean="0"/>
              <a:t>A</a:t>
            </a:r>
            <a:r>
              <a:rPr lang="en-US" smtClean="0"/>
              <a:t>,  </a:t>
            </a:r>
            <a:r>
              <a:rPr lang="en-US" i="1" smtClean="0"/>
              <a:t>N</a:t>
            </a:r>
            <a:r>
              <a:rPr lang="en-US" i="1" baseline="-25000" smtClean="0"/>
              <a:t>B</a:t>
            </a:r>
            <a:r>
              <a:rPr lang="en-US" smtClean="0"/>
              <a:t>,</a:t>
            </a:r>
            <a:r>
              <a:rPr lang="en-US" i="1" smtClean="0"/>
              <a:t>  N</a:t>
            </a:r>
            <a:r>
              <a:rPr lang="en-US" i="1" baseline="-25000" smtClean="0"/>
              <a:t>AB</a:t>
            </a:r>
            <a:r>
              <a:rPr lang="en-US" smtClean="0"/>
              <a:t>  denote the number of times events </a:t>
            </a:r>
            <a:r>
              <a:rPr lang="en-US" i="1" smtClean="0"/>
              <a:t>A</a:t>
            </a:r>
            <a:r>
              <a:rPr lang="en-US" smtClean="0"/>
              <a:t>, </a:t>
            </a:r>
            <a:r>
              <a:rPr lang="en-US" i="1" smtClean="0"/>
              <a:t>B</a:t>
            </a:r>
            <a:r>
              <a:rPr lang="en-US" smtClean="0"/>
              <a:t> and </a:t>
            </a:r>
            <a:r>
              <a:rPr lang="en-US" i="1" smtClean="0"/>
              <a:t>AB </a:t>
            </a:r>
            <a:r>
              <a:rPr lang="en-US" smtClean="0"/>
              <a:t>occur respectively, for large </a:t>
            </a:r>
            <a:r>
              <a:rPr lang="en-US" i="1" smtClean="0"/>
              <a:t>N</a:t>
            </a:r>
            <a:r>
              <a:rPr lang="en-US" smtClean="0"/>
              <a:t> </a:t>
            </a:r>
            <a:endParaRPr lang="en-US" i="1" smtClean="0"/>
          </a:p>
          <a:p>
            <a:pPr marL="0" indent="0">
              <a:spcBef>
                <a:spcPct val="50000"/>
              </a:spcBef>
              <a:buFont typeface="Wingdings" pitchFamily="2" charset="2"/>
              <a:buNone/>
            </a:pPr>
            <a:endParaRPr lang="en-US" i="1" smtClean="0"/>
          </a:p>
          <a:p>
            <a:pPr marL="0" indent="0">
              <a:spcBef>
                <a:spcPct val="50000"/>
              </a:spcBef>
              <a:buFont typeface="Wingdings" pitchFamily="2" charset="2"/>
              <a:buNone/>
            </a:pPr>
            <a:r>
              <a:rPr lang="en-US" smtClean="0"/>
              <a:t>Among the </a:t>
            </a:r>
            <a:r>
              <a:rPr lang="en-US" i="1" smtClean="0"/>
              <a:t>N</a:t>
            </a:r>
            <a:r>
              <a:rPr lang="en-US" i="1" baseline="-25000" smtClean="0"/>
              <a:t>A</a:t>
            </a:r>
            <a:r>
              <a:rPr lang="en-US" i="1" smtClean="0"/>
              <a:t> </a:t>
            </a:r>
            <a:r>
              <a:rPr lang="en-US" smtClean="0"/>
              <a:t>occurrences of </a:t>
            </a:r>
            <a:r>
              <a:rPr lang="en-US" i="1" smtClean="0"/>
              <a:t>A, </a:t>
            </a:r>
            <a:r>
              <a:rPr lang="en-US" smtClean="0"/>
              <a:t>only </a:t>
            </a:r>
            <a:r>
              <a:rPr lang="en-US" i="1" smtClean="0"/>
              <a:t>N</a:t>
            </a:r>
            <a:r>
              <a:rPr lang="en-US" i="1" baseline="-25000" smtClean="0"/>
              <a:t>AB</a:t>
            </a:r>
            <a:r>
              <a:rPr lang="en-US" i="1" smtClean="0"/>
              <a:t> </a:t>
            </a:r>
            <a:r>
              <a:rPr lang="en-US" smtClean="0"/>
              <a:t>of them are also found among the </a:t>
            </a:r>
            <a:r>
              <a:rPr lang="en-US" i="1" smtClean="0"/>
              <a:t>N</a:t>
            </a:r>
            <a:r>
              <a:rPr lang="en-US" i="1" baseline="-25000" smtClean="0"/>
              <a:t>B</a:t>
            </a:r>
            <a:r>
              <a:rPr lang="en-US" i="1" smtClean="0"/>
              <a:t> </a:t>
            </a:r>
            <a:r>
              <a:rPr lang="en-US" smtClean="0"/>
              <a:t>occurrences of </a:t>
            </a:r>
            <a:r>
              <a:rPr lang="en-US" i="1" smtClean="0"/>
              <a:t>B. </a:t>
            </a:r>
            <a:r>
              <a:rPr lang="en-US" smtClean="0"/>
              <a:t>Thus the ratio</a:t>
            </a:r>
          </a:p>
          <a:p>
            <a:pPr marL="0" indent="0">
              <a:buFont typeface="Wingdings" pitchFamily="2" charset="2"/>
              <a:buNone/>
            </a:pPr>
            <a:endParaRPr lang="en-US" sz="2400" smtClean="0"/>
          </a:p>
        </p:txBody>
      </p:sp>
      <p:graphicFrame>
        <p:nvGraphicFramePr>
          <p:cNvPr id="15362" name="Object 4"/>
          <p:cNvGraphicFramePr>
            <a:graphicFrameLocks noChangeAspect="1"/>
          </p:cNvGraphicFramePr>
          <p:nvPr>
            <p:ph sz="quarter" idx="2"/>
          </p:nvPr>
        </p:nvGraphicFramePr>
        <p:xfrm>
          <a:off x="1905000" y="1295400"/>
          <a:ext cx="5105400" cy="392113"/>
        </p:xfrm>
        <a:graphic>
          <a:graphicData uri="http://schemas.openxmlformats.org/presentationml/2006/ole">
            <p:oleObj spid="_x0000_s15362" name="Equation" r:id="rId3" imgW="3149280" imgH="241200" progId="">
              <p:embed/>
            </p:oleObj>
          </a:graphicData>
        </a:graphic>
      </p:graphicFrame>
      <p:graphicFrame>
        <p:nvGraphicFramePr>
          <p:cNvPr id="15363" name="Object 7"/>
          <p:cNvGraphicFramePr>
            <a:graphicFrameLocks noChangeAspect="1"/>
          </p:cNvGraphicFramePr>
          <p:nvPr>
            <p:ph sz="quarter" idx="3"/>
          </p:nvPr>
        </p:nvGraphicFramePr>
        <p:xfrm>
          <a:off x="1981200" y="1752600"/>
          <a:ext cx="1143000" cy="373063"/>
        </p:xfrm>
        <a:graphic>
          <a:graphicData uri="http://schemas.openxmlformats.org/presentationml/2006/ole">
            <p:oleObj spid="_x0000_s15363" name="Equation" r:id="rId4" imgW="660240" imgH="215640" progId="">
              <p:embed/>
            </p:oleObj>
          </a:graphicData>
        </a:graphic>
      </p:graphicFrame>
      <p:graphicFrame>
        <p:nvGraphicFramePr>
          <p:cNvPr id="15364" name="Object 12"/>
          <p:cNvGraphicFramePr>
            <a:graphicFrameLocks noChangeAspect="1"/>
          </p:cNvGraphicFramePr>
          <p:nvPr/>
        </p:nvGraphicFramePr>
        <p:xfrm>
          <a:off x="2667000" y="2646363"/>
          <a:ext cx="3657600" cy="325437"/>
        </p:xfrm>
        <a:graphic>
          <a:graphicData uri="http://schemas.openxmlformats.org/presentationml/2006/ole">
            <p:oleObj spid="_x0000_s15364" name="Equation" r:id="rId5" imgW="2145960" imgH="203040" progId="">
              <p:embed/>
            </p:oleObj>
          </a:graphicData>
        </a:graphic>
      </p:graphicFrame>
      <p:graphicFrame>
        <p:nvGraphicFramePr>
          <p:cNvPr id="15365" name="Object 13"/>
          <p:cNvGraphicFramePr>
            <a:graphicFrameLocks noChangeAspect="1"/>
          </p:cNvGraphicFramePr>
          <p:nvPr/>
        </p:nvGraphicFramePr>
        <p:xfrm>
          <a:off x="2514600" y="4267200"/>
          <a:ext cx="4267200" cy="609600"/>
        </p:xfrm>
        <a:graphic>
          <a:graphicData uri="http://schemas.openxmlformats.org/presentationml/2006/ole">
            <p:oleObj spid="_x0000_s15365" name="Equation" r:id="rId6" imgW="2628720" imgH="393480" progId="">
              <p:embed/>
            </p:oleObj>
          </a:graphicData>
        </a:graphic>
      </p:graphicFrame>
      <p:graphicFrame>
        <p:nvGraphicFramePr>
          <p:cNvPr id="15366" name="Object 14"/>
          <p:cNvGraphicFramePr>
            <a:graphicFrameLocks noChangeAspect="1"/>
          </p:cNvGraphicFramePr>
          <p:nvPr/>
        </p:nvGraphicFramePr>
        <p:xfrm>
          <a:off x="3200400" y="5486400"/>
          <a:ext cx="2514600" cy="657225"/>
        </p:xfrm>
        <a:graphic>
          <a:graphicData uri="http://schemas.openxmlformats.org/presentationml/2006/ole">
            <p:oleObj spid="_x0000_s15366" name="Equation" r:id="rId7" imgW="1574640" imgH="431640" progId="">
              <p:embed/>
            </p:oleObj>
          </a:graphicData>
        </a:graphic>
      </p:graphicFrame>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Date Placeholder 5"/>
          <p:cNvSpPr>
            <a:spLocks noGrp="1"/>
          </p:cNvSpPr>
          <p:nvPr>
            <p:ph type="dt" sz="quarter" idx="10"/>
          </p:nvPr>
        </p:nvSpPr>
        <p:spPr/>
        <p:txBody>
          <a:bodyPr/>
          <a:lstStyle/>
          <a:p>
            <a:pPr>
              <a:defRPr/>
            </a:pPr>
            <a:r>
              <a:rPr lang="en-US"/>
              <a:t>		 </a:t>
            </a:r>
            <a:r>
              <a:rPr lang="en-US" sz="1200"/>
              <a:t> </a:t>
            </a:r>
            <a:fld id="{5C478F14-7F7A-482B-B61E-848D6D3BAC61}" type="slidenum">
              <a:rPr lang="en-US" sz="1200">
                <a:solidFill>
                  <a:srgbClr val="003399"/>
                </a:solidFill>
              </a:rPr>
              <a:pPr>
                <a:defRPr/>
              </a:pPr>
              <a:t>77</a:t>
            </a:fld>
            <a:endParaRPr lang="en-US" sz="1200">
              <a:solidFill>
                <a:srgbClr val="003399"/>
              </a:solidFill>
            </a:endParaRPr>
          </a:p>
        </p:txBody>
      </p:sp>
      <p:sp>
        <p:nvSpPr>
          <p:cNvPr id="16391" name="Rectangle 8"/>
          <p:cNvSpPr>
            <a:spLocks noGrp="1" noChangeArrowheads="1"/>
          </p:cNvSpPr>
          <p:nvPr>
            <p:ph type="title"/>
          </p:nvPr>
        </p:nvSpPr>
        <p:spPr/>
        <p:txBody>
          <a:bodyPr/>
          <a:lstStyle/>
          <a:p>
            <a:r>
              <a:rPr lang="en-US" smtClean="0"/>
              <a:t>2. </a:t>
            </a:r>
            <a:r>
              <a:rPr lang="en-GB" smtClean="0"/>
              <a:t>Review of Probability Theory: Basics (10)</a:t>
            </a:r>
            <a:endParaRPr lang="en-US" smtClean="0"/>
          </a:p>
        </p:txBody>
      </p:sp>
      <p:sp>
        <p:nvSpPr>
          <p:cNvPr id="16392" name="Rectangle 3"/>
          <p:cNvSpPr>
            <a:spLocks noGrp="1" noChangeArrowheads="1"/>
          </p:cNvSpPr>
          <p:nvPr>
            <p:ph type="body" sz="half" idx="1"/>
          </p:nvPr>
        </p:nvSpPr>
        <p:spPr>
          <a:xfrm>
            <a:off x="685800" y="838200"/>
            <a:ext cx="7924800" cy="5638800"/>
          </a:xfrm>
        </p:spPr>
        <p:txBody>
          <a:bodyPr/>
          <a:lstStyle/>
          <a:p>
            <a:pPr marL="0" indent="0">
              <a:lnSpc>
                <a:spcPct val="90000"/>
              </a:lnSpc>
              <a:buFont typeface="Wingdings" pitchFamily="2" charset="2"/>
              <a:buNone/>
            </a:pPr>
            <a:r>
              <a:rPr lang="en-US" smtClean="0"/>
              <a:t>is a measure of “</a:t>
            </a:r>
            <a:r>
              <a:rPr lang="en-US" i="1" smtClean="0"/>
              <a:t>the event A given that B has already occurred</a:t>
            </a:r>
            <a:r>
              <a:rPr lang="en-US" smtClean="0"/>
              <a:t>”. We denote this conditional probability by </a:t>
            </a:r>
          </a:p>
          <a:p>
            <a:pPr marL="0" indent="0" algn="ctr">
              <a:lnSpc>
                <a:spcPct val="90000"/>
              </a:lnSpc>
              <a:buFont typeface="Wingdings" pitchFamily="2" charset="2"/>
              <a:buNone/>
            </a:pPr>
            <a:r>
              <a:rPr lang="en-US" i="1" smtClean="0"/>
              <a:t>P</a:t>
            </a:r>
            <a:r>
              <a:rPr lang="en-US" smtClean="0"/>
              <a:t>(</a:t>
            </a:r>
            <a:r>
              <a:rPr lang="en-US" i="1" smtClean="0"/>
              <a:t>A</a:t>
            </a:r>
            <a:r>
              <a:rPr lang="en-US" smtClean="0"/>
              <a:t>|</a:t>
            </a:r>
            <a:r>
              <a:rPr lang="en-US" i="1" smtClean="0"/>
              <a:t>B</a:t>
            </a:r>
            <a:r>
              <a:rPr lang="en-US" smtClean="0"/>
              <a:t>) =  Probability of “</a:t>
            </a:r>
            <a:r>
              <a:rPr lang="en-US" i="1" smtClean="0"/>
              <a:t>the event A given that B has occurred</a:t>
            </a:r>
            <a:r>
              <a:rPr lang="en-US" smtClean="0"/>
              <a:t>”.</a:t>
            </a:r>
          </a:p>
          <a:p>
            <a:pPr marL="0" indent="0">
              <a:lnSpc>
                <a:spcPct val="90000"/>
              </a:lnSpc>
              <a:buFont typeface="Wingdings" pitchFamily="2" charset="2"/>
              <a:buNone/>
            </a:pPr>
            <a:endParaRPr lang="en-US" sz="1000" smtClean="0"/>
          </a:p>
          <a:p>
            <a:pPr marL="0" indent="0">
              <a:lnSpc>
                <a:spcPct val="90000"/>
              </a:lnSpc>
              <a:buFont typeface="Wingdings" pitchFamily="2" charset="2"/>
              <a:buNone/>
            </a:pPr>
            <a:r>
              <a:rPr lang="en-US" smtClean="0"/>
              <a:t>We define</a:t>
            </a:r>
          </a:p>
          <a:p>
            <a:pPr marL="0" indent="0">
              <a:lnSpc>
                <a:spcPct val="90000"/>
              </a:lnSpc>
              <a:buFont typeface="Wingdings" pitchFamily="2" charset="2"/>
              <a:buNone/>
            </a:pPr>
            <a:endParaRPr lang="en-US" sz="1600" smtClean="0"/>
          </a:p>
          <a:p>
            <a:pPr marL="0" indent="0">
              <a:lnSpc>
                <a:spcPct val="90000"/>
              </a:lnSpc>
              <a:buFont typeface="Wingdings" pitchFamily="2" charset="2"/>
              <a:buNone/>
            </a:pPr>
            <a:endParaRPr lang="en-US" sz="1200" smtClean="0"/>
          </a:p>
          <a:p>
            <a:pPr marL="0" indent="0">
              <a:lnSpc>
                <a:spcPct val="90000"/>
              </a:lnSpc>
              <a:buFont typeface="Wingdings" pitchFamily="2" charset="2"/>
              <a:buNone/>
            </a:pPr>
            <a:r>
              <a:rPr lang="en-US" smtClean="0"/>
              <a:t>provided                 As we show below, the above definition satisfies all probability axioms discussed earlier.</a:t>
            </a:r>
          </a:p>
          <a:p>
            <a:pPr marL="0" indent="0">
              <a:lnSpc>
                <a:spcPct val="90000"/>
              </a:lnSpc>
              <a:buFont typeface="Wingdings" pitchFamily="2" charset="2"/>
              <a:buNone/>
            </a:pPr>
            <a:endParaRPr lang="en-US" sz="1400" smtClean="0"/>
          </a:p>
          <a:p>
            <a:pPr marL="0" indent="0">
              <a:lnSpc>
                <a:spcPct val="120000"/>
              </a:lnSpc>
              <a:spcBef>
                <a:spcPct val="0"/>
              </a:spcBef>
              <a:buFontTx/>
              <a:buNone/>
            </a:pPr>
            <a:r>
              <a:rPr lang="en-US" b="1" smtClean="0">
                <a:sym typeface="Arial Narrow Special G1" pitchFamily="34" charset="2"/>
              </a:rPr>
              <a:t>Independence</a:t>
            </a:r>
            <a:r>
              <a:rPr lang="en-US" smtClean="0">
                <a:sym typeface="Arial Narrow Special G1" pitchFamily="34" charset="2"/>
              </a:rPr>
              <a:t>: </a:t>
            </a:r>
            <a:r>
              <a:rPr lang="en-US" i="1" smtClean="0">
                <a:sym typeface="Arial Narrow Special G1" pitchFamily="34" charset="2"/>
              </a:rPr>
              <a:t>A</a:t>
            </a:r>
            <a:r>
              <a:rPr lang="en-US" smtClean="0">
                <a:sym typeface="Arial Narrow Special G1" pitchFamily="34" charset="2"/>
              </a:rPr>
              <a:t> and </a:t>
            </a:r>
            <a:r>
              <a:rPr lang="en-US" i="1" smtClean="0">
                <a:sym typeface="Arial Narrow Special G1" pitchFamily="34" charset="2"/>
              </a:rPr>
              <a:t>B</a:t>
            </a:r>
            <a:r>
              <a:rPr lang="en-US" smtClean="0">
                <a:sym typeface="Arial Narrow Special G1" pitchFamily="34" charset="2"/>
              </a:rPr>
              <a:t> are said to be independent events, if</a:t>
            </a:r>
          </a:p>
          <a:p>
            <a:pPr marL="0" indent="0">
              <a:lnSpc>
                <a:spcPct val="90000"/>
              </a:lnSpc>
              <a:buFont typeface="Wingdings" pitchFamily="2" charset="2"/>
              <a:buNone/>
            </a:pPr>
            <a:endParaRPr lang="en-US" smtClean="0"/>
          </a:p>
          <a:p>
            <a:pPr marL="0" indent="0">
              <a:lnSpc>
                <a:spcPct val="90000"/>
              </a:lnSpc>
              <a:buFont typeface="Wingdings" pitchFamily="2" charset="2"/>
              <a:buNone/>
            </a:pPr>
            <a:r>
              <a:rPr lang="en-US" smtClean="0"/>
              <a:t>Then</a:t>
            </a:r>
          </a:p>
          <a:p>
            <a:pPr marL="0" indent="0">
              <a:lnSpc>
                <a:spcPct val="90000"/>
              </a:lnSpc>
              <a:buFont typeface="Wingdings" pitchFamily="2" charset="2"/>
              <a:buNone/>
            </a:pPr>
            <a:endParaRPr lang="en-US" smtClean="0"/>
          </a:p>
          <a:p>
            <a:pPr marL="0" indent="0">
              <a:lnSpc>
                <a:spcPct val="90000"/>
              </a:lnSpc>
              <a:buFont typeface="Wingdings" pitchFamily="2" charset="2"/>
              <a:buNone/>
            </a:pPr>
            <a:endParaRPr lang="en-US" sz="1000" smtClean="0"/>
          </a:p>
          <a:p>
            <a:pPr marL="0" indent="0">
              <a:lnSpc>
                <a:spcPct val="90000"/>
              </a:lnSpc>
              <a:buFont typeface="Wingdings" pitchFamily="2" charset="2"/>
              <a:buNone/>
            </a:pPr>
            <a:r>
              <a:rPr lang="en-US" smtClean="0"/>
              <a:t>Thus if </a:t>
            </a:r>
            <a:r>
              <a:rPr lang="en-US" i="1" smtClean="0"/>
              <a:t>A</a:t>
            </a:r>
            <a:r>
              <a:rPr lang="en-US" smtClean="0"/>
              <a:t> and </a:t>
            </a:r>
            <a:r>
              <a:rPr lang="en-US" i="1" smtClean="0"/>
              <a:t>B</a:t>
            </a:r>
            <a:r>
              <a:rPr lang="en-US" smtClean="0"/>
              <a:t> are independent, the event that </a:t>
            </a:r>
            <a:r>
              <a:rPr lang="en-US" i="1" smtClean="0"/>
              <a:t>B</a:t>
            </a:r>
            <a:r>
              <a:rPr lang="en-US" smtClean="0"/>
              <a:t> has occurred does not  shed any more light into the event </a:t>
            </a:r>
            <a:r>
              <a:rPr lang="en-US" i="1" smtClean="0"/>
              <a:t>A</a:t>
            </a:r>
            <a:r>
              <a:rPr lang="en-US" smtClean="0"/>
              <a:t>. It makes no difference to </a:t>
            </a:r>
            <a:r>
              <a:rPr lang="en-US" i="1" smtClean="0"/>
              <a:t>A</a:t>
            </a:r>
            <a:r>
              <a:rPr lang="en-US" smtClean="0"/>
              <a:t> whether </a:t>
            </a:r>
            <a:r>
              <a:rPr lang="en-US" i="1" smtClean="0"/>
              <a:t>B</a:t>
            </a:r>
            <a:r>
              <a:rPr lang="en-US" smtClean="0"/>
              <a:t> has occurred or not.</a:t>
            </a:r>
          </a:p>
          <a:p>
            <a:pPr marL="0" indent="0">
              <a:lnSpc>
                <a:spcPct val="90000"/>
              </a:lnSpc>
            </a:pPr>
            <a:endParaRPr lang="en-US" smtClean="0"/>
          </a:p>
        </p:txBody>
      </p:sp>
      <p:graphicFrame>
        <p:nvGraphicFramePr>
          <p:cNvPr id="16386" name="Object 4"/>
          <p:cNvGraphicFramePr>
            <a:graphicFrameLocks noChangeAspect="1"/>
          </p:cNvGraphicFramePr>
          <p:nvPr>
            <p:ph sz="quarter" idx="2"/>
          </p:nvPr>
        </p:nvGraphicFramePr>
        <p:xfrm>
          <a:off x="3657600" y="2025650"/>
          <a:ext cx="1828800" cy="641350"/>
        </p:xfrm>
        <a:graphic>
          <a:graphicData uri="http://schemas.openxmlformats.org/presentationml/2006/ole">
            <p:oleObj spid="_x0000_s16386" name="Equation" r:id="rId3" imgW="1193760" imgH="419040" progId="">
              <p:embed/>
            </p:oleObj>
          </a:graphicData>
        </a:graphic>
      </p:graphicFrame>
      <p:graphicFrame>
        <p:nvGraphicFramePr>
          <p:cNvPr id="16387" name="Object 7"/>
          <p:cNvGraphicFramePr>
            <a:graphicFrameLocks noChangeAspect="1"/>
          </p:cNvGraphicFramePr>
          <p:nvPr>
            <p:ph sz="quarter" idx="3"/>
          </p:nvPr>
        </p:nvGraphicFramePr>
        <p:xfrm>
          <a:off x="1752600" y="2800350"/>
          <a:ext cx="996950" cy="323850"/>
        </p:xfrm>
        <a:graphic>
          <a:graphicData uri="http://schemas.openxmlformats.org/presentationml/2006/ole">
            <p:oleObj spid="_x0000_s16387" name="Equation" r:id="rId4" imgW="622080" imgH="203040" progId="">
              <p:embed/>
            </p:oleObj>
          </a:graphicData>
        </a:graphic>
      </p:graphicFrame>
      <p:graphicFrame>
        <p:nvGraphicFramePr>
          <p:cNvPr id="16388" name="Object 10"/>
          <p:cNvGraphicFramePr>
            <a:graphicFrameLocks noChangeAspect="1"/>
          </p:cNvGraphicFramePr>
          <p:nvPr/>
        </p:nvGraphicFramePr>
        <p:xfrm>
          <a:off x="3363913" y="4021138"/>
          <a:ext cx="2503487" cy="322262"/>
        </p:xfrm>
        <a:graphic>
          <a:graphicData uri="http://schemas.openxmlformats.org/presentationml/2006/ole">
            <p:oleObj spid="_x0000_s16388" name="Equation" r:id="rId5" imgW="1358640" imgH="203040" progId="">
              <p:embed/>
            </p:oleObj>
          </a:graphicData>
        </a:graphic>
      </p:graphicFrame>
      <p:graphicFrame>
        <p:nvGraphicFramePr>
          <p:cNvPr id="16389" name="Object 11"/>
          <p:cNvGraphicFramePr>
            <a:graphicFrameLocks noChangeAspect="1"/>
          </p:cNvGraphicFramePr>
          <p:nvPr/>
        </p:nvGraphicFramePr>
        <p:xfrm>
          <a:off x="2286000" y="4495800"/>
          <a:ext cx="4724400" cy="638175"/>
        </p:xfrm>
        <a:graphic>
          <a:graphicData uri="http://schemas.openxmlformats.org/presentationml/2006/ole">
            <p:oleObj spid="_x0000_s16389" name="Equation" r:id="rId6" imgW="2463480" imgH="419040" progId="">
              <p:embed/>
            </p:oleObj>
          </a:graphicData>
        </a:graphic>
      </p:graphicFrame>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Date Placeholder 3"/>
          <p:cNvSpPr>
            <a:spLocks noGrp="1"/>
          </p:cNvSpPr>
          <p:nvPr>
            <p:ph type="dt" sz="quarter" idx="10"/>
          </p:nvPr>
        </p:nvSpPr>
        <p:spPr/>
        <p:txBody>
          <a:bodyPr/>
          <a:lstStyle/>
          <a:p>
            <a:pPr>
              <a:defRPr/>
            </a:pPr>
            <a:r>
              <a:rPr lang="en-US"/>
              <a:t>		 </a:t>
            </a:r>
            <a:r>
              <a:rPr lang="en-US" sz="1200"/>
              <a:t> </a:t>
            </a:r>
            <a:fld id="{37493B4F-4D0A-48DB-B400-286D59C16393}" type="slidenum">
              <a:rPr lang="en-US" sz="1200">
                <a:solidFill>
                  <a:srgbClr val="003399"/>
                </a:solidFill>
              </a:rPr>
              <a:pPr>
                <a:defRPr/>
              </a:pPr>
              <a:t>78</a:t>
            </a:fld>
            <a:endParaRPr lang="en-US" sz="1200">
              <a:solidFill>
                <a:srgbClr val="003399"/>
              </a:solidFill>
            </a:endParaRPr>
          </a:p>
        </p:txBody>
      </p:sp>
      <p:sp>
        <p:nvSpPr>
          <p:cNvPr id="17415" name="Rectangle 2"/>
          <p:cNvSpPr>
            <a:spLocks noGrp="1" noChangeArrowheads="1"/>
          </p:cNvSpPr>
          <p:nvPr>
            <p:ph type="title"/>
          </p:nvPr>
        </p:nvSpPr>
        <p:spPr/>
        <p:txBody>
          <a:bodyPr/>
          <a:lstStyle/>
          <a:p>
            <a:r>
              <a:rPr lang="en-US" smtClean="0"/>
              <a:t>2. </a:t>
            </a:r>
            <a:r>
              <a:rPr lang="en-GB" smtClean="0"/>
              <a:t>Review of Probability Theory: Basics (11)</a:t>
            </a:r>
            <a:endParaRPr lang="en-US" smtClean="0"/>
          </a:p>
        </p:txBody>
      </p:sp>
      <p:sp>
        <p:nvSpPr>
          <p:cNvPr id="17416" name="Text Box 4"/>
          <p:cNvSpPr txBox="1">
            <a:spLocks noChangeArrowheads="1"/>
          </p:cNvSpPr>
          <p:nvPr/>
        </p:nvSpPr>
        <p:spPr bwMode="auto">
          <a:xfrm>
            <a:off x="533400" y="968375"/>
            <a:ext cx="8140700" cy="4975225"/>
          </a:xfrm>
          <a:prstGeom prst="rect">
            <a:avLst/>
          </a:prstGeom>
          <a:noFill/>
          <a:ln w="9525">
            <a:noFill/>
            <a:miter lim="800000"/>
            <a:headEnd/>
            <a:tailEnd/>
          </a:ln>
        </p:spPr>
        <p:txBody>
          <a:bodyPr>
            <a:spAutoFit/>
          </a:bodyPr>
          <a:lstStyle/>
          <a:p>
            <a:pPr>
              <a:lnSpc>
                <a:spcPct val="70000"/>
              </a:lnSpc>
              <a:spcBef>
                <a:spcPct val="50000"/>
              </a:spcBef>
            </a:pPr>
            <a:r>
              <a:rPr lang="en-US" sz="2800">
                <a:latin typeface="Times New Roman" pitchFamily="18" charset="0"/>
              </a:rPr>
              <a:t>  </a:t>
            </a:r>
            <a:r>
              <a:rPr lang="en-US"/>
              <a:t>Let </a:t>
            </a:r>
          </a:p>
          <a:p>
            <a:pPr>
              <a:lnSpc>
                <a:spcPct val="70000"/>
              </a:lnSpc>
              <a:spcBef>
                <a:spcPct val="50000"/>
              </a:spcBef>
              <a:buFontTx/>
              <a:buChar char="•"/>
            </a:pPr>
            <a:endParaRPr lang="en-US" sz="2400"/>
          </a:p>
          <a:p>
            <a:pPr>
              <a:lnSpc>
                <a:spcPct val="70000"/>
              </a:lnSpc>
              <a:spcBef>
                <a:spcPct val="50000"/>
              </a:spcBef>
            </a:pPr>
            <a:r>
              <a:rPr lang="en-US"/>
              <a:t>   a union of </a:t>
            </a:r>
            <a:r>
              <a:rPr lang="en-US" i="1"/>
              <a:t>n</a:t>
            </a:r>
            <a:r>
              <a:rPr lang="en-US"/>
              <a:t> independent events. Then by De-Morgan’s law</a:t>
            </a:r>
          </a:p>
          <a:p>
            <a:pPr>
              <a:lnSpc>
                <a:spcPct val="70000"/>
              </a:lnSpc>
              <a:spcBef>
                <a:spcPct val="50000"/>
              </a:spcBef>
            </a:pPr>
            <a:endParaRPr lang="en-US"/>
          </a:p>
          <a:p>
            <a:pPr>
              <a:lnSpc>
                <a:spcPct val="90000"/>
              </a:lnSpc>
              <a:spcBef>
                <a:spcPct val="50000"/>
              </a:spcBef>
            </a:pPr>
            <a:r>
              <a:rPr lang="en-US"/>
              <a:t>   and using their independence</a:t>
            </a:r>
          </a:p>
          <a:p>
            <a:pPr>
              <a:lnSpc>
                <a:spcPct val="90000"/>
              </a:lnSpc>
              <a:spcBef>
                <a:spcPct val="50000"/>
              </a:spcBef>
            </a:pPr>
            <a:endParaRPr lang="en-US"/>
          </a:p>
          <a:p>
            <a:pPr>
              <a:lnSpc>
                <a:spcPct val="90000"/>
              </a:lnSpc>
              <a:spcBef>
                <a:spcPct val="50000"/>
              </a:spcBef>
            </a:pPr>
            <a:r>
              <a:rPr lang="en-US"/>
              <a:t>   </a:t>
            </a:r>
          </a:p>
          <a:p>
            <a:pPr>
              <a:lnSpc>
                <a:spcPct val="90000"/>
              </a:lnSpc>
              <a:spcBef>
                <a:spcPct val="50000"/>
              </a:spcBef>
            </a:pPr>
            <a:r>
              <a:rPr lang="en-US"/>
              <a:t>   Thus for any </a:t>
            </a:r>
            <a:r>
              <a:rPr lang="en-US" i="1"/>
              <a:t>A</a:t>
            </a:r>
            <a:r>
              <a:rPr lang="en-US"/>
              <a:t> as in (*)</a:t>
            </a:r>
          </a:p>
          <a:p>
            <a:pPr>
              <a:lnSpc>
                <a:spcPct val="90000"/>
              </a:lnSpc>
              <a:spcBef>
                <a:spcPct val="50000"/>
              </a:spcBef>
            </a:pPr>
            <a:endParaRPr lang="en-US"/>
          </a:p>
          <a:p>
            <a:pPr>
              <a:lnSpc>
                <a:spcPct val="90000"/>
              </a:lnSpc>
              <a:spcBef>
                <a:spcPct val="50000"/>
              </a:spcBef>
            </a:pPr>
            <a:r>
              <a:rPr lang="en-US"/>
              <a:t>    a useful result.</a:t>
            </a:r>
          </a:p>
          <a:p>
            <a:pPr>
              <a:lnSpc>
                <a:spcPct val="90000"/>
              </a:lnSpc>
              <a:spcBef>
                <a:spcPct val="50000"/>
              </a:spcBef>
            </a:pPr>
            <a:endParaRPr lang="en-US"/>
          </a:p>
          <a:p>
            <a:pPr>
              <a:lnSpc>
                <a:spcPct val="90000"/>
              </a:lnSpc>
              <a:spcBef>
                <a:spcPct val="50000"/>
              </a:spcBef>
            </a:pPr>
            <a:r>
              <a:rPr lang="en-US"/>
              <a:t>   </a:t>
            </a:r>
          </a:p>
        </p:txBody>
      </p:sp>
      <p:graphicFrame>
        <p:nvGraphicFramePr>
          <p:cNvPr id="17410" name="Object 5"/>
          <p:cNvGraphicFramePr>
            <a:graphicFrameLocks noChangeAspect="1"/>
          </p:cNvGraphicFramePr>
          <p:nvPr/>
        </p:nvGraphicFramePr>
        <p:xfrm>
          <a:off x="2590800" y="1143000"/>
          <a:ext cx="3625850" cy="438150"/>
        </p:xfrm>
        <a:graphic>
          <a:graphicData uri="http://schemas.openxmlformats.org/presentationml/2006/ole">
            <p:oleObj spid="_x0000_s17410" name="Equation" r:id="rId3" imgW="1714320" imgH="228600" progId="">
              <p:embed/>
            </p:oleObj>
          </a:graphicData>
        </a:graphic>
      </p:graphicFrame>
      <p:graphicFrame>
        <p:nvGraphicFramePr>
          <p:cNvPr id="17411" name="Object 7"/>
          <p:cNvGraphicFramePr>
            <a:graphicFrameLocks noChangeAspect="1"/>
          </p:cNvGraphicFramePr>
          <p:nvPr/>
        </p:nvGraphicFramePr>
        <p:xfrm>
          <a:off x="3446463" y="2133600"/>
          <a:ext cx="1887537" cy="388938"/>
        </p:xfrm>
        <a:graphic>
          <a:graphicData uri="http://schemas.openxmlformats.org/presentationml/2006/ole">
            <p:oleObj spid="_x0000_s17411" name="Equation" r:id="rId4" imgW="939600" imgH="215640" progId="">
              <p:embed/>
            </p:oleObj>
          </a:graphicData>
        </a:graphic>
      </p:graphicFrame>
      <p:graphicFrame>
        <p:nvGraphicFramePr>
          <p:cNvPr id="17412" name="Object 8"/>
          <p:cNvGraphicFramePr>
            <a:graphicFrameLocks noChangeAspect="1"/>
          </p:cNvGraphicFramePr>
          <p:nvPr/>
        </p:nvGraphicFramePr>
        <p:xfrm>
          <a:off x="1627188" y="2909888"/>
          <a:ext cx="5992812" cy="747712"/>
        </p:xfrm>
        <a:graphic>
          <a:graphicData uri="http://schemas.openxmlformats.org/presentationml/2006/ole">
            <p:oleObj spid="_x0000_s17412" name="Equation" r:id="rId5" imgW="3124080" imgH="431640" progId="">
              <p:embed/>
            </p:oleObj>
          </a:graphicData>
        </a:graphic>
      </p:graphicFrame>
      <p:graphicFrame>
        <p:nvGraphicFramePr>
          <p:cNvPr id="17413" name="Object 10"/>
          <p:cNvGraphicFramePr>
            <a:graphicFrameLocks noChangeAspect="1"/>
          </p:cNvGraphicFramePr>
          <p:nvPr/>
        </p:nvGraphicFramePr>
        <p:xfrm>
          <a:off x="2349500" y="4116388"/>
          <a:ext cx="4306888" cy="760412"/>
        </p:xfrm>
        <a:graphic>
          <a:graphicData uri="http://schemas.openxmlformats.org/presentationml/2006/ole">
            <p:oleObj spid="_x0000_s17413" name="Equation" r:id="rId6" imgW="2209680" imgH="431640" progId="">
              <p:embed/>
            </p:oleObj>
          </a:graphicData>
        </a:graphic>
      </p:graphicFrame>
      <p:sp>
        <p:nvSpPr>
          <p:cNvPr id="17417" name="Text Box 12"/>
          <p:cNvSpPr txBox="1">
            <a:spLocks noChangeArrowheads="1"/>
          </p:cNvSpPr>
          <p:nvPr/>
        </p:nvSpPr>
        <p:spPr bwMode="auto">
          <a:xfrm>
            <a:off x="7924800" y="6491288"/>
            <a:ext cx="908050" cy="366712"/>
          </a:xfrm>
          <a:prstGeom prst="rect">
            <a:avLst/>
          </a:prstGeom>
          <a:noFill/>
          <a:ln w="9525">
            <a:noFill/>
            <a:miter lim="800000"/>
            <a:headEnd/>
            <a:tailEnd/>
          </a:ln>
        </p:spPr>
        <p:txBody>
          <a:bodyPr wrap="none">
            <a:spAutoFit/>
          </a:bodyPr>
          <a:lstStyle/>
          <a:p>
            <a:r>
              <a:rPr lang="en-US" sz="1800">
                <a:latin typeface="Times New Roman" pitchFamily="18" charset="0"/>
              </a:rPr>
              <a:t>PILLAI</a:t>
            </a:r>
          </a:p>
        </p:txBody>
      </p:sp>
      <p:sp>
        <p:nvSpPr>
          <p:cNvPr id="17418" name="Text Box 13"/>
          <p:cNvSpPr txBox="1">
            <a:spLocks noChangeArrowheads="1"/>
          </p:cNvSpPr>
          <p:nvPr/>
        </p:nvSpPr>
        <p:spPr bwMode="auto">
          <a:xfrm>
            <a:off x="6629400" y="1143000"/>
            <a:ext cx="488950" cy="396875"/>
          </a:xfrm>
          <a:prstGeom prst="rect">
            <a:avLst/>
          </a:prstGeom>
          <a:noFill/>
          <a:ln w="9525">
            <a:noFill/>
            <a:miter lim="800000"/>
            <a:headEnd/>
            <a:tailEnd/>
          </a:ln>
        </p:spPr>
        <p:txBody>
          <a:bodyPr wrap="none">
            <a:spAutoFit/>
          </a:bodyPr>
          <a:lstStyle/>
          <a:p>
            <a:r>
              <a:rPr lang="en-US"/>
              <a:t>(*)</a:t>
            </a:r>
          </a:p>
        </p:txBody>
      </p:sp>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5"/>
          <p:cNvSpPr>
            <a:spLocks noGrp="1"/>
          </p:cNvSpPr>
          <p:nvPr>
            <p:ph type="dt" sz="quarter" idx="10"/>
          </p:nvPr>
        </p:nvSpPr>
        <p:spPr/>
        <p:txBody>
          <a:bodyPr/>
          <a:lstStyle/>
          <a:p>
            <a:pPr>
              <a:defRPr/>
            </a:pPr>
            <a:r>
              <a:rPr lang="en-US"/>
              <a:t>		 </a:t>
            </a:r>
            <a:r>
              <a:rPr lang="en-US" sz="1200"/>
              <a:t> </a:t>
            </a:r>
            <a:fld id="{6E613159-F898-4E2B-8AA5-8BC91303F4B6}" type="slidenum">
              <a:rPr lang="en-US" sz="1200">
                <a:solidFill>
                  <a:srgbClr val="003399"/>
                </a:solidFill>
              </a:rPr>
              <a:pPr>
                <a:defRPr/>
              </a:pPr>
              <a:t>79</a:t>
            </a:fld>
            <a:endParaRPr lang="en-US" sz="1200">
              <a:solidFill>
                <a:srgbClr val="003399"/>
              </a:solidFill>
            </a:endParaRPr>
          </a:p>
        </p:txBody>
      </p:sp>
      <p:sp>
        <p:nvSpPr>
          <p:cNvPr id="18436" name="Rectangle 9"/>
          <p:cNvSpPr>
            <a:spLocks noGrp="1" noChangeArrowheads="1"/>
          </p:cNvSpPr>
          <p:nvPr>
            <p:ph type="title"/>
          </p:nvPr>
        </p:nvSpPr>
        <p:spPr/>
        <p:txBody>
          <a:bodyPr/>
          <a:lstStyle/>
          <a:p>
            <a:r>
              <a:rPr lang="en-US" smtClean="0"/>
              <a:t>2. </a:t>
            </a:r>
            <a:r>
              <a:rPr lang="en-GB" smtClean="0"/>
              <a:t>Review of Probability Theory: Basics (12)</a:t>
            </a:r>
            <a:endParaRPr lang="en-US" smtClean="0"/>
          </a:p>
        </p:txBody>
      </p:sp>
      <p:sp>
        <p:nvSpPr>
          <p:cNvPr id="18437" name="Rectangle 3"/>
          <p:cNvSpPr>
            <a:spLocks noGrp="1" noChangeArrowheads="1"/>
          </p:cNvSpPr>
          <p:nvPr>
            <p:ph type="body" sz="half" idx="1"/>
          </p:nvPr>
        </p:nvSpPr>
        <p:spPr>
          <a:xfrm>
            <a:off x="685800" y="838200"/>
            <a:ext cx="7848600" cy="5257800"/>
          </a:xfrm>
        </p:spPr>
        <p:txBody>
          <a:bodyPr/>
          <a:lstStyle/>
          <a:p>
            <a:pPr marL="0" indent="0">
              <a:buFont typeface="Wingdings" pitchFamily="2" charset="2"/>
              <a:buNone/>
            </a:pPr>
            <a:r>
              <a:rPr lang="en-US" b="1" smtClean="0"/>
              <a:t>Bayes’ theorem:</a:t>
            </a:r>
          </a:p>
          <a:p>
            <a:pPr marL="0" indent="0">
              <a:buFont typeface="Wingdings" pitchFamily="2" charset="2"/>
              <a:buNone/>
            </a:pPr>
            <a:endParaRPr lang="en-US" b="1" smtClean="0"/>
          </a:p>
          <a:p>
            <a:pPr marL="0" indent="0">
              <a:buFont typeface="Wingdings" pitchFamily="2" charset="2"/>
              <a:buNone/>
            </a:pPr>
            <a:endParaRPr lang="en-US" sz="2800" smtClean="0"/>
          </a:p>
          <a:p>
            <a:pPr marL="0" indent="0">
              <a:buFont typeface="Wingdings" pitchFamily="2" charset="2"/>
              <a:buNone/>
            </a:pPr>
            <a:r>
              <a:rPr lang="en-US" smtClean="0"/>
              <a:t>Although simple enough, Bayes’ theorem has an interesting interpretation: </a:t>
            </a:r>
            <a:r>
              <a:rPr lang="en-US" i="1" smtClean="0"/>
              <a:t>P</a:t>
            </a:r>
            <a:r>
              <a:rPr lang="en-US" smtClean="0"/>
              <a:t>(</a:t>
            </a:r>
            <a:r>
              <a:rPr lang="en-US" i="1" smtClean="0"/>
              <a:t>A</a:t>
            </a:r>
            <a:r>
              <a:rPr lang="en-US" smtClean="0"/>
              <a:t>) represents the a-priori probability of the event </a:t>
            </a:r>
            <a:r>
              <a:rPr lang="en-US" i="1" smtClean="0"/>
              <a:t>A</a:t>
            </a:r>
            <a:r>
              <a:rPr lang="en-US" smtClean="0"/>
              <a:t>. Suppose </a:t>
            </a:r>
            <a:r>
              <a:rPr lang="en-US" i="1" smtClean="0"/>
              <a:t>B</a:t>
            </a:r>
            <a:r>
              <a:rPr lang="en-US" smtClean="0"/>
              <a:t> has occurred, and assume that </a:t>
            </a:r>
            <a:r>
              <a:rPr lang="en-US" i="1" smtClean="0"/>
              <a:t>A</a:t>
            </a:r>
            <a:r>
              <a:rPr lang="en-US" smtClean="0"/>
              <a:t> and </a:t>
            </a:r>
            <a:r>
              <a:rPr lang="en-US" i="1" smtClean="0"/>
              <a:t>B</a:t>
            </a:r>
            <a:r>
              <a:rPr lang="en-US" smtClean="0"/>
              <a:t> are not independent. How can this new information be used to update our knowledge about </a:t>
            </a:r>
            <a:r>
              <a:rPr lang="en-US" i="1" smtClean="0"/>
              <a:t>A</a:t>
            </a:r>
            <a:r>
              <a:rPr lang="en-US" smtClean="0"/>
              <a:t>? Bayes’ rule above take into account  the new information (“</a:t>
            </a:r>
            <a:r>
              <a:rPr lang="en-US" i="1" smtClean="0"/>
              <a:t>B</a:t>
            </a:r>
            <a:r>
              <a:rPr lang="en-US" smtClean="0"/>
              <a:t> has occurred”)  and gives out the a-posteriori probability of </a:t>
            </a:r>
            <a:r>
              <a:rPr lang="en-US" i="1" smtClean="0"/>
              <a:t>A</a:t>
            </a:r>
            <a:r>
              <a:rPr lang="en-US" smtClean="0"/>
              <a:t> given </a:t>
            </a:r>
            <a:r>
              <a:rPr lang="en-US" i="1" smtClean="0"/>
              <a:t>B</a:t>
            </a:r>
            <a:r>
              <a:rPr lang="en-US" smtClean="0"/>
              <a:t>.  </a:t>
            </a:r>
          </a:p>
          <a:p>
            <a:pPr marL="0" indent="0">
              <a:buFont typeface="Wingdings" pitchFamily="2" charset="2"/>
              <a:buNone/>
            </a:pPr>
            <a:endParaRPr lang="en-US" sz="1600" smtClean="0"/>
          </a:p>
          <a:p>
            <a:pPr marL="0" indent="0">
              <a:buFont typeface="Wingdings" pitchFamily="2" charset="2"/>
              <a:buNone/>
            </a:pPr>
            <a:r>
              <a:rPr lang="en-US" smtClean="0"/>
              <a:t>We can also view the event </a:t>
            </a:r>
            <a:r>
              <a:rPr lang="en-US" i="1" smtClean="0"/>
              <a:t>B </a:t>
            </a:r>
            <a:r>
              <a:rPr lang="en-US" smtClean="0"/>
              <a:t>as new knowledge obtained from a fresh experiment. We know something about </a:t>
            </a:r>
            <a:r>
              <a:rPr lang="en-US" i="1" smtClean="0"/>
              <a:t>A </a:t>
            </a:r>
            <a:r>
              <a:rPr lang="en-US" smtClean="0"/>
              <a:t>as </a:t>
            </a:r>
            <a:r>
              <a:rPr lang="en-US" i="1" smtClean="0"/>
              <a:t>P</a:t>
            </a:r>
            <a:r>
              <a:rPr lang="en-US" smtClean="0"/>
              <a:t>(</a:t>
            </a:r>
            <a:r>
              <a:rPr lang="en-US" i="1" smtClean="0"/>
              <a:t>A</a:t>
            </a:r>
            <a:r>
              <a:rPr lang="en-US" smtClean="0"/>
              <a:t>). The new information is available in terms of </a:t>
            </a:r>
            <a:r>
              <a:rPr lang="en-US" i="1" smtClean="0"/>
              <a:t>B. </a:t>
            </a:r>
            <a:r>
              <a:rPr lang="en-US" smtClean="0"/>
              <a:t>The</a:t>
            </a:r>
            <a:r>
              <a:rPr lang="en-US" i="1" smtClean="0"/>
              <a:t> </a:t>
            </a:r>
            <a:r>
              <a:rPr lang="en-US" smtClean="0"/>
              <a:t>new information should be used to improve our knowledge/understanding of </a:t>
            </a:r>
            <a:r>
              <a:rPr lang="en-US" i="1" smtClean="0"/>
              <a:t>A</a:t>
            </a:r>
            <a:r>
              <a:rPr lang="en-US" smtClean="0"/>
              <a:t>. Bayes’ theorem gives the exact mechanism for incorporating such new information.</a:t>
            </a:r>
            <a:endParaRPr lang="en-US" b="1" smtClean="0"/>
          </a:p>
        </p:txBody>
      </p:sp>
      <p:graphicFrame>
        <p:nvGraphicFramePr>
          <p:cNvPr id="18434" name="Object 4"/>
          <p:cNvGraphicFramePr>
            <a:graphicFrameLocks noChangeAspect="1"/>
          </p:cNvGraphicFramePr>
          <p:nvPr>
            <p:ph sz="quarter" idx="2"/>
          </p:nvPr>
        </p:nvGraphicFramePr>
        <p:xfrm>
          <a:off x="3276600" y="1276350"/>
          <a:ext cx="2438400" cy="628650"/>
        </p:xfrm>
        <a:graphic>
          <a:graphicData uri="http://schemas.openxmlformats.org/presentationml/2006/ole">
            <p:oleObj spid="_x0000_s18434" name="Equation" r:id="rId3" imgW="1625400" imgH="419040" progId="">
              <p:embed/>
            </p:oleObj>
          </a:graphicData>
        </a:graphic>
      </p:graphicFrame>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quarter" idx="10"/>
          </p:nvPr>
        </p:nvSpPr>
        <p:spPr/>
        <p:txBody>
          <a:bodyPr/>
          <a:lstStyle/>
          <a:p>
            <a:pPr>
              <a:defRPr/>
            </a:pPr>
            <a:r>
              <a:rPr lang="en-US"/>
              <a:t>		 </a:t>
            </a:r>
            <a:r>
              <a:rPr lang="en-US" sz="1200"/>
              <a:t> </a:t>
            </a:r>
            <a:fld id="{A0C71CF8-9376-4D76-9BB6-88128B162E85}" type="slidenum">
              <a:rPr lang="en-US" sz="1200">
                <a:solidFill>
                  <a:srgbClr val="003399"/>
                </a:solidFill>
              </a:rPr>
              <a:pPr>
                <a:defRPr/>
              </a:pPr>
              <a:t>8</a:t>
            </a:fld>
            <a:endParaRPr lang="en-US" sz="1200">
              <a:solidFill>
                <a:srgbClr val="003399"/>
              </a:solidFill>
            </a:endParaRPr>
          </a:p>
        </p:txBody>
      </p:sp>
      <p:sp>
        <p:nvSpPr>
          <p:cNvPr id="169987" name="Rectangle 2"/>
          <p:cNvSpPr>
            <a:spLocks noGrp="1" noChangeArrowheads="1"/>
          </p:cNvSpPr>
          <p:nvPr>
            <p:ph type="title"/>
          </p:nvPr>
        </p:nvSpPr>
        <p:spPr/>
        <p:txBody>
          <a:bodyPr/>
          <a:lstStyle/>
          <a:p>
            <a:r>
              <a:rPr lang="en-US" smtClean="0"/>
              <a:t>Optimum Receiver Design (1)</a:t>
            </a:r>
          </a:p>
        </p:txBody>
      </p:sp>
      <p:sp>
        <p:nvSpPr>
          <p:cNvPr id="169988" name="Rectangle 3"/>
          <p:cNvSpPr>
            <a:spLocks noGrp="1" noChangeArrowheads="1"/>
          </p:cNvSpPr>
          <p:nvPr>
            <p:ph type="body" idx="1"/>
          </p:nvPr>
        </p:nvSpPr>
        <p:spPr>
          <a:xfrm>
            <a:off x="609600" y="914400"/>
            <a:ext cx="8077200" cy="5181600"/>
          </a:xfrm>
        </p:spPr>
        <p:txBody>
          <a:bodyPr/>
          <a:lstStyle/>
          <a:p>
            <a:r>
              <a:rPr lang="en-US" smtClean="0"/>
              <a:t>Communication signal processing is applied in the design and optimization of</a:t>
            </a:r>
          </a:p>
          <a:p>
            <a:pPr lvl="2"/>
            <a:r>
              <a:rPr lang="en-US" b="1" smtClean="0"/>
              <a:t>transmitter</a:t>
            </a:r>
          </a:p>
          <a:p>
            <a:pPr lvl="2"/>
            <a:r>
              <a:rPr lang="en-US" b="1" smtClean="0"/>
              <a:t>receiver</a:t>
            </a:r>
          </a:p>
          <a:p>
            <a:pPr>
              <a:buFont typeface="Wingdings" pitchFamily="2" charset="2"/>
              <a:buNone/>
            </a:pPr>
            <a:r>
              <a:rPr lang="en-US" b="1" smtClean="0"/>
              <a:t>	baseband parts</a:t>
            </a:r>
            <a:r>
              <a:rPr lang="en-US" smtClean="0"/>
              <a:t> with respect to user needs and </a:t>
            </a:r>
            <a:r>
              <a:rPr lang="en-US" b="1" smtClean="0"/>
              <a:t>communication channel</a:t>
            </a:r>
            <a:r>
              <a:rPr lang="en-US" smtClean="0"/>
              <a:t>, which includes</a:t>
            </a:r>
          </a:p>
          <a:p>
            <a:pPr lvl="2"/>
            <a:r>
              <a:rPr lang="en-US" smtClean="0"/>
              <a:t>transmitter and receiver radio frequency (RF) parts</a:t>
            </a:r>
          </a:p>
          <a:p>
            <a:pPr lvl="2"/>
            <a:r>
              <a:rPr lang="en-US" smtClean="0"/>
              <a:t>antennas</a:t>
            </a:r>
          </a:p>
          <a:p>
            <a:pPr lvl="2"/>
            <a:r>
              <a:rPr lang="en-US" smtClean="0"/>
              <a:t>the radio channel itself time-varying.</a:t>
            </a:r>
          </a:p>
          <a:p>
            <a:pPr lvl="1">
              <a:buFont typeface="Wingdings" pitchFamily="2" charset="2"/>
              <a:buNone/>
            </a:pPr>
            <a:endParaRPr lang="en-US" smtClean="0"/>
          </a:p>
          <a:p>
            <a:pPr>
              <a:buFont typeface="Wingdings" pitchFamily="2" charset="2"/>
              <a:buNone/>
            </a:pPr>
            <a:r>
              <a:rPr lang="en-US" smtClean="0"/>
              <a:t>	Therefore, transceivers must be </a:t>
            </a:r>
            <a:r>
              <a:rPr lang="en-US" b="1" smtClean="0"/>
              <a:t>adaptive</a:t>
            </a:r>
            <a:r>
              <a:rPr lang="en-US" smtClean="0"/>
              <a:t>.</a:t>
            </a: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Date Placeholder 5"/>
          <p:cNvSpPr>
            <a:spLocks noGrp="1"/>
          </p:cNvSpPr>
          <p:nvPr>
            <p:ph type="dt" sz="quarter" idx="10"/>
          </p:nvPr>
        </p:nvSpPr>
        <p:spPr/>
        <p:txBody>
          <a:bodyPr/>
          <a:lstStyle/>
          <a:p>
            <a:pPr>
              <a:defRPr/>
            </a:pPr>
            <a:r>
              <a:rPr lang="en-US"/>
              <a:t>		 </a:t>
            </a:r>
            <a:r>
              <a:rPr lang="en-US" sz="1200"/>
              <a:t> </a:t>
            </a:r>
            <a:fld id="{C8B17C0C-8667-44C5-94F2-B0CD76AA6B9F}" type="slidenum">
              <a:rPr lang="en-US" sz="1200">
                <a:solidFill>
                  <a:srgbClr val="003399"/>
                </a:solidFill>
              </a:rPr>
              <a:pPr>
                <a:defRPr/>
              </a:pPr>
              <a:t>80</a:t>
            </a:fld>
            <a:endParaRPr lang="en-US" sz="1200">
              <a:solidFill>
                <a:srgbClr val="003399"/>
              </a:solidFill>
            </a:endParaRPr>
          </a:p>
        </p:txBody>
      </p:sp>
      <p:sp>
        <p:nvSpPr>
          <p:cNvPr id="19463" name="Rectangle 8"/>
          <p:cNvSpPr>
            <a:spLocks noGrp="1" noChangeArrowheads="1"/>
          </p:cNvSpPr>
          <p:nvPr>
            <p:ph type="title"/>
          </p:nvPr>
        </p:nvSpPr>
        <p:spPr/>
        <p:txBody>
          <a:bodyPr/>
          <a:lstStyle/>
          <a:p>
            <a:r>
              <a:rPr lang="en-US" smtClean="0"/>
              <a:t>2. </a:t>
            </a:r>
            <a:r>
              <a:rPr lang="en-GB" smtClean="0"/>
              <a:t>Review of Probability Theory: Basics (13)</a:t>
            </a:r>
            <a:endParaRPr lang="en-US" smtClean="0"/>
          </a:p>
        </p:txBody>
      </p:sp>
      <p:sp>
        <p:nvSpPr>
          <p:cNvPr id="19464" name="Rectangle 3"/>
          <p:cNvSpPr>
            <a:spLocks noGrp="1" noChangeArrowheads="1"/>
          </p:cNvSpPr>
          <p:nvPr>
            <p:ph type="body" sz="half" idx="1"/>
          </p:nvPr>
        </p:nvSpPr>
        <p:spPr>
          <a:xfrm>
            <a:off x="685800" y="838200"/>
            <a:ext cx="7848600" cy="5181600"/>
          </a:xfrm>
        </p:spPr>
        <p:txBody>
          <a:bodyPr/>
          <a:lstStyle/>
          <a:p>
            <a:pPr>
              <a:lnSpc>
                <a:spcPct val="120000"/>
              </a:lnSpc>
              <a:spcBef>
                <a:spcPct val="0"/>
              </a:spcBef>
              <a:buFontTx/>
              <a:buNone/>
            </a:pPr>
            <a:r>
              <a:rPr lang="en-US" smtClean="0">
                <a:sym typeface="Arial Narrow Special G1" pitchFamily="34" charset="2"/>
              </a:rPr>
              <a:t>Let                       are pair wise disjoint</a:t>
            </a:r>
            <a:r>
              <a:rPr lang="en-US" b="1" smtClean="0"/>
              <a:t>                    </a:t>
            </a:r>
            <a:r>
              <a:rPr lang="en-US" smtClean="0"/>
              <a:t>we have</a:t>
            </a:r>
          </a:p>
          <a:p>
            <a:pPr>
              <a:lnSpc>
                <a:spcPct val="120000"/>
              </a:lnSpc>
              <a:spcBef>
                <a:spcPct val="0"/>
              </a:spcBef>
              <a:buFontTx/>
              <a:buNone/>
            </a:pPr>
            <a:endParaRPr lang="en-US" smtClean="0"/>
          </a:p>
          <a:p>
            <a:pPr>
              <a:lnSpc>
                <a:spcPct val="120000"/>
              </a:lnSpc>
              <a:spcBef>
                <a:spcPct val="0"/>
              </a:spcBef>
              <a:buFontTx/>
              <a:buNone/>
            </a:pPr>
            <a:endParaRPr lang="en-US" smtClean="0"/>
          </a:p>
          <a:p>
            <a:pPr>
              <a:lnSpc>
                <a:spcPct val="120000"/>
              </a:lnSpc>
              <a:spcBef>
                <a:spcPct val="0"/>
              </a:spcBef>
              <a:buFontTx/>
              <a:buNone/>
            </a:pPr>
            <a:endParaRPr lang="en-US" sz="1000" smtClean="0"/>
          </a:p>
          <a:p>
            <a:pPr>
              <a:lnSpc>
                <a:spcPct val="120000"/>
              </a:lnSpc>
              <a:spcBef>
                <a:spcPct val="0"/>
              </a:spcBef>
              <a:buFontTx/>
              <a:buNone/>
            </a:pPr>
            <a:r>
              <a:rPr lang="en-US" smtClean="0"/>
              <a:t>A more general version of Bayes’ theorem</a:t>
            </a:r>
            <a:r>
              <a:rPr lang="en-US" b="1" smtClean="0"/>
              <a:t> </a:t>
            </a:r>
          </a:p>
          <a:p>
            <a:pPr>
              <a:buFont typeface="Wingdings" pitchFamily="2" charset="2"/>
              <a:buNone/>
            </a:pPr>
            <a:endParaRPr lang="en-US" smtClean="0"/>
          </a:p>
        </p:txBody>
      </p:sp>
      <p:graphicFrame>
        <p:nvGraphicFramePr>
          <p:cNvPr id="19458" name="Object 4"/>
          <p:cNvGraphicFramePr>
            <a:graphicFrameLocks noChangeAspect="1"/>
          </p:cNvGraphicFramePr>
          <p:nvPr>
            <p:ph sz="quarter" idx="2"/>
          </p:nvPr>
        </p:nvGraphicFramePr>
        <p:xfrm>
          <a:off x="1219200" y="914400"/>
          <a:ext cx="1295400" cy="393700"/>
        </p:xfrm>
        <a:graphic>
          <a:graphicData uri="http://schemas.openxmlformats.org/presentationml/2006/ole">
            <p:oleObj spid="_x0000_s19458" name="Equation" r:id="rId3" imgW="749160" imgH="228600" progId="">
              <p:embed/>
            </p:oleObj>
          </a:graphicData>
        </a:graphic>
      </p:graphicFrame>
      <p:graphicFrame>
        <p:nvGraphicFramePr>
          <p:cNvPr id="19459" name="Object 7"/>
          <p:cNvGraphicFramePr>
            <a:graphicFrameLocks noChangeAspect="1"/>
          </p:cNvGraphicFramePr>
          <p:nvPr>
            <p:ph sz="quarter" idx="3"/>
          </p:nvPr>
        </p:nvGraphicFramePr>
        <p:xfrm>
          <a:off x="4953000" y="914400"/>
          <a:ext cx="990600" cy="401638"/>
        </p:xfrm>
        <a:graphic>
          <a:graphicData uri="http://schemas.openxmlformats.org/presentationml/2006/ole">
            <p:oleObj spid="_x0000_s19459" name="Equation" r:id="rId4" imgW="596880" imgH="241200" progId="">
              <p:embed/>
            </p:oleObj>
          </a:graphicData>
        </a:graphic>
      </p:graphicFrame>
      <p:graphicFrame>
        <p:nvGraphicFramePr>
          <p:cNvPr id="19460" name="Object 10"/>
          <p:cNvGraphicFramePr>
            <a:graphicFrameLocks noChangeAspect="1"/>
          </p:cNvGraphicFramePr>
          <p:nvPr/>
        </p:nvGraphicFramePr>
        <p:xfrm>
          <a:off x="1981200" y="1289050"/>
          <a:ext cx="5105400" cy="712788"/>
        </p:xfrm>
        <a:graphic>
          <a:graphicData uri="http://schemas.openxmlformats.org/presentationml/2006/ole">
            <p:oleObj spid="_x0000_s19460" name="Equation" r:id="rId5" imgW="2387520" imgH="431640" progId="">
              <p:embed/>
            </p:oleObj>
          </a:graphicData>
        </a:graphic>
      </p:graphicFrame>
      <p:graphicFrame>
        <p:nvGraphicFramePr>
          <p:cNvPr id="19461" name="Object 11"/>
          <p:cNvGraphicFramePr>
            <a:graphicFrameLocks noChangeAspect="1"/>
          </p:cNvGraphicFramePr>
          <p:nvPr/>
        </p:nvGraphicFramePr>
        <p:xfrm>
          <a:off x="1524000" y="2667000"/>
          <a:ext cx="6096000" cy="1022350"/>
        </p:xfrm>
        <a:graphic>
          <a:graphicData uri="http://schemas.openxmlformats.org/presentationml/2006/ole">
            <p:oleObj spid="_x0000_s19461" name="Equation" r:id="rId6" imgW="2933640" imgH="622080" progId="">
              <p:embed/>
            </p:oleObj>
          </a:graphicData>
        </a:graphic>
      </p:graphicFrame>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Date Placeholder 3"/>
          <p:cNvSpPr>
            <a:spLocks noGrp="1"/>
          </p:cNvSpPr>
          <p:nvPr>
            <p:ph type="dt" sz="quarter" idx="10"/>
          </p:nvPr>
        </p:nvSpPr>
        <p:spPr/>
        <p:txBody>
          <a:bodyPr/>
          <a:lstStyle/>
          <a:p>
            <a:pPr>
              <a:defRPr/>
            </a:pPr>
            <a:r>
              <a:rPr lang="en-US"/>
              <a:t>		 </a:t>
            </a:r>
            <a:r>
              <a:rPr lang="en-US" sz="1200"/>
              <a:t> </a:t>
            </a:r>
            <a:fld id="{AB6FF018-6FBA-4F05-93F7-8D56CCCC5BC1}" type="slidenum">
              <a:rPr lang="en-US" sz="1200">
                <a:solidFill>
                  <a:srgbClr val="003399"/>
                </a:solidFill>
              </a:rPr>
              <a:pPr>
                <a:defRPr/>
              </a:pPr>
              <a:t>81</a:t>
            </a:fld>
            <a:endParaRPr lang="en-US" sz="1200">
              <a:solidFill>
                <a:srgbClr val="003399"/>
              </a:solidFill>
            </a:endParaRPr>
          </a:p>
        </p:txBody>
      </p:sp>
      <p:sp>
        <p:nvSpPr>
          <p:cNvPr id="20489" name="Rectangle 2"/>
          <p:cNvSpPr>
            <a:spLocks noGrp="1" noChangeArrowheads="1"/>
          </p:cNvSpPr>
          <p:nvPr>
            <p:ph type="title"/>
          </p:nvPr>
        </p:nvSpPr>
        <p:spPr/>
        <p:txBody>
          <a:bodyPr/>
          <a:lstStyle/>
          <a:p>
            <a:r>
              <a:rPr lang="en-US" smtClean="0"/>
              <a:t>2. </a:t>
            </a:r>
            <a:r>
              <a:rPr lang="en-GB" smtClean="0"/>
              <a:t>Review of Probability Theory: Basics (14)</a:t>
            </a:r>
            <a:endParaRPr lang="en-US" smtClean="0"/>
          </a:p>
        </p:txBody>
      </p:sp>
      <p:sp>
        <p:nvSpPr>
          <p:cNvPr id="20490" name="Line 4"/>
          <p:cNvSpPr>
            <a:spLocks noChangeShapeType="1"/>
          </p:cNvSpPr>
          <p:nvPr/>
        </p:nvSpPr>
        <p:spPr bwMode="auto">
          <a:xfrm>
            <a:off x="2403475" y="3475038"/>
            <a:ext cx="1787525" cy="0"/>
          </a:xfrm>
          <a:prstGeom prst="line">
            <a:avLst/>
          </a:prstGeom>
          <a:noFill/>
          <a:ln w="9525">
            <a:solidFill>
              <a:schemeClr val="tx1"/>
            </a:solidFill>
            <a:round/>
            <a:headEnd/>
            <a:tailEnd/>
          </a:ln>
        </p:spPr>
        <p:txBody>
          <a:bodyPr wrap="none" anchor="ctr"/>
          <a:lstStyle/>
          <a:p>
            <a:endParaRPr lang="en-US"/>
          </a:p>
        </p:txBody>
      </p:sp>
      <p:sp>
        <p:nvSpPr>
          <p:cNvPr id="20491" name="Line 5"/>
          <p:cNvSpPr>
            <a:spLocks noChangeShapeType="1"/>
          </p:cNvSpPr>
          <p:nvPr/>
        </p:nvSpPr>
        <p:spPr bwMode="auto">
          <a:xfrm>
            <a:off x="3168650" y="2955925"/>
            <a:ext cx="996950" cy="0"/>
          </a:xfrm>
          <a:prstGeom prst="line">
            <a:avLst/>
          </a:prstGeom>
          <a:noFill/>
          <a:ln w="9525">
            <a:solidFill>
              <a:schemeClr val="tx1"/>
            </a:solidFill>
            <a:round/>
            <a:headEnd/>
            <a:tailEnd/>
          </a:ln>
        </p:spPr>
        <p:txBody>
          <a:bodyPr wrap="none" anchor="ctr"/>
          <a:lstStyle/>
          <a:p>
            <a:endParaRPr lang="en-US"/>
          </a:p>
        </p:txBody>
      </p:sp>
      <p:sp>
        <p:nvSpPr>
          <p:cNvPr id="20492" name="Line 6"/>
          <p:cNvSpPr>
            <a:spLocks noChangeShapeType="1"/>
          </p:cNvSpPr>
          <p:nvPr/>
        </p:nvSpPr>
        <p:spPr bwMode="auto">
          <a:xfrm>
            <a:off x="3159125" y="4022725"/>
            <a:ext cx="996950" cy="0"/>
          </a:xfrm>
          <a:prstGeom prst="line">
            <a:avLst/>
          </a:prstGeom>
          <a:noFill/>
          <a:ln w="9525">
            <a:solidFill>
              <a:schemeClr val="tx1"/>
            </a:solidFill>
            <a:round/>
            <a:headEnd/>
            <a:tailEnd/>
          </a:ln>
        </p:spPr>
        <p:txBody>
          <a:bodyPr wrap="none" anchor="ctr"/>
          <a:lstStyle/>
          <a:p>
            <a:endParaRPr lang="en-US"/>
          </a:p>
        </p:txBody>
      </p:sp>
      <p:sp>
        <p:nvSpPr>
          <p:cNvPr id="20493" name="Line 7"/>
          <p:cNvSpPr>
            <a:spLocks noChangeShapeType="1"/>
          </p:cNvSpPr>
          <p:nvPr/>
        </p:nvSpPr>
        <p:spPr bwMode="auto">
          <a:xfrm flipV="1">
            <a:off x="4149725" y="2728913"/>
            <a:ext cx="376238" cy="223837"/>
          </a:xfrm>
          <a:prstGeom prst="line">
            <a:avLst/>
          </a:prstGeom>
          <a:noFill/>
          <a:ln w="9525">
            <a:solidFill>
              <a:schemeClr val="tx1"/>
            </a:solidFill>
            <a:round/>
            <a:headEnd/>
            <a:tailEnd/>
          </a:ln>
        </p:spPr>
        <p:txBody>
          <a:bodyPr wrap="none" anchor="ctr"/>
          <a:lstStyle/>
          <a:p>
            <a:endParaRPr lang="en-US"/>
          </a:p>
        </p:txBody>
      </p:sp>
      <p:sp>
        <p:nvSpPr>
          <p:cNvPr id="20494" name="Line 8"/>
          <p:cNvSpPr>
            <a:spLocks noChangeShapeType="1"/>
          </p:cNvSpPr>
          <p:nvPr/>
        </p:nvSpPr>
        <p:spPr bwMode="auto">
          <a:xfrm flipV="1">
            <a:off x="4173538" y="3257550"/>
            <a:ext cx="376237" cy="223838"/>
          </a:xfrm>
          <a:prstGeom prst="line">
            <a:avLst/>
          </a:prstGeom>
          <a:noFill/>
          <a:ln w="9525">
            <a:solidFill>
              <a:schemeClr val="tx1"/>
            </a:solidFill>
            <a:round/>
            <a:headEnd/>
            <a:tailEnd/>
          </a:ln>
        </p:spPr>
        <p:txBody>
          <a:bodyPr wrap="none" anchor="ctr"/>
          <a:lstStyle/>
          <a:p>
            <a:endParaRPr lang="en-US"/>
          </a:p>
        </p:txBody>
      </p:sp>
      <p:sp>
        <p:nvSpPr>
          <p:cNvPr id="20495" name="Line 9"/>
          <p:cNvSpPr>
            <a:spLocks noChangeShapeType="1"/>
          </p:cNvSpPr>
          <p:nvPr/>
        </p:nvSpPr>
        <p:spPr bwMode="auto">
          <a:xfrm flipV="1">
            <a:off x="4159250" y="3800475"/>
            <a:ext cx="376238" cy="223838"/>
          </a:xfrm>
          <a:prstGeom prst="line">
            <a:avLst/>
          </a:prstGeom>
          <a:noFill/>
          <a:ln w="9525">
            <a:solidFill>
              <a:schemeClr val="tx1"/>
            </a:solidFill>
            <a:round/>
            <a:headEnd/>
            <a:tailEnd/>
          </a:ln>
        </p:spPr>
        <p:txBody>
          <a:bodyPr wrap="none" anchor="ctr"/>
          <a:lstStyle/>
          <a:p>
            <a:endParaRPr lang="en-US"/>
          </a:p>
        </p:txBody>
      </p:sp>
      <p:sp>
        <p:nvSpPr>
          <p:cNvPr id="20496" name="Oval 10"/>
          <p:cNvSpPr>
            <a:spLocks noChangeArrowheads="1"/>
          </p:cNvSpPr>
          <p:nvPr/>
        </p:nvSpPr>
        <p:spPr bwMode="auto">
          <a:xfrm>
            <a:off x="4524375" y="2690813"/>
            <a:ext cx="74613" cy="74612"/>
          </a:xfrm>
          <a:prstGeom prst="ellipse">
            <a:avLst/>
          </a:prstGeom>
          <a:noFill/>
          <a:ln w="9525">
            <a:solidFill>
              <a:schemeClr val="tx1"/>
            </a:solidFill>
            <a:round/>
            <a:headEnd/>
            <a:tailEnd/>
          </a:ln>
        </p:spPr>
        <p:txBody>
          <a:bodyPr wrap="none" anchor="ctr"/>
          <a:lstStyle/>
          <a:p>
            <a:endParaRPr lang="en-US"/>
          </a:p>
        </p:txBody>
      </p:sp>
      <p:sp>
        <p:nvSpPr>
          <p:cNvPr id="20497" name="Oval 11"/>
          <p:cNvSpPr>
            <a:spLocks noChangeArrowheads="1"/>
          </p:cNvSpPr>
          <p:nvPr/>
        </p:nvSpPr>
        <p:spPr bwMode="auto">
          <a:xfrm>
            <a:off x="4543425" y="3205163"/>
            <a:ext cx="74613" cy="74612"/>
          </a:xfrm>
          <a:prstGeom prst="ellipse">
            <a:avLst/>
          </a:prstGeom>
          <a:noFill/>
          <a:ln w="9525">
            <a:solidFill>
              <a:schemeClr val="tx1"/>
            </a:solidFill>
            <a:round/>
            <a:headEnd/>
            <a:tailEnd/>
          </a:ln>
        </p:spPr>
        <p:txBody>
          <a:bodyPr wrap="none" anchor="ctr"/>
          <a:lstStyle/>
          <a:p>
            <a:endParaRPr lang="en-US"/>
          </a:p>
        </p:txBody>
      </p:sp>
      <p:sp>
        <p:nvSpPr>
          <p:cNvPr id="20498" name="Oval 12"/>
          <p:cNvSpPr>
            <a:spLocks noChangeArrowheads="1"/>
          </p:cNvSpPr>
          <p:nvPr/>
        </p:nvSpPr>
        <p:spPr bwMode="auto">
          <a:xfrm>
            <a:off x="4524375" y="3757613"/>
            <a:ext cx="74613" cy="74612"/>
          </a:xfrm>
          <a:prstGeom prst="ellipse">
            <a:avLst/>
          </a:prstGeom>
          <a:noFill/>
          <a:ln w="9525">
            <a:solidFill>
              <a:schemeClr val="tx1"/>
            </a:solidFill>
            <a:round/>
            <a:headEnd/>
            <a:tailEnd/>
          </a:ln>
        </p:spPr>
        <p:txBody>
          <a:bodyPr wrap="none" anchor="ctr"/>
          <a:lstStyle/>
          <a:p>
            <a:endParaRPr lang="en-US"/>
          </a:p>
        </p:txBody>
      </p:sp>
      <p:sp>
        <p:nvSpPr>
          <p:cNvPr id="20499" name="Line 13"/>
          <p:cNvSpPr>
            <a:spLocks noChangeShapeType="1"/>
          </p:cNvSpPr>
          <p:nvPr/>
        </p:nvSpPr>
        <p:spPr bwMode="auto">
          <a:xfrm>
            <a:off x="4578350" y="2955925"/>
            <a:ext cx="996950" cy="0"/>
          </a:xfrm>
          <a:prstGeom prst="line">
            <a:avLst/>
          </a:prstGeom>
          <a:noFill/>
          <a:ln w="9525">
            <a:solidFill>
              <a:schemeClr val="tx1"/>
            </a:solidFill>
            <a:round/>
            <a:headEnd/>
            <a:tailEnd/>
          </a:ln>
        </p:spPr>
        <p:txBody>
          <a:bodyPr wrap="none" anchor="ctr"/>
          <a:lstStyle/>
          <a:p>
            <a:endParaRPr lang="en-US"/>
          </a:p>
        </p:txBody>
      </p:sp>
      <p:sp>
        <p:nvSpPr>
          <p:cNvPr id="20500" name="Oval 14"/>
          <p:cNvSpPr>
            <a:spLocks noChangeArrowheads="1"/>
          </p:cNvSpPr>
          <p:nvPr/>
        </p:nvSpPr>
        <p:spPr bwMode="auto">
          <a:xfrm>
            <a:off x="4491038" y="2909888"/>
            <a:ext cx="74612" cy="74612"/>
          </a:xfrm>
          <a:prstGeom prst="ellipse">
            <a:avLst/>
          </a:prstGeom>
          <a:noFill/>
          <a:ln w="9525">
            <a:solidFill>
              <a:schemeClr val="tx1"/>
            </a:solidFill>
            <a:round/>
            <a:headEnd/>
            <a:tailEnd/>
          </a:ln>
        </p:spPr>
        <p:txBody>
          <a:bodyPr wrap="none" anchor="ctr"/>
          <a:lstStyle/>
          <a:p>
            <a:endParaRPr lang="en-US"/>
          </a:p>
        </p:txBody>
      </p:sp>
      <p:sp>
        <p:nvSpPr>
          <p:cNvPr id="20501" name="Oval 15"/>
          <p:cNvSpPr>
            <a:spLocks noChangeArrowheads="1"/>
          </p:cNvSpPr>
          <p:nvPr/>
        </p:nvSpPr>
        <p:spPr bwMode="auto">
          <a:xfrm>
            <a:off x="4500563" y="3433763"/>
            <a:ext cx="74612" cy="74612"/>
          </a:xfrm>
          <a:prstGeom prst="ellipse">
            <a:avLst/>
          </a:prstGeom>
          <a:noFill/>
          <a:ln w="9525">
            <a:solidFill>
              <a:schemeClr val="tx1"/>
            </a:solidFill>
            <a:round/>
            <a:headEnd/>
            <a:tailEnd/>
          </a:ln>
        </p:spPr>
        <p:txBody>
          <a:bodyPr wrap="none" anchor="ctr"/>
          <a:lstStyle/>
          <a:p>
            <a:endParaRPr lang="en-US"/>
          </a:p>
        </p:txBody>
      </p:sp>
      <p:sp>
        <p:nvSpPr>
          <p:cNvPr id="20502" name="Line 16"/>
          <p:cNvSpPr>
            <a:spLocks noChangeShapeType="1"/>
          </p:cNvSpPr>
          <p:nvPr/>
        </p:nvSpPr>
        <p:spPr bwMode="auto">
          <a:xfrm>
            <a:off x="4587875" y="4041775"/>
            <a:ext cx="996950" cy="0"/>
          </a:xfrm>
          <a:prstGeom prst="line">
            <a:avLst/>
          </a:prstGeom>
          <a:noFill/>
          <a:ln w="9525">
            <a:solidFill>
              <a:schemeClr val="tx1"/>
            </a:solidFill>
            <a:round/>
            <a:headEnd/>
            <a:tailEnd/>
          </a:ln>
        </p:spPr>
        <p:txBody>
          <a:bodyPr wrap="none" anchor="ctr"/>
          <a:lstStyle/>
          <a:p>
            <a:endParaRPr lang="en-US"/>
          </a:p>
        </p:txBody>
      </p:sp>
      <p:sp>
        <p:nvSpPr>
          <p:cNvPr id="20503" name="Oval 17"/>
          <p:cNvSpPr>
            <a:spLocks noChangeArrowheads="1"/>
          </p:cNvSpPr>
          <p:nvPr/>
        </p:nvSpPr>
        <p:spPr bwMode="auto">
          <a:xfrm>
            <a:off x="4500563" y="4005263"/>
            <a:ext cx="74612" cy="74612"/>
          </a:xfrm>
          <a:prstGeom prst="ellipse">
            <a:avLst/>
          </a:prstGeom>
          <a:noFill/>
          <a:ln w="9525">
            <a:solidFill>
              <a:schemeClr val="tx1"/>
            </a:solidFill>
            <a:round/>
            <a:headEnd/>
            <a:tailEnd/>
          </a:ln>
        </p:spPr>
        <p:txBody>
          <a:bodyPr wrap="none" anchor="ctr"/>
          <a:lstStyle/>
          <a:p>
            <a:endParaRPr lang="en-US"/>
          </a:p>
        </p:txBody>
      </p:sp>
      <p:sp>
        <p:nvSpPr>
          <p:cNvPr id="20504" name="Line 18"/>
          <p:cNvSpPr>
            <a:spLocks noChangeShapeType="1"/>
          </p:cNvSpPr>
          <p:nvPr/>
        </p:nvSpPr>
        <p:spPr bwMode="auto">
          <a:xfrm>
            <a:off x="4575175" y="3475038"/>
            <a:ext cx="1787525" cy="0"/>
          </a:xfrm>
          <a:prstGeom prst="line">
            <a:avLst/>
          </a:prstGeom>
          <a:noFill/>
          <a:ln w="9525">
            <a:solidFill>
              <a:schemeClr val="tx1"/>
            </a:solidFill>
            <a:round/>
            <a:headEnd/>
            <a:tailEnd/>
          </a:ln>
        </p:spPr>
        <p:txBody>
          <a:bodyPr wrap="none" anchor="ctr"/>
          <a:lstStyle/>
          <a:p>
            <a:endParaRPr lang="en-US"/>
          </a:p>
        </p:txBody>
      </p:sp>
      <p:sp>
        <p:nvSpPr>
          <p:cNvPr id="20505" name="Line 19"/>
          <p:cNvSpPr>
            <a:spLocks noChangeShapeType="1"/>
          </p:cNvSpPr>
          <p:nvPr/>
        </p:nvSpPr>
        <p:spPr bwMode="auto">
          <a:xfrm flipV="1">
            <a:off x="2647950" y="2955925"/>
            <a:ext cx="527050" cy="519113"/>
          </a:xfrm>
          <a:prstGeom prst="line">
            <a:avLst/>
          </a:prstGeom>
          <a:noFill/>
          <a:ln w="9525">
            <a:solidFill>
              <a:schemeClr val="tx1"/>
            </a:solidFill>
            <a:round/>
            <a:headEnd/>
            <a:tailEnd/>
          </a:ln>
        </p:spPr>
        <p:txBody>
          <a:bodyPr wrap="none" anchor="ctr"/>
          <a:lstStyle/>
          <a:p>
            <a:endParaRPr lang="en-US"/>
          </a:p>
        </p:txBody>
      </p:sp>
      <p:sp>
        <p:nvSpPr>
          <p:cNvPr id="20506" name="Line 20"/>
          <p:cNvSpPr>
            <a:spLocks noChangeShapeType="1"/>
          </p:cNvSpPr>
          <p:nvPr/>
        </p:nvSpPr>
        <p:spPr bwMode="auto">
          <a:xfrm>
            <a:off x="2657475" y="3475038"/>
            <a:ext cx="508000" cy="547687"/>
          </a:xfrm>
          <a:prstGeom prst="line">
            <a:avLst/>
          </a:prstGeom>
          <a:noFill/>
          <a:ln w="9525">
            <a:solidFill>
              <a:schemeClr val="tx1"/>
            </a:solidFill>
            <a:round/>
            <a:headEnd/>
            <a:tailEnd/>
          </a:ln>
        </p:spPr>
        <p:txBody>
          <a:bodyPr wrap="none" anchor="ctr"/>
          <a:lstStyle/>
          <a:p>
            <a:endParaRPr lang="en-US"/>
          </a:p>
        </p:txBody>
      </p:sp>
      <p:sp>
        <p:nvSpPr>
          <p:cNvPr id="20507" name="Line 21"/>
          <p:cNvSpPr>
            <a:spLocks noChangeShapeType="1"/>
          </p:cNvSpPr>
          <p:nvPr/>
        </p:nvSpPr>
        <p:spPr bwMode="auto">
          <a:xfrm>
            <a:off x="5573713" y="2955925"/>
            <a:ext cx="579437" cy="519113"/>
          </a:xfrm>
          <a:prstGeom prst="line">
            <a:avLst/>
          </a:prstGeom>
          <a:noFill/>
          <a:ln w="9525">
            <a:solidFill>
              <a:schemeClr val="tx1"/>
            </a:solidFill>
            <a:round/>
            <a:headEnd/>
            <a:tailEnd/>
          </a:ln>
        </p:spPr>
        <p:txBody>
          <a:bodyPr wrap="none" anchor="ctr"/>
          <a:lstStyle/>
          <a:p>
            <a:endParaRPr lang="en-US"/>
          </a:p>
        </p:txBody>
      </p:sp>
      <p:sp>
        <p:nvSpPr>
          <p:cNvPr id="20508" name="Line 22"/>
          <p:cNvSpPr>
            <a:spLocks noChangeShapeType="1"/>
          </p:cNvSpPr>
          <p:nvPr/>
        </p:nvSpPr>
        <p:spPr bwMode="auto">
          <a:xfrm flipH="1">
            <a:off x="5573713" y="3484563"/>
            <a:ext cx="579437" cy="568325"/>
          </a:xfrm>
          <a:prstGeom prst="line">
            <a:avLst/>
          </a:prstGeom>
          <a:noFill/>
          <a:ln w="9525">
            <a:solidFill>
              <a:schemeClr val="tx1"/>
            </a:solidFill>
            <a:round/>
            <a:headEnd/>
            <a:tailEnd/>
          </a:ln>
        </p:spPr>
        <p:txBody>
          <a:bodyPr wrap="none" anchor="ctr"/>
          <a:lstStyle/>
          <a:p>
            <a:endParaRPr lang="en-US"/>
          </a:p>
        </p:txBody>
      </p:sp>
      <p:sp>
        <p:nvSpPr>
          <p:cNvPr id="20509" name="Text Box 23"/>
          <p:cNvSpPr txBox="1">
            <a:spLocks noChangeArrowheads="1"/>
          </p:cNvSpPr>
          <p:nvPr/>
        </p:nvSpPr>
        <p:spPr bwMode="auto">
          <a:xfrm>
            <a:off x="1449388" y="3217863"/>
            <a:ext cx="827087" cy="457200"/>
          </a:xfrm>
          <a:prstGeom prst="rect">
            <a:avLst/>
          </a:prstGeom>
          <a:noFill/>
          <a:ln w="9525">
            <a:noFill/>
            <a:miter lim="800000"/>
            <a:headEnd/>
            <a:tailEnd/>
          </a:ln>
        </p:spPr>
        <p:txBody>
          <a:bodyPr wrap="none" anchor="ctr">
            <a:spAutoFit/>
          </a:bodyPr>
          <a:lstStyle/>
          <a:p>
            <a:pPr algn="ctr">
              <a:spcBef>
                <a:spcPct val="50000"/>
              </a:spcBef>
            </a:pPr>
            <a:r>
              <a:rPr lang="en-US" sz="2400">
                <a:latin typeface="Times New Roman" pitchFamily="18" charset="0"/>
              </a:rPr>
              <a:t>Input</a:t>
            </a:r>
          </a:p>
        </p:txBody>
      </p:sp>
      <p:sp>
        <p:nvSpPr>
          <p:cNvPr id="20510" name="Text Box 24"/>
          <p:cNvSpPr txBox="1">
            <a:spLocks noChangeArrowheads="1"/>
          </p:cNvSpPr>
          <p:nvPr/>
        </p:nvSpPr>
        <p:spPr bwMode="auto">
          <a:xfrm>
            <a:off x="6530975" y="3217863"/>
            <a:ext cx="1030288" cy="457200"/>
          </a:xfrm>
          <a:prstGeom prst="rect">
            <a:avLst/>
          </a:prstGeom>
          <a:noFill/>
          <a:ln w="9525">
            <a:noFill/>
            <a:miter lim="800000"/>
            <a:headEnd/>
            <a:tailEnd/>
          </a:ln>
        </p:spPr>
        <p:txBody>
          <a:bodyPr wrap="none" anchor="ctr">
            <a:spAutoFit/>
          </a:bodyPr>
          <a:lstStyle/>
          <a:p>
            <a:pPr algn="ctr">
              <a:spcBef>
                <a:spcPct val="50000"/>
              </a:spcBef>
            </a:pPr>
            <a:r>
              <a:rPr lang="en-US" sz="2400">
                <a:latin typeface="Times New Roman" pitchFamily="18" charset="0"/>
              </a:rPr>
              <a:t>Output</a:t>
            </a:r>
          </a:p>
        </p:txBody>
      </p:sp>
      <p:graphicFrame>
        <p:nvGraphicFramePr>
          <p:cNvPr id="20482" name="Object 25"/>
          <p:cNvGraphicFramePr>
            <a:graphicFrameLocks noChangeAspect="1"/>
          </p:cNvGraphicFramePr>
          <p:nvPr/>
        </p:nvGraphicFramePr>
        <p:xfrm>
          <a:off x="5334000" y="4899025"/>
          <a:ext cx="1219200" cy="358775"/>
        </p:xfrm>
        <a:graphic>
          <a:graphicData uri="http://schemas.openxmlformats.org/presentationml/2006/ole">
            <p:oleObj spid="_x0000_s20482" name="Equation" r:id="rId3" imgW="723600" imgH="228600" progId="">
              <p:embed/>
            </p:oleObj>
          </a:graphicData>
        </a:graphic>
      </p:graphicFrame>
      <p:graphicFrame>
        <p:nvGraphicFramePr>
          <p:cNvPr id="20483" name="Object 26"/>
          <p:cNvGraphicFramePr>
            <a:graphicFrameLocks noChangeAspect="1"/>
          </p:cNvGraphicFramePr>
          <p:nvPr/>
        </p:nvGraphicFramePr>
        <p:xfrm>
          <a:off x="1562100" y="5638800"/>
          <a:ext cx="6591300" cy="406400"/>
        </p:xfrm>
        <a:graphic>
          <a:graphicData uri="http://schemas.openxmlformats.org/presentationml/2006/ole">
            <p:oleObj spid="_x0000_s20483" name="Equation" r:id="rId4" imgW="3403440" imgH="241200" progId="">
              <p:embed/>
            </p:oleObj>
          </a:graphicData>
        </a:graphic>
      </p:graphicFrame>
      <p:sp>
        <p:nvSpPr>
          <p:cNvPr id="20511" name="Line 27"/>
          <p:cNvSpPr>
            <a:spLocks noChangeShapeType="1"/>
          </p:cNvSpPr>
          <p:nvPr/>
        </p:nvSpPr>
        <p:spPr bwMode="auto">
          <a:xfrm>
            <a:off x="2317750" y="3475038"/>
            <a:ext cx="242888" cy="0"/>
          </a:xfrm>
          <a:prstGeom prst="line">
            <a:avLst/>
          </a:prstGeom>
          <a:noFill/>
          <a:ln w="9525">
            <a:solidFill>
              <a:schemeClr val="tx1"/>
            </a:solidFill>
            <a:round/>
            <a:headEnd/>
            <a:tailEnd type="triangle" w="med" len="med"/>
          </a:ln>
        </p:spPr>
        <p:txBody>
          <a:bodyPr wrap="none" anchor="ctr"/>
          <a:lstStyle/>
          <a:p>
            <a:endParaRPr lang="en-US"/>
          </a:p>
        </p:txBody>
      </p:sp>
      <p:sp>
        <p:nvSpPr>
          <p:cNvPr id="20512" name="Line 28"/>
          <p:cNvSpPr>
            <a:spLocks noChangeShapeType="1"/>
          </p:cNvSpPr>
          <p:nvPr/>
        </p:nvSpPr>
        <p:spPr bwMode="auto">
          <a:xfrm>
            <a:off x="6259513" y="3473450"/>
            <a:ext cx="242887" cy="0"/>
          </a:xfrm>
          <a:prstGeom prst="line">
            <a:avLst/>
          </a:prstGeom>
          <a:noFill/>
          <a:ln w="9525">
            <a:solidFill>
              <a:schemeClr val="tx1"/>
            </a:solidFill>
            <a:round/>
            <a:headEnd/>
            <a:tailEnd type="triangle" w="med" len="med"/>
          </a:ln>
        </p:spPr>
        <p:txBody>
          <a:bodyPr wrap="none" anchor="ctr"/>
          <a:lstStyle/>
          <a:p>
            <a:endParaRPr lang="en-US"/>
          </a:p>
        </p:txBody>
      </p:sp>
      <p:graphicFrame>
        <p:nvGraphicFramePr>
          <p:cNvPr id="20484" name="Object 29"/>
          <p:cNvGraphicFramePr>
            <a:graphicFrameLocks noChangeAspect="1"/>
          </p:cNvGraphicFramePr>
          <p:nvPr/>
        </p:nvGraphicFramePr>
        <p:xfrm>
          <a:off x="6477000" y="4924425"/>
          <a:ext cx="1041400" cy="257175"/>
        </p:xfrm>
        <a:graphic>
          <a:graphicData uri="http://schemas.openxmlformats.org/presentationml/2006/ole">
            <p:oleObj spid="_x0000_s20484" name="Equation" r:id="rId5" imgW="660240" imgH="177480" progId="">
              <p:embed/>
            </p:oleObj>
          </a:graphicData>
        </a:graphic>
      </p:graphicFrame>
      <p:sp>
        <p:nvSpPr>
          <p:cNvPr id="20513" name="Text Box 30"/>
          <p:cNvSpPr txBox="1">
            <a:spLocks noChangeArrowheads="1"/>
          </p:cNvSpPr>
          <p:nvPr/>
        </p:nvSpPr>
        <p:spPr bwMode="auto">
          <a:xfrm>
            <a:off x="609600" y="914400"/>
            <a:ext cx="8229600" cy="4660900"/>
          </a:xfrm>
          <a:prstGeom prst="rect">
            <a:avLst/>
          </a:prstGeom>
          <a:noFill/>
          <a:ln w="9525">
            <a:noFill/>
            <a:miter lim="800000"/>
            <a:headEnd/>
            <a:tailEnd/>
          </a:ln>
        </p:spPr>
        <p:txBody>
          <a:bodyPr anchor="ctr">
            <a:spAutoFit/>
          </a:bodyPr>
          <a:lstStyle/>
          <a:p>
            <a:pPr>
              <a:lnSpc>
                <a:spcPct val="110000"/>
              </a:lnSpc>
              <a:spcBef>
                <a:spcPct val="50000"/>
              </a:spcBef>
            </a:pPr>
            <a:r>
              <a:rPr lang="en-US" u="sng"/>
              <a:t>Example</a:t>
            </a:r>
            <a:r>
              <a:rPr lang="en-US"/>
              <a:t>: Three switches connected in parallel operate independently. Each switch remains closed with probability </a:t>
            </a:r>
            <a:r>
              <a:rPr lang="en-US" i="1"/>
              <a:t>p</a:t>
            </a:r>
            <a:r>
              <a:rPr lang="en-US"/>
              <a:t>. (a) Find the probability of receiving an input signal at the output. (b) Find the probability that switch </a:t>
            </a:r>
            <a:r>
              <a:rPr lang="en-US" i="1"/>
              <a:t>S</a:t>
            </a:r>
            <a:r>
              <a:rPr lang="en-US" baseline="-25000"/>
              <a:t>1</a:t>
            </a:r>
            <a:r>
              <a:rPr lang="en-US"/>
              <a:t> is open given that an input signal is received at the output.</a:t>
            </a:r>
          </a:p>
          <a:p>
            <a:pPr>
              <a:lnSpc>
                <a:spcPct val="110000"/>
              </a:lnSpc>
              <a:spcBef>
                <a:spcPct val="50000"/>
              </a:spcBef>
            </a:pPr>
            <a:endParaRPr lang="en-US"/>
          </a:p>
          <a:p>
            <a:pPr>
              <a:lnSpc>
                <a:spcPct val="110000"/>
              </a:lnSpc>
              <a:spcBef>
                <a:spcPct val="50000"/>
              </a:spcBef>
            </a:pPr>
            <a:endParaRPr lang="en-US"/>
          </a:p>
          <a:p>
            <a:pPr>
              <a:lnSpc>
                <a:spcPct val="110000"/>
              </a:lnSpc>
              <a:spcBef>
                <a:spcPct val="50000"/>
              </a:spcBef>
            </a:pPr>
            <a:endParaRPr lang="en-US"/>
          </a:p>
          <a:p>
            <a:pPr>
              <a:lnSpc>
                <a:spcPct val="110000"/>
              </a:lnSpc>
              <a:spcBef>
                <a:spcPct val="50000"/>
              </a:spcBef>
            </a:pPr>
            <a:endParaRPr lang="en-US" u="sng"/>
          </a:p>
          <a:p>
            <a:pPr>
              <a:lnSpc>
                <a:spcPct val="110000"/>
              </a:lnSpc>
              <a:spcBef>
                <a:spcPct val="50000"/>
              </a:spcBef>
            </a:pPr>
            <a:r>
              <a:rPr lang="en-US" u="sng"/>
              <a:t>Solution</a:t>
            </a:r>
            <a:r>
              <a:rPr lang="en-US"/>
              <a:t>: </a:t>
            </a:r>
          </a:p>
          <a:p>
            <a:pPr>
              <a:lnSpc>
                <a:spcPct val="110000"/>
              </a:lnSpc>
              <a:spcBef>
                <a:spcPct val="50000"/>
              </a:spcBef>
            </a:pPr>
            <a:r>
              <a:rPr lang="en-US"/>
              <a:t>         a.  Let </a:t>
            </a:r>
            <a:r>
              <a:rPr lang="en-US" i="1"/>
              <a:t>A</a:t>
            </a:r>
            <a:r>
              <a:rPr lang="en-US" i="1" baseline="-25000"/>
              <a:t>i </a:t>
            </a:r>
            <a:r>
              <a:rPr lang="en-US"/>
              <a:t>= “</a:t>
            </a:r>
            <a:r>
              <a:rPr lang="en-US" i="1"/>
              <a:t>Switch S</a:t>
            </a:r>
            <a:r>
              <a:rPr lang="en-US" i="1" baseline="-25000"/>
              <a:t>i </a:t>
            </a:r>
            <a:r>
              <a:rPr lang="en-US" i="1"/>
              <a:t>is closed</a:t>
            </a:r>
            <a:r>
              <a:rPr lang="en-US"/>
              <a:t>”. Then   </a:t>
            </a:r>
          </a:p>
          <a:p>
            <a:pPr>
              <a:lnSpc>
                <a:spcPct val="50000"/>
              </a:lnSpc>
              <a:spcBef>
                <a:spcPct val="50000"/>
              </a:spcBef>
            </a:pPr>
            <a:r>
              <a:rPr lang="en-US"/>
              <a:t>              Since switches operate independently, we have </a:t>
            </a:r>
          </a:p>
        </p:txBody>
      </p:sp>
      <p:graphicFrame>
        <p:nvGraphicFramePr>
          <p:cNvPr id="20485" name="Object 33"/>
          <p:cNvGraphicFramePr>
            <a:graphicFrameLocks noChangeAspect="1"/>
          </p:cNvGraphicFramePr>
          <p:nvPr/>
        </p:nvGraphicFramePr>
        <p:xfrm>
          <a:off x="3987800" y="2493963"/>
          <a:ext cx="254000" cy="431800"/>
        </p:xfrm>
        <a:graphic>
          <a:graphicData uri="http://schemas.openxmlformats.org/presentationml/2006/ole">
            <p:oleObj spid="_x0000_s20485" name="Equation" r:id="rId6" imgW="253800" imgH="431640" progId="">
              <p:embed/>
            </p:oleObj>
          </a:graphicData>
        </a:graphic>
      </p:graphicFrame>
      <p:graphicFrame>
        <p:nvGraphicFramePr>
          <p:cNvPr id="20486" name="Object 34"/>
          <p:cNvGraphicFramePr>
            <a:graphicFrameLocks noChangeAspect="1"/>
          </p:cNvGraphicFramePr>
          <p:nvPr/>
        </p:nvGraphicFramePr>
        <p:xfrm>
          <a:off x="3938588" y="3011488"/>
          <a:ext cx="292100" cy="431800"/>
        </p:xfrm>
        <a:graphic>
          <a:graphicData uri="http://schemas.openxmlformats.org/presentationml/2006/ole">
            <p:oleObj spid="_x0000_s20486" name="Equation" r:id="rId7" imgW="291960" imgH="431640" progId="">
              <p:embed/>
            </p:oleObj>
          </a:graphicData>
        </a:graphic>
      </p:graphicFrame>
      <p:graphicFrame>
        <p:nvGraphicFramePr>
          <p:cNvPr id="20487" name="Object 35"/>
          <p:cNvGraphicFramePr>
            <a:graphicFrameLocks noChangeAspect="1"/>
          </p:cNvGraphicFramePr>
          <p:nvPr/>
        </p:nvGraphicFramePr>
        <p:xfrm>
          <a:off x="3959225" y="3546475"/>
          <a:ext cx="279400" cy="431800"/>
        </p:xfrm>
        <a:graphic>
          <a:graphicData uri="http://schemas.openxmlformats.org/presentationml/2006/ole">
            <p:oleObj spid="_x0000_s20487" name="Equation" r:id="rId8" imgW="279360" imgH="431640" progId="">
              <p:embed/>
            </p:oleObj>
          </a:graphicData>
        </a:graphic>
      </p:graphicFrame>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Date Placeholder 5"/>
          <p:cNvSpPr>
            <a:spLocks noGrp="1"/>
          </p:cNvSpPr>
          <p:nvPr>
            <p:ph type="dt" sz="quarter" idx="10"/>
          </p:nvPr>
        </p:nvSpPr>
        <p:spPr/>
        <p:txBody>
          <a:bodyPr/>
          <a:lstStyle/>
          <a:p>
            <a:pPr>
              <a:defRPr/>
            </a:pPr>
            <a:r>
              <a:rPr lang="en-US"/>
              <a:t>		 </a:t>
            </a:r>
            <a:r>
              <a:rPr lang="en-US" sz="1200"/>
              <a:t> </a:t>
            </a:r>
            <a:fld id="{91D66358-5E59-4F86-AE84-F22CDD2E3886}" type="slidenum">
              <a:rPr lang="en-US" sz="1200">
                <a:solidFill>
                  <a:srgbClr val="003399"/>
                </a:solidFill>
              </a:rPr>
              <a:pPr>
                <a:defRPr/>
              </a:pPr>
              <a:t>82</a:t>
            </a:fld>
            <a:endParaRPr lang="en-US" sz="1200">
              <a:solidFill>
                <a:srgbClr val="003399"/>
              </a:solidFill>
            </a:endParaRPr>
          </a:p>
        </p:txBody>
      </p:sp>
      <p:sp>
        <p:nvSpPr>
          <p:cNvPr id="21512" name="Rectangle 29"/>
          <p:cNvSpPr>
            <a:spLocks noGrp="1" noChangeArrowheads="1"/>
          </p:cNvSpPr>
          <p:nvPr>
            <p:ph type="title"/>
          </p:nvPr>
        </p:nvSpPr>
        <p:spPr/>
        <p:txBody>
          <a:bodyPr/>
          <a:lstStyle/>
          <a:p>
            <a:r>
              <a:rPr lang="en-US" smtClean="0"/>
              <a:t>2. </a:t>
            </a:r>
            <a:r>
              <a:rPr lang="en-GB" smtClean="0"/>
              <a:t>Review of Probability Theory: Basics (15)</a:t>
            </a:r>
            <a:endParaRPr lang="en-US" smtClean="0"/>
          </a:p>
        </p:txBody>
      </p:sp>
      <p:graphicFrame>
        <p:nvGraphicFramePr>
          <p:cNvPr id="21506" name="Object 22"/>
          <p:cNvGraphicFramePr>
            <a:graphicFrameLocks noChangeAspect="1"/>
          </p:cNvGraphicFramePr>
          <p:nvPr>
            <p:ph sz="half" idx="1"/>
          </p:nvPr>
        </p:nvGraphicFramePr>
        <p:xfrm>
          <a:off x="2514600" y="3657600"/>
          <a:ext cx="1003300" cy="381000"/>
        </p:xfrm>
        <a:graphic>
          <a:graphicData uri="http://schemas.openxmlformats.org/presentationml/2006/ole">
            <p:oleObj spid="_x0000_s21506" name="Equation" r:id="rId3" imgW="634680" imgH="241200" progId="">
              <p:embed/>
            </p:oleObj>
          </a:graphicData>
        </a:graphic>
      </p:graphicFrame>
      <p:graphicFrame>
        <p:nvGraphicFramePr>
          <p:cNvPr id="21507" name="Object 25"/>
          <p:cNvGraphicFramePr>
            <a:graphicFrameLocks noChangeAspect="1"/>
          </p:cNvGraphicFramePr>
          <p:nvPr>
            <p:ph sz="quarter" idx="2"/>
          </p:nvPr>
        </p:nvGraphicFramePr>
        <p:xfrm>
          <a:off x="1676400" y="4267200"/>
          <a:ext cx="6172200" cy="700088"/>
        </p:xfrm>
        <a:graphic>
          <a:graphicData uri="http://schemas.openxmlformats.org/presentationml/2006/ole">
            <p:oleObj spid="_x0000_s21507" name="Equation" r:id="rId4" imgW="3924000" imgH="444240" progId="">
              <p:embed/>
            </p:oleObj>
          </a:graphicData>
        </a:graphic>
      </p:graphicFrame>
      <p:sp>
        <p:nvSpPr>
          <p:cNvPr id="21513" name="Text Box 4"/>
          <p:cNvSpPr txBox="1">
            <a:spLocks noChangeArrowheads="1"/>
          </p:cNvSpPr>
          <p:nvPr/>
        </p:nvSpPr>
        <p:spPr bwMode="auto">
          <a:xfrm>
            <a:off x="1066800" y="914400"/>
            <a:ext cx="7543800" cy="701675"/>
          </a:xfrm>
          <a:prstGeom prst="rect">
            <a:avLst/>
          </a:prstGeom>
          <a:noFill/>
          <a:ln w="9525">
            <a:noFill/>
            <a:miter lim="800000"/>
            <a:headEnd/>
            <a:tailEnd/>
          </a:ln>
        </p:spPr>
        <p:txBody>
          <a:bodyPr>
            <a:spAutoFit/>
          </a:bodyPr>
          <a:lstStyle/>
          <a:p>
            <a:pPr>
              <a:spcBef>
                <a:spcPct val="50000"/>
              </a:spcBef>
            </a:pPr>
            <a:r>
              <a:rPr lang="en-US"/>
              <a:t>Let </a:t>
            </a:r>
            <a:r>
              <a:rPr lang="en-US" i="1"/>
              <a:t>R</a:t>
            </a:r>
            <a:r>
              <a:rPr lang="en-US"/>
              <a:t> = “input signal is received at the output”. For  the event </a:t>
            </a:r>
            <a:r>
              <a:rPr lang="en-US" i="1"/>
              <a:t>R</a:t>
            </a:r>
            <a:r>
              <a:rPr lang="en-US"/>
              <a:t> to occur either switch 1 or switch 2 or switch 3 must remain closed, i.e., </a:t>
            </a:r>
          </a:p>
        </p:txBody>
      </p:sp>
      <p:graphicFrame>
        <p:nvGraphicFramePr>
          <p:cNvPr id="21508" name="Object 8"/>
          <p:cNvGraphicFramePr>
            <a:graphicFrameLocks noChangeAspect="1"/>
          </p:cNvGraphicFramePr>
          <p:nvPr/>
        </p:nvGraphicFramePr>
        <p:xfrm>
          <a:off x="3317875" y="1704975"/>
          <a:ext cx="2244725" cy="428625"/>
        </p:xfrm>
        <a:graphic>
          <a:graphicData uri="http://schemas.openxmlformats.org/presentationml/2006/ole">
            <p:oleObj spid="_x0000_s21508" name="Equation" r:id="rId5" imgW="1104840" imgH="228600" progId="">
              <p:embed/>
            </p:oleObj>
          </a:graphicData>
        </a:graphic>
      </p:graphicFrame>
      <p:graphicFrame>
        <p:nvGraphicFramePr>
          <p:cNvPr id="21509" name="Object 9"/>
          <p:cNvGraphicFramePr>
            <a:graphicFrameLocks noChangeAspect="1"/>
          </p:cNvGraphicFramePr>
          <p:nvPr/>
        </p:nvGraphicFramePr>
        <p:xfrm>
          <a:off x="1881188" y="2771775"/>
          <a:ext cx="5738812" cy="428625"/>
        </p:xfrm>
        <a:graphic>
          <a:graphicData uri="http://schemas.openxmlformats.org/presentationml/2006/ole">
            <p:oleObj spid="_x0000_s21509" name="Equation" r:id="rId6" imgW="3327120" imgH="241200" progId="">
              <p:embed/>
            </p:oleObj>
          </a:graphicData>
        </a:graphic>
      </p:graphicFrame>
      <p:sp>
        <p:nvSpPr>
          <p:cNvPr id="21514" name="Text Box 13"/>
          <p:cNvSpPr txBox="1">
            <a:spLocks noChangeArrowheads="1"/>
          </p:cNvSpPr>
          <p:nvPr/>
        </p:nvSpPr>
        <p:spPr bwMode="auto">
          <a:xfrm>
            <a:off x="952500" y="2270125"/>
            <a:ext cx="3009900" cy="396875"/>
          </a:xfrm>
          <a:prstGeom prst="rect">
            <a:avLst/>
          </a:prstGeom>
          <a:noFill/>
          <a:ln w="9525">
            <a:noFill/>
            <a:miter lim="800000"/>
            <a:headEnd/>
            <a:tailEnd/>
          </a:ln>
        </p:spPr>
        <p:txBody>
          <a:bodyPr anchor="ctr">
            <a:spAutoFit/>
          </a:bodyPr>
          <a:lstStyle/>
          <a:p>
            <a:pPr algn="ctr">
              <a:spcBef>
                <a:spcPct val="50000"/>
              </a:spcBef>
            </a:pPr>
            <a:r>
              <a:rPr lang="en-US">
                <a:latin typeface="Times New Roman" pitchFamily="18" charset="0"/>
              </a:rPr>
              <a:t>Using results in slide 38,</a:t>
            </a:r>
          </a:p>
        </p:txBody>
      </p:sp>
      <p:sp>
        <p:nvSpPr>
          <p:cNvPr id="21515" name="Rectangle 21"/>
          <p:cNvSpPr>
            <a:spLocks noChangeArrowheads="1"/>
          </p:cNvSpPr>
          <p:nvPr/>
        </p:nvSpPr>
        <p:spPr bwMode="auto">
          <a:xfrm>
            <a:off x="1143000" y="3657600"/>
            <a:ext cx="6858000" cy="1920875"/>
          </a:xfrm>
          <a:prstGeom prst="rect">
            <a:avLst/>
          </a:prstGeom>
          <a:noFill/>
          <a:ln w="9525">
            <a:noFill/>
            <a:miter lim="800000"/>
            <a:headEnd/>
            <a:tailEnd/>
          </a:ln>
        </p:spPr>
        <p:txBody>
          <a:bodyPr>
            <a:spAutoFit/>
          </a:bodyPr>
          <a:lstStyle/>
          <a:p>
            <a:r>
              <a:rPr lang="en-US"/>
              <a:t>b. We need                   From Bayes’ theorem</a:t>
            </a:r>
          </a:p>
          <a:p>
            <a:endParaRPr lang="en-US"/>
          </a:p>
          <a:p>
            <a:endParaRPr lang="en-US"/>
          </a:p>
          <a:p>
            <a:endParaRPr lang="en-US"/>
          </a:p>
          <a:p>
            <a:endParaRPr lang="en-US"/>
          </a:p>
          <a:p>
            <a:r>
              <a:rPr lang="en-US"/>
              <a:t>Because of the symmetry of the switches, we also have</a:t>
            </a:r>
          </a:p>
        </p:txBody>
      </p:sp>
      <p:graphicFrame>
        <p:nvGraphicFramePr>
          <p:cNvPr id="21510" name="Object 28"/>
          <p:cNvGraphicFramePr>
            <a:graphicFrameLocks noChangeAspect="1"/>
          </p:cNvGraphicFramePr>
          <p:nvPr>
            <p:ph sz="quarter" idx="3"/>
          </p:nvPr>
        </p:nvGraphicFramePr>
        <p:xfrm>
          <a:off x="2895600" y="5626100"/>
          <a:ext cx="3352800" cy="393700"/>
        </p:xfrm>
        <a:graphic>
          <a:graphicData uri="http://schemas.openxmlformats.org/presentationml/2006/ole">
            <p:oleObj spid="_x0000_s21510" name="Equation" r:id="rId7" imgW="2057400" imgH="241200" progId="">
              <p:embed/>
            </p:oleObj>
          </a:graphicData>
        </a:graphic>
      </p:graphicFrame>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3"/>
          <p:cNvSpPr>
            <a:spLocks noGrp="1"/>
          </p:cNvSpPr>
          <p:nvPr>
            <p:ph type="dt" sz="quarter" idx="10"/>
          </p:nvPr>
        </p:nvSpPr>
        <p:spPr/>
        <p:txBody>
          <a:bodyPr/>
          <a:lstStyle/>
          <a:p>
            <a:pPr>
              <a:defRPr/>
            </a:pPr>
            <a:r>
              <a:rPr lang="en-US"/>
              <a:t>		 </a:t>
            </a:r>
            <a:r>
              <a:rPr lang="en-US" sz="1200"/>
              <a:t> </a:t>
            </a:r>
            <a:fld id="{FD32EE18-B0EA-4B12-A301-41F6B50E5706}" type="slidenum">
              <a:rPr lang="en-US" sz="1200">
                <a:solidFill>
                  <a:srgbClr val="003399"/>
                </a:solidFill>
              </a:rPr>
              <a:pPr>
                <a:defRPr/>
              </a:pPr>
              <a:t>83</a:t>
            </a:fld>
            <a:endParaRPr lang="en-US" sz="1200">
              <a:solidFill>
                <a:srgbClr val="003399"/>
              </a:solidFill>
            </a:endParaRPr>
          </a:p>
        </p:txBody>
      </p:sp>
      <p:sp>
        <p:nvSpPr>
          <p:cNvPr id="22532" name="Rectangle 8"/>
          <p:cNvSpPr>
            <a:spLocks noGrp="1" noChangeArrowheads="1"/>
          </p:cNvSpPr>
          <p:nvPr>
            <p:ph type="title"/>
          </p:nvPr>
        </p:nvSpPr>
        <p:spPr/>
        <p:txBody>
          <a:bodyPr/>
          <a:lstStyle/>
          <a:p>
            <a:r>
              <a:rPr lang="en-US" smtClean="0"/>
              <a:t>2. </a:t>
            </a:r>
            <a:r>
              <a:rPr lang="en-GB" smtClean="0"/>
              <a:t>Review of Probability Theory: Repeated Trials (1)</a:t>
            </a:r>
            <a:endParaRPr lang="en-US" smtClean="0"/>
          </a:p>
        </p:txBody>
      </p:sp>
      <p:sp>
        <p:nvSpPr>
          <p:cNvPr id="22533" name="Text Box 5"/>
          <p:cNvSpPr txBox="1">
            <a:spLocks noChangeArrowheads="1"/>
          </p:cNvSpPr>
          <p:nvPr/>
        </p:nvSpPr>
        <p:spPr bwMode="auto">
          <a:xfrm>
            <a:off x="457200" y="838200"/>
            <a:ext cx="8382000" cy="4935538"/>
          </a:xfrm>
          <a:prstGeom prst="rect">
            <a:avLst/>
          </a:prstGeom>
          <a:noFill/>
          <a:ln w="9525">
            <a:noFill/>
            <a:miter lim="800000"/>
            <a:headEnd/>
            <a:tailEnd/>
          </a:ln>
        </p:spPr>
        <p:txBody>
          <a:bodyPr anchor="ctr">
            <a:spAutoFit/>
          </a:bodyPr>
          <a:lstStyle/>
          <a:p>
            <a:pPr>
              <a:lnSpc>
                <a:spcPct val="110000"/>
              </a:lnSpc>
              <a:spcBef>
                <a:spcPct val="50000"/>
              </a:spcBef>
              <a:buFont typeface="Wingdings" pitchFamily="2" charset="2"/>
              <a:buChar char="q"/>
            </a:pPr>
            <a:r>
              <a:rPr lang="en-US">
                <a:latin typeface="Times New Roman" pitchFamily="18" charset="0"/>
              </a:rPr>
              <a:t> </a:t>
            </a:r>
            <a:r>
              <a:rPr lang="en-US"/>
              <a:t>Consider two independent experiments with associated probability models (</a:t>
            </a:r>
            <a:r>
              <a:rPr lang="en-US">
                <a:sym typeface="Symbol" pitchFamily="18" charset="2"/>
              </a:rPr>
              <a:t></a:t>
            </a:r>
            <a:r>
              <a:rPr lang="en-US" baseline="-25000">
                <a:sym typeface="Symbol" pitchFamily="18" charset="2"/>
              </a:rPr>
              <a:t>1</a:t>
            </a:r>
            <a:r>
              <a:rPr lang="en-US">
                <a:sym typeface="Symbol" pitchFamily="18" charset="2"/>
              </a:rPr>
              <a:t>, </a:t>
            </a:r>
            <a:r>
              <a:rPr lang="en-US" i="1">
                <a:sym typeface="Symbol" pitchFamily="18" charset="2"/>
              </a:rPr>
              <a:t>F</a:t>
            </a:r>
            <a:r>
              <a:rPr lang="en-US" baseline="-25000">
                <a:sym typeface="Symbol" pitchFamily="18" charset="2"/>
              </a:rPr>
              <a:t>1</a:t>
            </a:r>
            <a:r>
              <a:rPr lang="en-US">
                <a:sym typeface="Symbol" pitchFamily="18" charset="2"/>
              </a:rPr>
              <a:t>, </a:t>
            </a:r>
            <a:r>
              <a:rPr lang="en-US" i="1">
                <a:sym typeface="Symbol" pitchFamily="18" charset="2"/>
              </a:rPr>
              <a:t>P</a:t>
            </a:r>
            <a:r>
              <a:rPr lang="en-US" baseline="-25000">
                <a:sym typeface="Symbol" pitchFamily="18" charset="2"/>
              </a:rPr>
              <a:t>1</a:t>
            </a:r>
            <a:r>
              <a:rPr lang="en-US">
                <a:sym typeface="Symbol" pitchFamily="18" charset="2"/>
              </a:rPr>
              <a:t>)</a:t>
            </a:r>
            <a:r>
              <a:rPr lang="en-US"/>
              <a:t>  and (</a:t>
            </a:r>
            <a:r>
              <a:rPr lang="en-US">
                <a:sym typeface="Symbol" pitchFamily="18" charset="2"/>
              </a:rPr>
              <a:t></a:t>
            </a:r>
            <a:r>
              <a:rPr lang="en-US" baseline="-25000">
                <a:sym typeface="Symbol" pitchFamily="18" charset="2"/>
              </a:rPr>
              <a:t>2</a:t>
            </a:r>
            <a:r>
              <a:rPr lang="en-US">
                <a:sym typeface="Symbol" pitchFamily="18" charset="2"/>
              </a:rPr>
              <a:t>, </a:t>
            </a:r>
            <a:r>
              <a:rPr lang="en-US" i="1">
                <a:sym typeface="Symbol" pitchFamily="18" charset="2"/>
              </a:rPr>
              <a:t>F</a:t>
            </a:r>
            <a:r>
              <a:rPr lang="en-US" baseline="-25000">
                <a:sym typeface="Symbol" pitchFamily="18" charset="2"/>
              </a:rPr>
              <a:t>2</a:t>
            </a:r>
            <a:r>
              <a:rPr lang="en-US">
                <a:sym typeface="Symbol" pitchFamily="18" charset="2"/>
              </a:rPr>
              <a:t>, </a:t>
            </a:r>
            <a:r>
              <a:rPr lang="en-US" i="1">
                <a:sym typeface="Symbol" pitchFamily="18" charset="2"/>
              </a:rPr>
              <a:t>P</a:t>
            </a:r>
            <a:r>
              <a:rPr lang="en-US" baseline="-25000">
                <a:sym typeface="Symbol" pitchFamily="18" charset="2"/>
              </a:rPr>
              <a:t>2</a:t>
            </a:r>
            <a:r>
              <a:rPr lang="en-US">
                <a:sym typeface="Symbol" pitchFamily="18" charset="2"/>
              </a:rPr>
              <a:t>)</a:t>
            </a:r>
            <a:r>
              <a:rPr lang="en-US"/>
              <a:t>. Let </a:t>
            </a:r>
            <a:r>
              <a:rPr lang="en-US" i="1">
                <a:sym typeface="Symbol" pitchFamily="18" charset="2"/>
              </a:rPr>
              <a:t></a:t>
            </a:r>
            <a:r>
              <a:rPr lang="en-US">
                <a:sym typeface="Symbol" pitchFamily="18" charset="2"/>
              </a:rPr>
              <a:t></a:t>
            </a:r>
            <a:r>
              <a:rPr lang="en-US" baseline="-25000">
                <a:sym typeface="Symbol" pitchFamily="18" charset="2"/>
              </a:rPr>
              <a:t>1</a:t>
            </a:r>
            <a:r>
              <a:rPr lang="en-US">
                <a:sym typeface="Symbol" pitchFamily="18" charset="2"/>
              </a:rPr>
              <a:t>, </a:t>
            </a:r>
            <a:r>
              <a:rPr lang="en-US" i="1">
                <a:sym typeface="Symbol" pitchFamily="18" charset="2"/>
              </a:rPr>
              <a:t></a:t>
            </a:r>
            <a:r>
              <a:rPr lang="en-US">
                <a:sym typeface="Symbol" pitchFamily="18" charset="2"/>
              </a:rPr>
              <a:t></a:t>
            </a:r>
            <a:r>
              <a:rPr lang="en-US" baseline="-25000">
                <a:sym typeface="Symbol" pitchFamily="18" charset="2"/>
              </a:rPr>
              <a:t>2 </a:t>
            </a:r>
            <a:r>
              <a:rPr lang="en-US"/>
              <a:t> represent elementary events. A joint performance of the two experiments produces an elementary events </a:t>
            </a:r>
            <a:r>
              <a:rPr lang="en-US" i="1">
                <a:sym typeface="Symbol" pitchFamily="18" charset="2"/>
              </a:rPr>
              <a:t></a:t>
            </a:r>
            <a:r>
              <a:rPr lang="en-US">
                <a:sym typeface="Symbol" pitchFamily="18" charset="2"/>
              </a:rPr>
              <a:t> = (</a:t>
            </a:r>
            <a:r>
              <a:rPr lang="en-US" i="1">
                <a:sym typeface="Symbol" pitchFamily="18" charset="2"/>
              </a:rPr>
              <a:t></a:t>
            </a:r>
            <a:r>
              <a:rPr lang="en-US">
                <a:sym typeface="Symbol" pitchFamily="18" charset="2"/>
              </a:rPr>
              <a:t>, </a:t>
            </a:r>
            <a:r>
              <a:rPr lang="en-US" i="1">
                <a:sym typeface="Symbol" pitchFamily="18" charset="2"/>
              </a:rPr>
              <a:t></a:t>
            </a:r>
            <a:r>
              <a:rPr lang="en-US">
                <a:sym typeface="Symbol" pitchFamily="18" charset="2"/>
              </a:rPr>
              <a:t>).</a:t>
            </a:r>
            <a:r>
              <a:rPr lang="en-US"/>
              <a:t> </a:t>
            </a:r>
            <a:r>
              <a:rPr lang="en-US" b="1"/>
              <a:t>How to characterize an appropriate probability to this “combined event” ?</a:t>
            </a:r>
            <a:r>
              <a:rPr lang="en-US"/>
              <a:t> </a:t>
            </a:r>
          </a:p>
          <a:p>
            <a:pPr>
              <a:lnSpc>
                <a:spcPct val="110000"/>
              </a:lnSpc>
              <a:spcBef>
                <a:spcPct val="50000"/>
              </a:spcBef>
              <a:buFont typeface="Wingdings" pitchFamily="2" charset="2"/>
              <a:buNone/>
            </a:pPr>
            <a:r>
              <a:rPr lang="en-US"/>
              <a:t>Consider the Cartesian product space </a:t>
            </a:r>
            <a:r>
              <a:rPr lang="en-US">
                <a:sym typeface="Symbol" pitchFamily="18" charset="2"/>
              </a:rPr>
              <a:t> = </a:t>
            </a:r>
            <a:r>
              <a:rPr lang="en-US" baseline="-25000">
                <a:sym typeface="Symbol" pitchFamily="18" charset="2"/>
              </a:rPr>
              <a:t>1</a:t>
            </a:r>
            <a:r>
              <a:rPr lang="en-US">
                <a:sym typeface="Symbol" pitchFamily="18" charset="2"/>
              </a:rPr>
              <a:t> </a:t>
            </a:r>
            <a:r>
              <a:rPr lang="en-US" baseline="-25000">
                <a:sym typeface="Symbol" pitchFamily="18" charset="2"/>
              </a:rPr>
              <a:t>2  </a:t>
            </a:r>
            <a:r>
              <a:rPr lang="en-US"/>
              <a:t>generated from </a:t>
            </a:r>
            <a:r>
              <a:rPr lang="en-US">
                <a:sym typeface="Symbol" pitchFamily="18" charset="2"/>
              </a:rPr>
              <a:t></a:t>
            </a:r>
            <a:r>
              <a:rPr lang="en-US" baseline="-25000">
                <a:sym typeface="Symbol" pitchFamily="18" charset="2"/>
              </a:rPr>
              <a:t>1 </a:t>
            </a:r>
            <a:r>
              <a:rPr lang="en-US"/>
              <a:t>and </a:t>
            </a:r>
            <a:r>
              <a:rPr lang="en-US">
                <a:sym typeface="Symbol" pitchFamily="18" charset="2"/>
              </a:rPr>
              <a:t></a:t>
            </a:r>
            <a:r>
              <a:rPr lang="en-US" baseline="-25000">
                <a:sym typeface="Symbol" pitchFamily="18" charset="2"/>
              </a:rPr>
              <a:t>2</a:t>
            </a:r>
            <a:r>
              <a:rPr lang="en-US"/>
              <a:t> such that if </a:t>
            </a:r>
            <a:r>
              <a:rPr lang="en-US" i="1">
                <a:sym typeface="Symbol" pitchFamily="18" charset="2"/>
              </a:rPr>
              <a:t></a:t>
            </a:r>
            <a:r>
              <a:rPr lang="en-US">
                <a:sym typeface="Symbol" pitchFamily="18" charset="2"/>
              </a:rPr>
              <a:t>  </a:t>
            </a:r>
            <a:r>
              <a:rPr lang="en-US" baseline="-25000">
                <a:sym typeface="Symbol" pitchFamily="18" charset="2"/>
              </a:rPr>
              <a:t>1 </a:t>
            </a:r>
            <a:r>
              <a:rPr lang="en-US"/>
              <a:t>and </a:t>
            </a:r>
            <a:r>
              <a:rPr lang="en-US" i="1">
                <a:sym typeface="Symbol" pitchFamily="18" charset="2"/>
              </a:rPr>
              <a:t></a:t>
            </a:r>
            <a:r>
              <a:rPr lang="en-US">
                <a:sym typeface="Symbol" pitchFamily="18" charset="2"/>
              </a:rPr>
              <a:t>  </a:t>
            </a:r>
            <a:r>
              <a:rPr lang="en-US" baseline="-25000">
                <a:sym typeface="Symbol" pitchFamily="18" charset="2"/>
              </a:rPr>
              <a:t>2 </a:t>
            </a:r>
            <a:r>
              <a:rPr lang="en-US"/>
              <a:t>, then every </a:t>
            </a:r>
            <a:r>
              <a:rPr lang="en-US" i="1">
                <a:sym typeface="Symbol" pitchFamily="18" charset="2"/>
              </a:rPr>
              <a:t></a:t>
            </a:r>
            <a:r>
              <a:rPr lang="en-US">
                <a:sym typeface="Symbol" pitchFamily="18" charset="2"/>
              </a:rPr>
              <a:t> in  is an ordered  pair of the form </a:t>
            </a:r>
            <a:r>
              <a:rPr lang="en-US" i="1">
                <a:sym typeface="Symbol" pitchFamily="18" charset="2"/>
              </a:rPr>
              <a:t></a:t>
            </a:r>
            <a:r>
              <a:rPr lang="en-US">
                <a:sym typeface="Symbol" pitchFamily="18" charset="2"/>
              </a:rPr>
              <a:t> = (</a:t>
            </a:r>
            <a:r>
              <a:rPr lang="en-US" i="1">
                <a:sym typeface="Symbol" pitchFamily="18" charset="2"/>
              </a:rPr>
              <a:t></a:t>
            </a:r>
            <a:r>
              <a:rPr lang="en-US">
                <a:sym typeface="Symbol" pitchFamily="18" charset="2"/>
              </a:rPr>
              <a:t>, </a:t>
            </a:r>
            <a:r>
              <a:rPr lang="en-US" i="1">
                <a:sym typeface="Symbol" pitchFamily="18" charset="2"/>
              </a:rPr>
              <a:t></a:t>
            </a:r>
            <a:r>
              <a:rPr lang="en-US">
                <a:sym typeface="Symbol" pitchFamily="18" charset="2"/>
              </a:rPr>
              <a:t>). To arrive at a probability model we need to define the combined trio </a:t>
            </a:r>
            <a:r>
              <a:rPr lang="en-US"/>
              <a:t>(</a:t>
            </a:r>
            <a:r>
              <a:rPr lang="en-US">
                <a:sym typeface="Symbol" pitchFamily="18" charset="2"/>
              </a:rPr>
              <a:t>, </a:t>
            </a:r>
            <a:r>
              <a:rPr lang="en-US" i="1">
                <a:sym typeface="Symbol" pitchFamily="18" charset="2"/>
              </a:rPr>
              <a:t>F</a:t>
            </a:r>
            <a:r>
              <a:rPr lang="en-US">
                <a:sym typeface="Symbol" pitchFamily="18" charset="2"/>
              </a:rPr>
              <a:t>, </a:t>
            </a:r>
            <a:r>
              <a:rPr lang="en-US" i="1">
                <a:sym typeface="Symbol" pitchFamily="18" charset="2"/>
              </a:rPr>
              <a:t>P</a:t>
            </a:r>
            <a:r>
              <a:rPr lang="en-US">
                <a:sym typeface="Symbol" pitchFamily="18" charset="2"/>
              </a:rPr>
              <a:t>)</a:t>
            </a:r>
            <a:r>
              <a:rPr lang="en-US"/>
              <a:t>.</a:t>
            </a:r>
          </a:p>
          <a:p>
            <a:pPr>
              <a:spcBef>
                <a:spcPct val="50000"/>
              </a:spcBef>
            </a:pPr>
            <a:r>
              <a:rPr lang="en-US"/>
              <a:t>Suppose </a:t>
            </a:r>
            <a:r>
              <a:rPr lang="en-US" i="1"/>
              <a:t>A</a:t>
            </a:r>
            <a:r>
              <a:rPr lang="en-US">
                <a:sym typeface="Symbol" pitchFamily="18" charset="2"/>
              </a:rPr>
              <a:t></a:t>
            </a:r>
            <a:r>
              <a:rPr lang="en-US" i="1"/>
              <a:t>F</a:t>
            </a:r>
            <a:r>
              <a:rPr lang="en-US" baseline="-25000"/>
              <a:t>1</a:t>
            </a:r>
            <a:r>
              <a:rPr lang="en-US"/>
              <a:t> and </a:t>
            </a:r>
            <a:r>
              <a:rPr lang="en-US" i="1"/>
              <a:t>B </a:t>
            </a:r>
            <a:r>
              <a:rPr lang="en-US">
                <a:sym typeface="Symbol" pitchFamily="18" charset="2"/>
              </a:rPr>
              <a:t> </a:t>
            </a:r>
            <a:r>
              <a:rPr lang="en-US" i="1"/>
              <a:t>F</a:t>
            </a:r>
            <a:r>
              <a:rPr lang="en-US" baseline="-25000"/>
              <a:t>2</a:t>
            </a:r>
            <a:r>
              <a:rPr lang="en-US"/>
              <a:t>. Then  </a:t>
            </a:r>
            <a:r>
              <a:rPr lang="en-US" i="1"/>
              <a:t>A </a:t>
            </a:r>
            <a:r>
              <a:rPr lang="en-US">
                <a:sym typeface="Symbol" pitchFamily="18" charset="2"/>
              </a:rPr>
              <a:t> </a:t>
            </a:r>
            <a:r>
              <a:rPr lang="en-US" i="1"/>
              <a:t>B</a:t>
            </a:r>
            <a:r>
              <a:rPr lang="en-US"/>
              <a:t> is the set of all pairs (</a:t>
            </a:r>
            <a:r>
              <a:rPr lang="en-US" i="1">
                <a:sym typeface="Symbol" pitchFamily="18" charset="2"/>
              </a:rPr>
              <a:t></a:t>
            </a:r>
            <a:r>
              <a:rPr lang="en-US">
                <a:sym typeface="Symbol" pitchFamily="18" charset="2"/>
              </a:rPr>
              <a:t>, </a:t>
            </a:r>
            <a:r>
              <a:rPr lang="en-US" i="1">
                <a:sym typeface="Symbol" pitchFamily="18" charset="2"/>
              </a:rPr>
              <a:t></a:t>
            </a:r>
            <a:r>
              <a:rPr lang="en-US"/>
              <a:t>),  where </a:t>
            </a:r>
            <a:r>
              <a:rPr lang="en-US" i="1">
                <a:sym typeface="Symbol" pitchFamily="18" charset="2"/>
              </a:rPr>
              <a:t> </a:t>
            </a:r>
            <a:r>
              <a:rPr lang="en-US">
                <a:sym typeface="Symbol" pitchFamily="18" charset="2"/>
              </a:rPr>
              <a:t> </a:t>
            </a:r>
            <a:r>
              <a:rPr lang="en-US" i="1"/>
              <a:t>A </a:t>
            </a:r>
            <a:r>
              <a:rPr lang="en-US"/>
              <a:t>and </a:t>
            </a:r>
            <a:r>
              <a:rPr lang="en-US" i="1">
                <a:sym typeface="Symbol" pitchFamily="18" charset="2"/>
              </a:rPr>
              <a:t> </a:t>
            </a:r>
            <a:r>
              <a:rPr lang="en-US">
                <a:sym typeface="Symbol" pitchFamily="18" charset="2"/>
              </a:rPr>
              <a:t> </a:t>
            </a:r>
            <a:r>
              <a:rPr lang="en-US" i="1"/>
              <a:t>B. </a:t>
            </a:r>
            <a:r>
              <a:rPr lang="en-US"/>
              <a:t>Any such subset of </a:t>
            </a:r>
            <a:r>
              <a:rPr lang="en-US">
                <a:sym typeface="Symbol" pitchFamily="18" charset="2"/>
              </a:rPr>
              <a:t> appears to be a legitimate event for the combined experiment. Let </a:t>
            </a:r>
            <a:r>
              <a:rPr lang="en-US" i="1">
                <a:sym typeface="Symbol" pitchFamily="18" charset="2"/>
              </a:rPr>
              <a:t>F </a:t>
            </a:r>
            <a:r>
              <a:rPr lang="en-US">
                <a:sym typeface="Symbol" pitchFamily="18" charset="2"/>
              </a:rPr>
              <a:t>denote the field composed of all  such subsets </a:t>
            </a:r>
            <a:r>
              <a:rPr lang="en-US" i="1"/>
              <a:t>A </a:t>
            </a:r>
            <a:r>
              <a:rPr lang="en-US">
                <a:sym typeface="Symbol" pitchFamily="18" charset="2"/>
              </a:rPr>
              <a:t> </a:t>
            </a:r>
            <a:r>
              <a:rPr lang="en-US" i="1"/>
              <a:t>B</a:t>
            </a:r>
            <a:r>
              <a:rPr lang="en-US">
                <a:sym typeface="Symbol" pitchFamily="18" charset="2"/>
              </a:rPr>
              <a:t> together with their unions and compliments. In this combined experiment, the probabilities of the events </a:t>
            </a:r>
            <a:r>
              <a:rPr lang="en-US" i="1"/>
              <a:t>A </a:t>
            </a:r>
            <a:r>
              <a:rPr lang="en-US">
                <a:sym typeface="Symbol" pitchFamily="18" charset="2"/>
              </a:rPr>
              <a:t> </a:t>
            </a:r>
            <a:r>
              <a:rPr lang="en-US" baseline="-25000">
                <a:sym typeface="Symbol" pitchFamily="18" charset="2"/>
              </a:rPr>
              <a:t>2</a:t>
            </a:r>
            <a:r>
              <a:rPr lang="en-US">
                <a:sym typeface="Symbol" pitchFamily="18" charset="2"/>
              </a:rPr>
              <a:t> and </a:t>
            </a:r>
            <a:r>
              <a:rPr lang="en-US" baseline="-25000">
                <a:sym typeface="Symbol" pitchFamily="18" charset="2"/>
              </a:rPr>
              <a:t>1</a:t>
            </a:r>
            <a:r>
              <a:rPr lang="en-US">
                <a:sym typeface="Symbol" pitchFamily="18" charset="2"/>
              </a:rPr>
              <a:t>  </a:t>
            </a:r>
            <a:r>
              <a:rPr lang="en-US" i="1">
                <a:sym typeface="Symbol" pitchFamily="18" charset="2"/>
              </a:rPr>
              <a:t>B </a:t>
            </a:r>
            <a:r>
              <a:rPr lang="en-US">
                <a:sym typeface="Symbol" pitchFamily="18" charset="2"/>
              </a:rPr>
              <a:t>are such that </a:t>
            </a:r>
            <a:endParaRPr lang="en-US"/>
          </a:p>
        </p:txBody>
      </p:sp>
      <p:graphicFrame>
        <p:nvGraphicFramePr>
          <p:cNvPr id="22530" name="Object 7"/>
          <p:cNvGraphicFramePr>
            <a:graphicFrameLocks noChangeAspect="1"/>
          </p:cNvGraphicFramePr>
          <p:nvPr>
            <p:ph idx="1"/>
          </p:nvPr>
        </p:nvGraphicFramePr>
        <p:xfrm>
          <a:off x="2819400" y="5791200"/>
          <a:ext cx="3733800" cy="330200"/>
        </p:xfrm>
        <a:graphic>
          <a:graphicData uri="http://schemas.openxmlformats.org/presentationml/2006/ole">
            <p:oleObj spid="_x0000_s22530" name="Equation" r:id="rId3" imgW="2438280" imgH="215640" progId="">
              <p:embed/>
            </p:oleObj>
          </a:graphicData>
        </a:graphic>
      </p:graphicFrame>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Date Placeholder 6"/>
          <p:cNvSpPr>
            <a:spLocks noGrp="1"/>
          </p:cNvSpPr>
          <p:nvPr>
            <p:ph type="dt" sz="quarter" idx="10"/>
          </p:nvPr>
        </p:nvSpPr>
        <p:spPr/>
        <p:txBody>
          <a:bodyPr/>
          <a:lstStyle/>
          <a:p>
            <a:pPr>
              <a:defRPr/>
            </a:pPr>
            <a:r>
              <a:rPr lang="en-US"/>
              <a:t>		 </a:t>
            </a:r>
            <a:r>
              <a:rPr lang="en-US" sz="1200"/>
              <a:t> </a:t>
            </a:r>
            <a:fld id="{041DFB00-EEC9-4F99-A9EC-3B774D844EA9}" type="slidenum">
              <a:rPr lang="en-US" sz="1200">
                <a:solidFill>
                  <a:srgbClr val="003399"/>
                </a:solidFill>
              </a:rPr>
              <a:pPr>
                <a:defRPr/>
              </a:pPr>
              <a:t>84</a:t>
            </a:fld>
            <a:endParaRPr lang="en-US" sz="1200">
              <a:solidFill>
                <a:srgbClr val="003399"/>
              </a:solidFill>
            </a:endParaRPr>
          </a:p>
        </p:txBody>
      </p:sp>
      <p:sp>
        <p:nvSpPr>
          <p:cNvPr id="23565" name="Rectangle 18"/>
          <p:cNvSpPr>
            <a:spLocks noGrp="1" noChangeArrowheads="1"/>
          </p:cNvSpPr>
          <p:nvPr>
            <p:ph type="title" sz="quarter"/>
          </p:nvPr>
        </p:nvSpPr>
        <p:spPr/>
        <p:txBody>
          <a:bodyPr/>
          <a:lstStyle/>
          <a:p>
            <a:r>
              <a:rPr lang="en-US" smtClean="0"/>
              <a:t>2. </a:t>
            </a:r>
            <a:r>
              <a:rPr lang="en-GB" smtClean="0"/>
              <a:t>Review of Probability Theory: Repeated Trials (2)</a:t>
            </a:r>
            <a:endParaRPr lang="en-US" smtClean="0"/>
          </a:p>
        </p:txBody>
      </p:sp>
      <p:graphicFrame>
        <p:nvGraphicFramePr>
          <p:cNvPr id="23554" name="Object 5"/>
          <p:cNvGraphicFramePr>
            <a:graphicFrameLocks noChangeAspect="1"/>
          </p:cNvGraphicFramePr>
          <p:nvPr>
            <p:ph sz="quarter" idx="1"/>
          </p:nvPr>
        </p:nvGraphicFramePr>
        <p:xfrm>
          <a:off x="3200400" y="1557338"/>
          <a:ext cx="2819400" cy="347662"/>
        </p:xfrm>
        <a:graphic>
          <a:graphicData uri="http://schemas.openxmlformats.org/presentationml/2006/ole">
            <p:oleObj spid="_x0000_s23554" name="Equation" r:id="rId3" imgW="1752480" imgH="215640" progId="">
              <p:embed/>
            </p:oleObj>
          </a:graphicData>
        </a:graphic>
      </p:graphicFrame>
      <p:graphicFrame>
        <p:nvGraphicFramePr>
          <p:cNvPr id="23555" name="Object 8"/>
          <p:cNvGraphicFramePr>
            <a:graphicFrameLocks noChangeAspect="1"/>
          </p:cNvGraphicFramePr>
          <p:nvPr>
            <p:ph sz="quarter" idx="2"/>
          </p:nvPr>
        </p:nvGraphicFramePr>
        <p:xfrm>
          <a:off x="2438400" y="2097088"/>
          <a:ext cx="4572000" cy="341312"/>
        </p:xfrm>
        <a:graphic>
          <a:graphicData uri="http://schemas.openxmlformats.org/presentationml/2006/ole">
            <p:oleObj spid="_x0000_s23555" name="Equation" r:id="rId4" imgW="2895480" imgH="215640" progId="">
              <p:embed/>
            </p:oleObj>
          </a:graphicData>
        </a:graphic>
      </p:graphicFrame>
      <p:graphicFrame>
        <p:nvGraphicFramePr>
          <p:cNvPr id="23556" name="Object 13"/>
          <p:cNvGraphicFramePr>
            <a:graphicFrameLocks noChangeAspect="1"/>
          </p:cNvGraphicFramePr>
          <p:nvPr>
            <p:ph sz="quarter" idx="3"/>
          </p:nvPr>
        </p:nvGraphicFramePr>
        <p:xfrm>
          <a:off x="1524000" y="2895600"/>
          <a:ext cx="1219200" cy="346075"/>
        </p:xfrm>
        <a:graphic>
          <a:graphicData uri="http://schemas.openxmlformats.org/presentationml/2006/ole">
            <p:oleObj spid="_x0000_s23556" name="Equation" r:id="rId5" imgW="761760" imgH="215640" progId="">
              <p:embed/>
            </p:oleObj>
          </a:graphicData>
        </a:graphic>
      </p:graphicFrame>
      <p:sp>
        <p:nvSpPr>
          <p:cNvPr id="23566" name="Text Box 4"/>
          <p:cNvSpPr txBox="1">
            <a:spLocks noChangeArrowheads="1"/>
          </p:cNvSpPr>
          <p:nvPr/>
        </p:nvSpPr>
        <p:spPr bwMode="auto">
          <a:xfrm>
            <a:off x="457200" y="898525"/>
            <a:ext cx="8239125" cy="701675"/>
          </a:xfrm>
          <a:prstGeom prst="rect">
            <a:avLst/>
          </a:prstGeom>
          <a:noFill/>
          <a:ln w="9525">
            <a:noFill/>
            <a:miter lim="800000"/>
            <a:headEnd/>
            <a:tailEnd/>
          </a:ln>
        </p:spPr>
        <p:txBody>
          <a:bodyPr wrap="none">
            <a:spAutoFit/>
          </a:bodyPr>
          <a:lstStyle/>
          <a:p>
            <a:r>
              <a:rPr lang="en-US">
                <a:sym typeface="Symbol" pitchFamily="18" charset="2"/>
              </a:rPr>
              <a:t>Moreover, the events </a:t>
            </a:r>
            <a:r>
              <a:rPr lang="en-US" i="1"/>
              <a:t>A </a:t>
            </a:r>
            <a:r>
              <a:rPr lang="en-US">
                <a:sym typeface="Symbol" pitchFamily="18" charset="2"/>
              </a:rPr>
              <a:t> </a:t>
            </a:r>
            <a:r>
              <a:rPr lang="en-US" baseline="-25000">
                <a:sym typeface="Symbol" pitchFamily="18" charset="2"/>
              </a:rPr>
              <a:t>2</a:t>
            </a:r>
            <a:r>
              <a:rPr lang="en-US">
                <a:sym typeface="Symbol" pitchFamily="18" charset="2"/>
              </a:rPr>
              <a:t> and </a:t>
            </a:r>
            <a:r>
              <a:rPr lang="en-US" baseline="-25000">
                <a:sym typeface="Symbol" pitchFamily="18" charset="2"/>
              </a:rPr>
              <a:t>1</a:t>
            </a:r>
            <a:r>
              <a:rPr lang="en-US">
                <a:sym typeface="Symbol" pitchFamily="18" charset="2"/>
              </a:rPr>
              <a:t>  </a:t>
            </a:r>
            <a:r>
              <a:rPr lang="en-US" i="1">
                <a:sym typeface="Symbol" pitchFamily="18" charset="2"/>
              </a:rPr>
              <a:t>B </a:t>
            </a:r>
            <a:r>
              <a:rPr lang="en-US">
                <a:sym typeface="Symbol" pitchFamily="18" charset="2"/>
              </a:rPr>
              <a:t>are independent for any </a:t>
            </a:r>
            <a:r>
              <a:rPr lang="en-US" i="1"/>
              <a:t>A </a:t>
            </a:r>
            <a:r>
              <a:rPr lang="en-US">
                <a:sym typeface="Symbol" pitchFamily="18" charset="2"/>
              </a:rPr>
              <a:t> </a:t>
            </a:r>
            <a:r>
              <a:rPr lang="en-US" i="1">
                <a:sym typeface="Symbol" pitchFamily="18" charset="2"/>
              </a:rPr>
              <a:t>F</a:t>
            </a:r>
            <a:r>
              <a:rPr lang="en-US" baseline="-25000">
                <a:sym typeface="Symbol" pitchFamily="18" charset="2"/>
              </a:rPr>
              <a:t>1</a:t>
            </a:r>
            <a:r>
              <a:rPr lang="en-US">
                <a:sym typeface="Symbol" pitchFamily="18" charset="2"/>
              </a:rPr>
              <a:t> and</a:t>
            </a:r>
          </a:p>
          <a:p>
            <a:r>
              <a:rPr lang="en-US" i="1">
                <a:sym typeface="Symbol" pitchFamily="18" charset="2"/>
              </a:rPr>
              <a:t>B </a:t>
            </a:r>
            <a:r>
              <a:rPr lang="en-US">
                <a:sym typeface="Symbol" pitchFamily="18" charset="2"/>
              </a:rPr>
              <a:t> </a:t>
            </a:r>
            <a:r>
              <a:rPr lang="en-US" i="1">
                <a:sym typeface="Symbol" pitchFamily="18" charset="2"/>
              </a:rPr>
              <a:t>F</a:t>
            </a:r>
            <a:r>
              <a:rPr lang="en-US" baseline="-25000">
                <a:sym typeface="Symbol" pitchFamily="18" charset="2"/>
              </a:rPr>
              <a:t>2</a:t>
            </a:r>
            <a:r>
              <a:rPr lang="en-US">
                <a:sym typeface="Symbol" pitchFamily="18" charset="2"/>
              </a:rPr>
              <a:t> . Since</a:t>
            </a:r>
          </a:p>
        </p:txBody>
      </p:sp>
      <p:sp>
        <p:nvSpPr>
          <p:cNvPr id="23567" name="Text Box 11"/>
          <p:cNvSpPr txBox="1">
            <a:spLocks noChangeArrowheads="1"/>
          </p:cNvSpPr>
          <p:nvPr/>
        </p:nvSpPr>
        <p:spPr bwMode="auto">
          <a:xfrm>
            <a:off x="457200" y="1752600"/>
            <a:ext cx="646113" cy="396875"/>
          </a:xfrm>
          <a:prstGeom prst="rect">
            <a:avLst/>
          </a:prstGeom>
          <a:noFill/>
          <a:ln w="9525">
            <a:noFill/>
            <a:miter lim="800000"/>
            <a:headEnd/>
            <a:tailEnd/>
          </a:ln>
        </p:spPr>
        <p:txBody>
          <a:bodyPr wrap="none">
            <a:spAutoFit/>
          </a:bodyPr>
          <a:lstStyle/>
          <a:p>
            <a:r>
              <a:rPr lang="en-US"/>
              <a:t>then</a:t>
            </a:r>
          </a:p>
        </p:txBody>
      </p:sp>
      <p:sp>
        <p:nvSpPr>
          <p:cNvPr id="23568" name="Text Box 12"/>
          <p:cNvSpPr txBox="1">
            <a:spLocks noChangeArrowheads="1"/>
          </p:cNvSpPr>
          <p:nvPr/>
        </p:nvSpPr>
        <p:spPr bwMode="auto">
          <a:xfrm>
            <a:off x="457200" y="2514600"/>
            <a:ext cx="8305800" cy="1006475"/>
          </a:xfrm>
          <a:prstGeom prst="rect">
            <a:avLst/>
          </a:prstGeom>
          <a:noFill/>
          <a:ln w="9525">
            <a:noFill/>
            <a:miter lim="800000"/>
            <a:headEnd/>
            <a:tailEnd/>
          </a:ln>
        </p:spPr>
        <p:txBody>
          <a:bodyPr wrap="none">
            <a:spAutoFit/>
          </a:bodyPr>
          <a:lstStyle/>
          <a:p>
            <a:r>
              <a:rPr lang="en-US"/>
              <a:t>for all </a:t>
            </a:r>
            <a:r>
              <a:rPr lang="en-US" i="1"/>
              <a:t>A </a:t>
            </a:r>
            <a:r>
              <a:rPr lang="en-US">
                <a:sym typeface="Symbol" pitchFamily="18" charset="2"/>
              </a:rPr>
              <a:t> </a:t>
            </a:r>
            <a:r>
              <a:rPr lang="en-US" i="1">
                <a:sym typeface="Symbol" pitchFamily="18" charset="2"/>
              </a:rPr>
              <a:t>F</a:t>
            </a:r>
            <a:r>
              <a:rPr lang="en-US" baseline="-25000">
                <a:sym typeface="Symbol" pitchFamily="18" charset="2"/>
              </a:rPr>
              <a:t>1</a:t>
            </a:r>
            <a:r>
              <a:rPr lang="en-US">
                <a:sym typeface="Symbol" pitchFamily="18" charset="2"/>
              </a:rPr>
              <a:t> and </a:t>
            </a:r>
            <a:r>
              <a:rPr lang="en-US" i="1">
                <a:sym typeface="Symbol" pitchFamily="18" charset="2"/>
              </a:rPr>
              <a:t>B </a:t>
            </a:r>
            <a:r>
              <a:rPr lang="en-US">
                <a:sym typeface="Symbol" pitchFamily="18" charset="2"/>
              </a:rPr>
              <a:t> </a:t>
            </a:r>
            <a:r>
              <a:rPr lang="en-US" i="1">
                <a:sym typeface="Symbol" pitchFamily="18" charset="2"/>
              </a:rPr>
              <a:t>F</a:t>
            </a:r>
            <a:r>
              <a:rPr lang="en-US" baseline="-25000">
                <a:sym typeface="Symbol" pitchFamily="18" charset="2"/>
              </a:rPr>
              <a:t>2</a:t>
            </a:r>
            <a:r>
              <a:rPr lang="en-US"/>
              <a:t> </a:t>
            </a:r>
            <a:r>
              <a:rPr lang="en-US">
                <a:sym typeface="Symbol" pitchFamily="18" charset="2"/>
              </a:rPr>
              <a:t>. This equation extends to a unique probability </a:t>
            </a:r>
          </a:p>
          <a:p>
            <a:r>
              <a:rPr lang="en-US">
                <a:sym typeface="Symbol" pitchFamily="18" charset="2"/>
              </a:rPr>
              <a:t>measure                     on the sets in </a:t>
            </a:r>
            <a:r>
              <a:rPr lang="en-US" i="1">
                <a:sym typeface="Symbol" pitchFamily="18" charset="2"/>
              </a:rPr>
              <a:t>F </a:t>
            </a:r>
            <a:r>
              <a:rPr lang="en-US">
                <a:sym typeface="Symbol" pitchFamily="18" charset="2"/>
              </a:rPr>
              <a:t>and defines the combined trio </a:t>
            </a:r>
            <a:r>
              <a:rPr lang="en-US"/>
              <a:t>(</a:t>
            </a:r>
            <a:r>
              <a:rPr lang="en-US">
                <a:sym typeface="Symbol" pitchFamily="18" charset="2"/>
              </a:rPr>
              <a:t>, </a:t>
            </a:r>
            <a:r>
              <a:rPr lang="en-US" i="1">
                <a:sym typeface="Symbol" pitchFamily="18" charset="2"/>
              </a:rPr>
              <a:t>F</a:t>
            </a:r>
            <a:r>
              <a:rPr lang="en-US">
                <a:sym typeface="Symbol" pitchFamily="18" charset="2"/>
              </a:rPr>
              <a:t>, </a:t>
            </a:r>
            <a:r>
              <a:rPr lang="en-US" i="1">
                <a:sym typeface="Symbol" pitchFamily="18" charset="2"/>
              </a:rPr>
              <a:t>P</a:t>
            </a:r>
            <a:r>
              <a:rPr lang="en-US">
                <a:sym typeface="Symbol" pitchFamily="18" charset="2"/>
              </a:rPr>
              <a:t>)</a:t>
            </a:r>
            <a:r>
              <a:rPr lang="en-US"/>
              <a:t>.</a:t>
            </a:r>
          </a:p>
          <a:p>
            <a:endParaRPr lang="en-US"/>
          </a:p>
        </p:txBody>
      </p:sp>
      <p:sp>
        <p:nvSpPr>
          <p:cNvPr id="23569" name="Text Box 16"/>
          <p:cNvSpPr txBox="1">
            <a:spLocks noChangeArrowheads="1"/>
          </p:cNvSpPr>
          <p:nvPr/>
        </p:nvSpPr>
        <p:spPr bwMode="auto">
          <a:xfrm>
            <a:off x="457200" y="3352800"/>
            <a:ext cx="8248650" cy="2851150"/>
          </a:xfrm>
          <a:prstGeom prst="rect">
            <a:avLst/>
          </a:prstGeom>
          <a:noFill/>
          <a:ln w="9525">
            <a:noFill/>
            <a:miter lim="800000"/>
            <a:headEnd/>
            <a:tailEnd/>
          </a:ln>
        </p:spPr>
        <p:txBody>
          <a:bodyPr wrap="none">
            <a:spAutoFit/>
          </a:bodyPr>
          <a:lstStyle/>
          <a:p>
            <a:pPr>
              <a:spcBef>
                <a:spcPct val="5000"/>
              </a:spcBef>
              <a:buFont typeface="Wingdings" pitchFamily="2" charset="2"/>
              <a:buChar char="q"/>
            </a:pPr>
            <a:r>
              <a:rPr lang="en-US" b="1"/>
              <a:t> Generalization</a:t>
            </a:r>
            <a:r>
              <a:rPr lang="en-US"/>
              <a:t>: Given </a:t>
            </a:r>
            <a:r>
              <a:rPr lang="en-US" i="1"/>
              <a:t>n</a:t>
            </a:r>
            <a:r>
              <a:rPr lang="en-US"/>
              <a:t> experiments                          and their associated</a:t>
            </a:r>
          </a:p>
          <a:p>
            <a:pPr>
              <a:spcBef>
                <a:spcPct val="5000"/>
              </a:spcBef>
              <a:buFont typeface="Wingdings" pitchFamily="2" charset="2"/>
              <a:buNone/>
            </a:pPr>
            <a:r>
              <a:rPr lang="en-US"/>
              <a:t>                                       let                                   </a:t>
            </a:r>
          </a:p>
          <a:p>
            <a:endParaRPr lang="en-US"/>
          </a:p>
          <a:p>
            <a:r>
              <a:rPr lang="en-US"/>
              <a:t>represent their Cartesian product whose elementary events are the ordered </a:t>
            </a:r>
          </a:p>
          <a:p>
            <a:r>
              <a:rPr lang="en-US" i="1"/>
              <a:t>n</a:t>
            </a:r>
            <a:r>
              <a:rPr lang="en-US"/>
              <a:t>-tuples                       where                Events in this combined space are of </a:t>
            </a:r>
          </a:p>
          <a:p>
            <a:r>
              <a:rPr lang="en-US"/>
              <a:t>the form </a:t>
            </a:r>
          </a:p>
          <a:p>
            <a:endParaRPr lang="en-US"/>
          </a:p>
          <a:p>
            <a:r>
              <a:rPr lang="en-US"/>
              <a:t>where             </a:t>
            </a:r>
          </a:p>
          <a:p>
            <a:r>
              <a:rPr lang="en-US"/>
              <a:t>   </a:t>
            </a:r>
          </a:p>
        </p:txBody>
      </p:sp>
      <p:graphicFrame>
        <p:nvGraphicFramePr>
          <p:cNvPr id="23557" name="Object 17"/>
          <p:cNvGraphicFramePr>
            <a:graphicFrameLocks noChangeAspect="1"/>
          </p:cNvGraphicFramePr>
          <p:nvPr>
            <p:ph sz="quarter" idx="4"/>
          </p:nvPr>
        </p:nvGraphicFramePr>
        <p:xfrm>
          <a:off x="4953000" y="3429000"/>
          <a:ext cx="1371600" cy="342900"/>
        </p:xfrm>
        <a:graphic>
          <a:graphicData uri="http://schemas.openxmlformats.org/presentationml/2006/ole">
            <p:oleObj spid="_x0000_s23557" name="Equation" r:id="rId6" imgW="914400" imgH="228600" progId="">
              <p:embed/>
            </p:oleObj>
          </a:graphicData>
        </a:graphic>
      </p:graphicFrame>
      <p:graphicFrame>
        <p:nvGraphicFramePr>
          <p:cNvPr id="23558" name="Object 20"/>
          <p:cNvGraphicFramePr>
            <a:graphicFrameLocks noChangeAspect="1"/>
          </p:cNvGraphicFramePr>
          <p:nvPr/>
        </p:nvGraphicFramePr>
        <p:xfrm>
          <a:off x="533400" y="3735388"/>
          <a:ext cx="2514600" cy="379412"/>
        </p:xfrm>
        <a:graphic>
          <a:graphicData uri="http://schemas.openxmlformats.org/presentationml/2006/ole">
            <p:oleObj spid="_x0000_s23558" name="Equation" r:id="rId7" imgW="1333440" imgH="228600" progId="">
              <p:embed/>
            </p:oleObj>
          </a:graphicData>
        </a:graphic>
      </p:graphicFrame>
      <p:graphicFrame>
        <p:nvGraphicFramePr>
          <p:cNvPr id="23559" name="Object 21"/>
          <p:cNvGraphicFramePr>
            <a:graphicFrameLocks noChangeAspect="1"/>
          </p:cNvGraphicFramePr>
          <p:nvPr/>
        </p:nvGraphicFramePr>
        <p:xfrm>
          <a:off x="3484563" y="3962400"/>
          <a:ext cx="2001837" cy="344488"/>
        </p:xfrm>
        <a:graphic>
          <a:graphicData uri="http://schemas.openxmlformats.org/presentationml/2006/ole">
            <p:oleObj spid="_x0000_s23559" name="Equation" r:id="rId8" imgW="1346040" imgH="228600" progId="">
              <p:embed/>
            </p:oleObj>
          </a:graphicData>
        </a:graphic>
      </p:graphicFrame>
      <p:graphicFrame>
        <p:nvGraphicFramePr>
          <p:cNvPr id="23560" name="Object 22"/>
          <p:cNvGraphicFramePr>
            <a:graphicFrameLocks noChangeAspect="1"/>
          </p:cNvGraphicFramePr>
          <p:nvPr/>
        </p:nvGraphicFramePr>
        <p:xfrm>
          <a:off x="1524000" y="4648200"/>
          <a:ext cx="1295400" cy="346075"/>
        </p:xfrm>
        <a:graphic>
          <a:graphicData uri="http://schemas.openxmlformats.org/presentationml/2006/ole">
            <p:oleObj spid="_x0000_s23560" name="Equation" r:id="rId9" imgW="761760" imgH="228600" progId="">
              <p:embed/>
            </p:oleObj>
          </a:graphicData>
        </a:graphic>
      </p:graphicFrame>
      <p:graphicFrame>
        <p:nvGraphicFramePr>
          <p:cNvPr id="23561" name="Object 23"/>
          <p:cNvGraphicFramePr>
            <a:graphicFrameLocks noChangeAspect="1"/>
          </p:cNvGraphicFramePr>
          <p:nvPr/>
        </p:nvGraphicFramePr>
        <p:xfrm>
          <a:off x="3581400" y="4648200"/>
          <a:ext cx="914400" cy="331788"/>
        </p:xfrm>
        <a:graphic>
          <a:graphicData uri="http://schemas.openxmlformats.org/presentationml/2006/ole">
            <p:oleObj spid="_x0000_s23561" name="Equation" r:id="rId10" imgW="495000" imgH="228600" progId="">
              <p:embed/>
            </p:oleObj>
          </a:graphicData>
        </a:graphic>
      </p:graphicFrame>
      <p:graphicFrame>
        <p:nvGraphicFramePr>
          <p:cNvPr id="23562" name="Object 24"/>
          <p:cNvGraphicFramePr>
            <a:graphicFrameLocks noChangeAspect="1"/>
          </p:cNvGraphicFramePr>
          <p:nvPr/>
        </p:nvGraphicFramePr>
        <p:xfrm>
          <a:off x="3657600" y="5105400"/>
          <a:ext cx="1828800" cy="390525"/>
        </p:xfrm>
        <a:graphic>
          <a:graphicData uri="http://schemas.openxmlformats.org/presentationml/2006/ole">
            <p:oleObj spid="_x0000_s23562" name="Equation" r:id="rId11" imgW="990360" imgH="228600" progId="">
              <p:embed/>
            </p:oleObj>
          </a:graphicData>
        </a:graphic>
      </p:graphicFrame>
      <p:graphicFrame>
        <p:nvGraphicFramePr>
          <p:cNvPr id="23563" name="Object 25"/>
          <p:cNvGraphicFramePr>
            <a:graphicFrameLocks noChangeAspect="1"/>
          </p:cNvGraphicFramePr>
          <p:nvPr/>
        </p:nvGraphicFramePr>
        <p:xfrm>
          <a:off x="1219200" y="5562600"/>
          <a:ext cx="762000" cy="354013"/>
        </p:xfrm>
        <a:graphic>
          <a:graphicData uri="http://schemas.openxmlformats.org/presentationml/2006/ole">
            <p:oleObj spid="_x0000_s23563" name="Equation" r:id="rId12" imgW="482400" imgH="228600" progId="">
              <p:embed/>
            </p:oleObj>
          </a:graphicData>
        </a:graphic>
      </p:graphicFrame>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Date Placeholder 6"/>
          <p:cNvSpPr>
            <a:spLocks noGrp="1"/>
          </p:cNvSpPr>
          <p:nvPr>
            <p:ph type="dt" sz="quarter" idx="10"/>
          </p:nvPr>
        </p:nvSpPr>
        <p:spPr/>
        <p:txBody>
          <a:bodyPr/>
          <a:lstStyle/>
          <a:p>
            <a:pPr>
              <a:defRPr/>
            </a:pPr>
            <a:r>
              <a:rPr lang="en-US"/>
              <a:t>		 </a:t>
            </a:r>
            <a:r>
              <a:rPr lang="en-US" sz="1200"/>
              <a:t> </a:t>
            </a:r>
            <a:fld id="{E47FFDA7-0AF8-437A-8834-075D20D9F381}" type="slidenum">
              <a:rPr lang="en-US" sz="1200">
                <a:solidFill>
                  <a:srgbClr val="003399"/>
                </a:solidFill>
              </a:rPr>
              <a:pPr>
                <a:defRPr/>
              </a:pPr>
              <a:t>85</a:t>
            </a:fld>
            <a:endParaRPr lang="en-US" sz="1200">
              <a:solidFill>
                <a:srgbClr val="003399"/>
              </a:solidFill>
            </a:endParaRPr>
          </a:p>
        </p:txBody>
      </p:sp>
      <p:sp>
        <p:nvSpPr>
          <p:cNvPr id="24587" name="Rectangle 21"/>
          <p:cNvSpPr>
            <a:spLocks noGrp="1" noChangeArrowheads="1"/>
          </p:cNvSpPr>
          <p:nvPr>
            <p:ph type="title" sz="quarter"/>
          </p:nvPr>
        </p:nvSpPr>
        <p:spPr/>
        <p:txBody>
          <a:bodyPr/>
          <a:lstStyle/>
          <a:p>
            <a:r>
              <a:rPr lang="en-US" smtClean="0"/>
              <a:t>2. </a:t>
            </a:r>
            <a:r>
              <a:rPr lang="en-GB" smtClean="0"/>
              <a:t>Review of Probability Theory: Repeated Trials (3)</a:t>
            </a:r>
            <a:endParaRPr lang="en-US" smtClean="0"/>
          </a:p>
        </p:txBody>
      </p:sp>
      <p:graphicFrame>
        <p:nvGraphicFramePr>
          <p:cNvPr id="24578" name="Object 11"/>
          <p:cNvGraphicFramePr>
            <a:graphicFrameLocks noChangeAspect="1"/>
          </p:cNvGraphicFramePr>
          <p:nvPr>
            <p:ph sz="quarter" idx="2"/>
          </p:nvPr>
        </p:nvGraphicFramePr>
        <p:xfrm>
          <a:off x="2286000" y="1660525"/>
          <a:ext cx="4876800" cy="396875"/>
        </p:xfrm>
        <a:graphic>
          <a:graphicData uri="http://schemas.openxmlformats.org/presentationml/2006/ole">
            <p:oleObj spid="_x0000_s24578" name="Equation" r:id="rId3" imgW="2806560" imgH="228600" progId="">
              <p:embed/>
            </p:oleObj>
          </a:graphicData>
        </a:graphic>
      </p:graphicFrame>
      <p:graphicFrame>
        <p:nvGraphicFramePr>
          <p:cNvPr id="24579" name="Object 14"/>
          <p:cNvGraphicFramePr>
            <a:graphicFrameLocks noChangeAspect="1"/>
          </p:cNvGraphicFramePr>
          <p:nvPr>
            <p:ph sz="quarter" idx="3"/>
          </p:nvPr>
        </p:nvGraphicFramePr>
        <p:xfrm>
          <a:off x="3200400" y="3810000"/>
          <a:ext cx="2514600" cy="390525"/>
        </p:xfrm>
        <a:graphic>
          <a:graphicData uri="http://schemas.openxmlformats.org/presentationml/2006/ole">
            <p:oleObj spid="_x0000_s24579" name="Equation" r:id="rId4" imgW="1473120" imgH="228600" progId="">
              <p:embed/>
            </p:oleObj>
          </a:graphicData>
        </a:graphic>
      </p:graphicFrame>
      <p:graphicFrame>
        <p:nvGraphicFramePr>
          <p:cNvPr id="24580" name="Object 20"/>
          <p:cNvGraphicFramePr>
            <a:graphicFrameLocks noChangeAspect="1"/>
          </p:cNvGraphicFramePr>
          <p:nvPr>
            <p:ph sz="quarter" idx="4"/>
          </p:nvPr>
        </p:nvGraphicFramePr>
        <p:xfrm>
          <a:off x="2133600" y="4351338"/>
          <a:ext cx="685800" cy="373062"/>
        </p:xfrm>
        <a:graphic>
          <a:graphicData uri="http://schemas.openxmlformats.org/presentationml/2006/ole">
            <p:oleObj spid="_x0000_s24580" name="Equation" r:id="rId5" imgW="419040" imgH="228600" progId="">
              <p:embed/>
            </p:oleObj>
          </a:graphicData>
        </a:graphic>
      </p:graphicFrame>
      <p:sp>
        <p:nvSpPr>
          <p:cNvPr id="24588" name="Text Box 5"/>
          <p:cNvSpPr txBox="1">
            <a:spLocks noChangeArrowheads="1"/>
          </p:cNvSpPr>
          <p:nvPr/>
        </p:nvSpPr>
        <p:spPr bwMode="auto">
          <a:xfrm>
            <a:off x="533400" y="914400"/>
            <a:ext cx="8081963" cy="701675"/>
          </a:xfrm>
          <a:prstGeom prst="rect">
            <a:avLst/>
          </a:prstGeom>
          <a:noFill/>
          <a:ln w="9525">
            <a:noFill/>
            <a:miter lim="800000"/>
            <a:headEnd/>
            <a:tailEnd/>
          </a:ln>
        </p:spPr>
        <p:txBody>
          <a:bodyPr wrap="none">
            <a:spAutoFit/>
          </a:bodyPr>
          <a:lstStyle/>
          <a:p>
            <a:r>
              <a:rPr lang="en-US"/>
              <a:t>If all these </a:t>
            </a:r>
            <a:r>
              <a:rPr lang="en-US" i="1"/>
              <a:t>n</a:t>
            </a:r>
            <a:r>
              <a:rPr lang="en-US"/>
              <a:t> experiments are independent, and  </a:t>
            </a:r>
            <a:r>
              <a:rPr lang="en-US" i="1"/>
              <a:t>P</a:t>
            </a:r>
            <a:r>
              <a:rPr lang="en-US"/>
              <a:t>(</a:t>
            </a:r>
            <a:r>
              <a:rPr lang="en-US" i="1"/>
              <a:t>A</a:t>
            </a:r>
            <a:r>
              <a:rPr lang="en-US" i="1" baseline="-25000"/>
              <a:t>i</a:t>
            </a:r>
            <a:r>
              <a:rPr lang="en-US"/>
              <a:t>)  is the probability of </a:t>
            </a:r>
          </a:p>
          <a:p>
            <a:r>
              <a:rPr lang="en-US"/>
              <a:t>the event  </a:t>
            </a:r>
            <a:r>
              <a:rPr lang="en-US" i="1"/>
              <a:t>A</a:t>
            </a:r>
            <a:r>
              <a:rPr lang="en-US" i="1" baseline="-25000"/>
              <a:t>i</a:t>
            </a:r>
            <a:r>
              <a:rPr lang="en-US" i="1"/>
              <a:t> </a:t>
            </a:r>
            <a:r>
              <a:rPr lang="en-US"/>
              <a:t>in  </a:t>
            </a:r>
            <a:r>
              <a:rPr lang="en-US" i="1"/>
              <a:t>F</a:t>
            </a:r>
            <a:r>
              <a:rPr lang="en-US" i="1" baseline="-25000"/>
              <a:t>i</a:t>
            </a:r>
            <a:r>
              <a:rPr lang="en-US" i="1"/>
              <a:t> </a:t>
            </a:r>
            <a:r>
              <a:rPr lang="en-US"/>
              <a:t>then as before</a:t>
            </a:r>
          </a:p>
        </p:txBody>
      </p:sp>
      <p:sp>
        <p:nvSpPr>
          <p:cNvPr id="24589" name="Text Box 6"/>
          <p:cNvSpPr txBox="1">
            <a:spLocks noChangeArrowheads="1"/>
          </p:cNvSpPr>
          <p:nvPr/>
        </p:nvSpPr>
        <p:spPr bwMode="auto">
          <a:xfrm>
            <a:off x="609600" y="2133600"/>
            <a:ext cx="8001000" cy="1616075"/>
          </a:xfrm>
          <a:prstGeom prst="rect">
            <a:avLst/>
          </a:prstGeom>
          <a:noFill/>
          <a:ln w="9525">
            <a:noFill/>
            <a:miter lim="800000"/>
            <a:headEnd/>
            <a:tailEnd/>
          </a:ln>
        </p:spPr>
        <p:txBody>
          <a:bodyPr>
            <a:spAutoFit/>
          </a:bodyPr>
          <a:lstStyle/>
          <a:p>
            <a:r>
              <a:rPr lang="en-US" u="sng"/>
              <a:t>Example</a:t>
            </a:r>
            <a:r>
              <a:rPr lang="en-US"/>
              <a:t>: An event </a:t>
            </a:r>
            <a:r>
              <a:rPr lang="en-US" i="1"/>
              <a:t>A</a:t>
            </a:r>
            <a:r>
              <a:rPr lang="en-US"/>
              <a:t> has probability </a:t>
            </a:r>
            <a:r>
              <a:rPr lang="en-US" i="1"/>
              <a:t>p</a:t>
            </a:r>
            <a:r>
              <a:rPr lang="en-US"/>
              <a:t> of occurring in a single trial. Find the probability that </a:t>
            </a:r>
            <a:r>
              <a:rPr lang="en-US" i="1"/>
              <a:t>A</a:t>
            </a:r>
            <a:r>
              <a:rPr lang="en-US"/>
              <a:t> occurs exactly </a:t>
            </a:r>
            <a:r>
              <a:rPr lang="en-US" i="1"/>
              <a:t>k</a:t>
            </a:r>
            <a:r>
              <a:rPr lang="en-US"/>
              <a:t> times,  </a:t>
            </a:r>
            <a:r>
              <a:rPr lang="en-US" i="1"/>
              <a:t>k </a:t>
            </a:r>
            <a:r>
              <a:rPr lang="en-US">
                <a:sym typeface="Symbol" pitchFamily="18" charset="2"/>
              </a:rPr>
              <a:t> </a:t>
            </a:r>
            <a:r>
              <a:rPr lang="en-US" i="1"/>
              <a:t>n</a:t>
            </a:r>
            <a:r>
              <a:rPr lang="en-US"/>
              <a:t>  in </a:t>
            </a:r>
            <a:r>
              <a:rPr lang="en-US" i="1"/>
              <a:t>n</a:t>
            </a:r>
            <a:r>
              <a:rPr lang="en-US"/>
              <a:t> trials. </a:t>
            </a:r>
          </a:p>
          <a:p>
            <a:endParaRPr lang="en-US"/>
          </a:p>
          <a:p>
            <a:r>
              <a:rPr lang="en-US" u="sng"/>
              <a:t>Solution</a:t>
            </a:r>
            <a:r>
              <a:rPr lang="en-US"/>
              <a:t>: Let (</a:t>
            </a:r>
            <a:r>
              <a:rPr lang="en-US">
                <a:sym typeface="Symbol" pitchFamily="18" charset="2"/>
              </a:rPr>
              <a:t>, </a:t>
            </a:r>
            <a:r>
              <a:rPr lang="en-US" i="1">
                <a:sym typeface="Symbol" pitchFamily="18" charset="2"/>
              </a:rPr>
              <a:t>F</a:t>
            </a:r>
            <a:r>
              <a:rPr lang="en-US">
                <a:sym typeface="Symbol" pitchFamily="18" charset="2"/>
              </a:rPr>
              <a:t>, </a:t>
            </a:r>
            <a:r>
              <a:rPr lang="en-US" i="1">
                <a:sym typeface="Symbol" pitchFamily="18" charset="2"/>
              </a:rPr>
              <a:t>P</a:t>
            </a:r>
            <a:r>
              <a:rPr lang="en-US">
                <a:sym typeface="Symbol" pitchFamily="18" charset="2"/>
              </a:rPr>
              <a:t>)</a:t>
            </a:r>
            <a:r>
              <a:rPr lang="en-US"/>
              <a:t> be the probability model for a single trial. The outcome of </a:t>
            </a:r>
            <a:r>
              <a:rPr lang="en-US" i="1"/>
              <a:t>n</a:t>
            </a:r>
            <a:r>
              <a:rPr lang="en-US"/>
              <a:t> experiments is an </a:t>
            </a:r>
            <a:r>
              <a:rPr lang="en-US" i="1"/>
              <a:t>n</a:t>
            </a:r>
            <a:r>
              <a:rPr lang="en-US"/>
              <a:t>-tuple</a:t>
            </a:r>
          </a:p>
        </p:txBody>
      </p:sp>
      <p:sp>
        <p:nvSpPr>
          <p:cNvPr id="24590" name="Text Box 7"/>
          <p:cNvSpPr txBox="1">
            <a:spLocks noChangeArrowheads="1"/>
          </p:cNvSpPr>
          <p:nvPr/>
        </p:nvSpPr>
        <p:spPr bwMode="auto">
          <a:xfrm>
            <a:off x="609600" y="4327525"/>
            <a:ext cx="8001000" cy="1616075"/>
          </a:xfrm>
          <a:prstGeom prst="rect">
            <a:avLst/>
          </a:prstGeom>
          <a:noFill/>
          <a:ln w="9525">
            <a:noFill/>
            <a:miter lim="800000"/>
            <a:headEnd/>
            <a:tailEnd/>
          </a:ln>
        </p:spPr>
        <p:txBody>
          <a:bodyPr>
            <a:spAutoFit/>
          </a:bodyPr>
          <a:lstStyle/>
          <a:p>
            <a:r>
              <a:rPr lang="en-US"/>
              <a:t>where every               and                                        .   The event </a:t>
            </a:r>
            <a:r>
              <a:rPr lang="en-US" i="1"/>
              <a:t>A</a:t>
            </a:r>
            <a:r>
              <a:rPr lang="en-US"/>
              <a:t> occurs  at trial # </a:t>
            </a:r>
            <a:r>
              <a:rPr lang="en-US" i="1"/>
              <a:t>i </a:t>
            </a:r>
            <a:r>
              <a:rPr lang="en-US"/>
              <a:t>, if                  Suppose </a:t>
            </a:r>
            <a:r>
              <a:rPr lang="en-US" i="1"/>
              <a:t>A</a:t>
            </a:r>
            <a:r>
              <a:rPr lang="en-US"/>
              <a:t> occurs exactly </a:t>
            </a:r>
            <a:r>
              <a:rPr lang="en-US" i="1"/>
              <a:t>k</a:t>
            </a:r>
            <a:r>
              <a:rPr lang="en-US"/>
              <a:t> times in </a:t>
            </a:r>
            <a:r>
              <a:rPr lang="en-US" i="1">
                <a:sym typeface="Symbol" pitchFamily="18" charset="2"/>
              </a:rPr>
              <a:t></a:t>
            </a:r>
            <a:r>
              <a:rPr lang="en-US"/>
              <a:t>. Then </a:t>
            </a:r>
            <a:r>
              <a:rPr lang="en-US" i="1"/>
              <a:t>k </a:t>
            </a:r>
            <a:r>
              <a:rPr lang="en-US"/>
              <a:t>of the     belong to </a:t>
            </a:r>
            <a:r>
              <a:rPr lang="en-US" i="1"/>
              <a:t>A</a:t>
            </a:r>
            <a:r>
              <a:rPr lang="en-US"/>
              <a:t>, say                            and the remaining  </a:t>
            </a:r>
            <a:r>
              <a:rPr lang="en-US" i="1"/>
              <a:t>n</a:t>
            </a:r>
            <a:r>
              <a:rPr lang="en-US"/>
              <a:t>-</a:t>
            </a:r>
            <a:r>
              <a:rPr lang="en-US" i="1"/>
              <a:t>k</a:t>
            </a:r>
            <a:r>
              <a:rPr lang="en-US"/>
              <a:t>  are contained in its compliment in </a:t>
            </a:r>
          </a:p>
          <a:p>
            <a:endParaRPr lang="en-US"/>
          </a:p>
        </p:txBody>
      </p:sp>
      <p:graphicFrame>
        <p:nvGraphicFramePr>
          <p:cNvPr id="24581" name="Object 23"/>
          <p:cNvGraphicFramePr>
            <a:graphicFrameLocks noChangeAspect="1"/>
          </p:cNvGraphicFramePr>
          <p:nvPr/>
        </p:nvGraphicFramePr>
        <p:xfrm>
          <a:off x="3429000" y="4343400"/>
          <a:ext cx="2590800" cy="388938"/>
        </p:xfrm>
        <a:graphic>
          <a:graphicData uri="http://schemas.openxmlformats.org/presentationml/2006/ole">
            <p:oleObj spid="_x0000_s24581" name="Equation" r:id="rId6" imgW="1244520" imgH="228600" progId="">
              <p:embed/>
            </p:oleObj>
          </a:graphicData>
        </a:graphic>
      </p:graphicFrame>
      <p:graphicFrame>
        <p:nvGraphicFramePr>
          <p:cNvPr id="24582" name="Object 24"/>
          <p:cNvGraphicFramePr>
            <a:graphicFrameLocks noChangeAspect="1"/>
          </p:cNvGraphicFramePr>
          <p:nvPr/>
        </p:nvGraphicFramePr>
        <p:xfrm>
          <a:off x="2133600" y="4648200"/>
          <a:ext cx="1066800" cy="400050"/>
        </p:xfrm>
        <a:graphic>
          <a:graphicData uri="http://schemas.openxmlformats.org/presentationml/2006/ole">
            <p:oleObj spid="_x0000_s24582" name="Equation" r:id="rId7" imgW="431640" imgH="228600" progId="">
              <p:embed/>
            </p:oleObj>
          </a:graphicData>
        </a:graphic>
      </p:graphicFrame>
      <p:graphicFrame>
        <p:nvGraphicFramePr>
          <p:cNvPr id="24583" name="Object 26"/>
          <p:cNvGraphicFramePr>
            <a:graphicFrameLocks noChangeAspect="1"/>
          </p:cNvGraphicFramePr>
          <p:nvPr>
            <p:ph sz="quarter" idx="1"/>
          </p:nvPr>
        </p:nvGraphicFramePr>
        <p:xfrm>
          <a:off x="1066800" y="4953000"/>
          <a:ext cx="231775" cy="381000"/>
        </p:xfrm>
        <a:graphic>
          <a:graphicData uri="http://schemas.openxmlformats.org/presentationml/2006/ole">
            <p:oleObj spid="_x0000_s24583" name="Equation" r:id="rId8" imgW="139680" imgH="228600" progId="">
              <p:embed/>
            </p:oleObj>
          </a:graphicData>
        </a:graphic>
      </p:graphicFrame>
      <p:graphicFrame>
        <p:nvGraphicFramePr>
          <p:cNvPr id="24584" name="Object 28"/>
          <p:cNvGraphicFramePr>
            <a:graphicFrameLocks noChangeAspect="1"/>
          </p:cNvGraphicFramePr>
          <p:nvPr/>
        </p:nvGraphicFramePr>
        <p:xfrm>
          <a:off x="3124200" y="4953000"/>
          <a:ext cx="1676400" cy="387350"/>
        </p:xfrm>
        <a:graphic>
          <a:graphicData uri="http://schemas.openxmlformats.org/presentationml/2006/ole">
            <p:oleObj spid="_x0000_s24584" name="Equation" r:id="rId9" imgW="812520" imgH="241200" progId="">
              <p:embed/>
            </p:oleObj>
          </a:graphicData>
        </a:graphic>
      </p:graphicFrame>
      <p:graphicFrame>
        <p:nvGraphicFramePr>
          <p:cNvPr id="24585" name="Object 29"/>
          <p:cNvGraphicFramePr>
            <a:graphicFrameLocks noChangeAspect="1"/>
          </p:cNvGraphicFramePr>
          <p:nvPr/>
        </p:nvGraphicFramePr>
        <p:xfrm>
          <a:off x="3962400" y="5257800"/>
          <a:ext cx="381000" cy="361950"/>
        </p:xfrm>
        <a:graphic>
          <a:graphicData uri="http://schemas.openxmlformats.org/presentationml/2006/ole">
            <p:oleObj spid="_x0000_s24585" name="Equation" r:id="rId10" imgW="177480" imgH="215640" progId="">
              <p:embed/>
            </p:oleObj>
          </a:graphicData>
        </a:graphic>
      </p:graphicFrame>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Date Placeholder 6"/>
          <p:cNvSpPr>
            <a:spLocks noGrp="1"/>
          </p:cNvSpPr>
          <p:nvPr>
            <p:ph type="dt" sz="quarter" idx="10"/>
          </p:nvPr>
        </p:nvSpPr>
        <p:spPr/>
        <p:txBody>
          <a:bodyPr/>
          <a:lstStyle/>
          <a:p>
            <a:pPr>
              <a:defRPr/>
            </a:pPr>
            <a:r>
              <a:rPr lang="en-US"/>
              <a:t>		 </a:t>
            </a:r>
            <a:r>
              <a:rPr lang="en-US" sz="1200"/>
              <a:t> </a:t>
            </a:r>
            <a:fld id="{34D494F8-88B9-43A2-8536-4FC24F4EF035}" type="slidenum">
              <a:rPr lang="en-US" sz="1200">
                <a:solidFill>
                  <a:srgbClr val="003399"/>
                </a:solidFill>
              </a:rPr>
              <a:pPr>
                <a:defRPr/>
              </a:pPr>
              <a:t>86</a:t>
            </a:fld>
            <a:endParaRPr lang="en-US" sz="1200">
              <a:solidFill>
                <a:srgbClr val="003399"/>
              </a:solidFill>
            </a:endParaRPr>
          </a:p>
        </p:txBody>
      </p:sp>
      <p:sp>
        <p:nvSpPr>
          <p:cNvPr id="25607" name="Rectangle 23"/>
          <p:cNvSpPr>
            <a:spLocks noGrp="1" noChangeArrowheads="1"/>
          </p:cNvSpPr>
          <p:nvPr>
            <p:ph type="title" sz="quarter"/>
          </p:nvPr>
        </p:nvSpPr>
        <p:spPr/>
        <p:txBody>
          <a:bodyPr/>
          <a:lstStyle/>
          <a:p>
            <a:r>
              <a:rPr lang="en-US" smtClean="0"/>
              <a:t>2. </a:t>
            </a:r>
            <a:r>
              <a:rPr lang="en-GB" smtClean="0"/>
              <a:t>Review of Probability Theory: Repeated Trials (4)</a:t>
            </a:r>
            <a:endParaRPr lang="en-US" smtClean="0"/>
          </a:p>
        </p:txBody>
      </p:sp>
      <p:graphicFrame>
        <p:nvGraphicFramePr>
          <p:cNvPr id="25602" name="Object 5"/>
          <p:cNvGraphicFramePr>
            <a:graphicFrameLocks noChangeAspect="1"/>
          </p:cNvGraphicFramePr>
          <p:nvPr>
            <p:ph sz="quarter" idx="1"/>
          </p:nvPr>
        </p:nvGraphicFramePr>
        <p:xfrm>
          <a:off x="687388" y="1371600"/>
          <a:ext cx="7694612" cy="1077913"/>
        </p:xfrm>
        <a:graphic>
          <a:graphicData uri="http://schemas.openxmlformats.org/presentationml/2006/ole">
            <p:oleObj spid="_x0000_s25602" name="Equation" r:id="rId3" imgW="4711680" imgH="660240" progId="">
              <p:embed/>
            </p:oleObj>
          </a:graphicData>
        </a:graphic>
      </p:graphicFrame>
      <p:graphicFrame>
        <p:nvGraphicFramePr>
          <p:cNvPr id="25603" name="Object 15"/>
          <p:cNvGraphicFramePr>
            <a:graphicFrameLocks noChangeAspect="1"/>
          </p:cNvGraphicFramePr>
          <p:nvPr>
            <p:ph sz="quarter" idx="2"/>
          </p:nvPr>
        </p:nvGraphicFramePr>
        <p:xfrm>
          <a:off x="1371600" y="2897188"/>
          <a:ext cx="1371600" cy="379412"/>
        </p:xfrm>
        <a:graphic>
          <a:graphicData uri="http://schemas.openxmlformats.org/presentationml/2006/ole">
            <p:oleObj spid="_x0000_s25603" name="Equation" r:id="rId4" imgW="825480" imgH="228600" progId="">
              <p:embed/>
            </p:oleObj>
          </a:graphicData>
        </a:graphic>
      </p:graphicFrame>
      <p:graphicFrame>
        <p:nvGraphicFramePr>
          <p:cNvPr id="25604" name="Object 18"/>
          <p:cNvGraphicFramePr>
            <a:graphicFrameLocks noChangeAspect="1"/>
          </p:cNvGraphicFramePr>
          <p:nvPr>
            <p:ph sz="quarter" idx="3"/>
          </p:nvPr>
        </p:nvGraphicFramePr>
        <p:xfrm>
          <a:off x="1447800" y="3648075"/>
          <a:ext cx="6553200" cy="390525"/>
        </p:xfrm>
        <a:graphic>
          <a:graphicData uri="http://schemas.openxmlformats.org/presentationml/2006/ole">
            <p:oleObj spid="_x0000_s25604" name="Equation" r:id="rId5" imgW="3848040" imgH="228600" progId="">
              <p:embed/>
            </p:oleObj>
          </a:graphicData>
        </a:graphic>
      </p:graphicFrame>
      <p:sp>
        <p:nvSpPr>
          <p:cNvPr id="25608" name="Text Box 4"/>
          <p:cNvSpPr txBox="1">
            <a:spLocks noChangeArrowheads="1"/>
          </p:cNvSpPr>
          <p:nvPr/>
        </p:nvSpPr>
        <p:spPr bwMode="auto">
          <a:xfrm>
            <a:off x="457200" y="922338"/>
            <a:ext cx="8126413" cy="701675"/>
          </a:xfrm>
          <a:prstGeom prst="rect">
            <a:avLst/>
          </a:prstGeom>
          <a:noFill/>
          <a:ln w="9525">
            <a:noFill/>
            <a:miter lim="800000"/>
            <a:headEnd/>
            <a:tailEnd/>
          </a:ln>
        </p:spPr>
        <p:txBody>
          <a:bodyPr wrap="none">
            <a:spAutoFit/>
          </a:bodyPr>
          <a:lstStyle/>
          <a:p>
            <a:pPr>
              <a:spcBef>
                <a:spcPct val="50000"/>
              </a:spcBef>
            </a:pPr>
            <a:r>
              <a:rPr lang="en-US"/>
              <a:t>Using independence, the probability of occurrence of such an </a:t>
            </a:r>
            <a:r>
              <a:rPr lang="en-US" i="1">
                <a:sym typeface="Symbol" pitchFamily="18" charset="2"/>
              </a:rPr>
              <a:t></a:t>
            </a:r>
            <a:r>
              <a:rPr lang="en-US"/>
              <a:t> is given by</a:t>
            </a:r>
          </a:p>
          <a:p>
            <a:endParaRPr lang="en-US"/>
          </a:p>
        </p:txBody>
      </p:sp>
      <p:sp>
        <p:nvSpPr>
          <p:cNvPr id="25609" name="Text Box 8"/>
          <p:cNvSpPr txBox="1">
            <a:spLocks noChangeArrowheads="1"/>
          </p:cNvSpPr>
          <p:nvPr/>
        </p:nvSpPr>
        <p:spPr bwMode="auto">
          <a:xfrm>
            <a:off x="517525" y="2574925"/>
            <a:ext cx="8023225" cy="1006475"/>
          </a:xfrm>
          <a:prstGeom prst="rect">
            <a:avLst/>
          </a:prstGeom>
          <a:noFill/>
          <a:ln w="9525">
            <a:noFill/>
            <a:miter lim="800000"/>
            <a:headEnd/>
            <a:tailEnd/>
          </a:ln>
        </p:spPr>
        <p:txBody>
          <a:bodyPr wrap="none">
            <a:spAutoFit/>
          </a:bodyPr>
          <a:lstStyle/>
          <a:p>
            <a:r>
              <a:rPr lang="en-US"/>
              <a:t>However the </a:t>
            </a:r>
            <a:r>
              <a:rPr lang="en-US" i="1"/>
              <a:t>k</a:t>
            </a:r>
            <a:r>
              <a:rPr lang="en-US"/>
              <a:t> occurrences of </a:t>
            </a:r>
            <a:r>
              <a:rPr lang="en-US" i="1"/>
              <a:t>A </a:t>
            </a:r>
            <a:r>
              <a:rPr lang="en-US"/>
              <a:t>can occur in any particular location inside</a:t>
            </a:r>
          </a:p>
          <a:p>
            <a:r>
              <a:rPr lang="en-US" i="1">
                <a:sym typeface="Symbol" pitchFamily="18" charset="2"/>
              </a:rPr>
              <a:t></a:t>
            </a:r>
            <a:r>
              <a:rPr lang="en-US"/>
              <a:t>. Let                        represent all such events in which </a:t>
            </a:r>
            <a:r>
              <a:rPr lang="en-US" i="1"/>
              <a:t>A </a:t>
            </a:r>
            <a:r>
              <a:rPr lang="en-US"/>
              <a:t>occurs exactly </a:t>
            </a:r>
          </a:p>
          <a:p>
            <a:r>
              <a:rPr lang="en-US" i="1"/>
              <a:t>k</a:t>
            </a:r>
            <a:r>
              <a:rPr lang="en-US"/>
              <a:t> times. Then</a:t>
            </a:r>
          </a:p>
        </p:txBody>
      </p:sp>
      <p:sp>
        <p:nvSpPr>
          <p:cNvPr id="25610" name="Text Box 21"/>
          <p:cNvSpPr txBox="1">
            <a:spLocks noChangeArrowheads="1"/>
          </p:cNvSpPr>
          <p:nvPr/>
        </p:nvSpPr>
        <p:spPr bwMode="auto">
          <a:xfrm>
            <a:off x="533400" y="4198938"/>
            <a:ext cx="7161213" cy="396875"/>
          </a:xfrm>
          <a:prstGeom prst="rect">
            <a:avLst/>
          </a:prstGeom>
          <a:noFill/>
          <a:ln w="9525">
            <a:noFill/>
            <a:miter lim="800000"/>
            <a:headEnd/>
            <a:tailEnd/>
          </a:ln>
        </p:spPr>
        <p:txBody>
          <a:bodyPr wrap="none">
            <a:spAutoFit/>
          </a:bodyPr>
          <a:lstStyle/>
          <a:p>
            <a:r>
              <a:rPr lang="en-US"/>
              <a:t>But, all these </a:t>
            </a:r>
            <a:r>
              <a:rPr lang="en-US" i="1">
                <a:sym typeface="Symbol" pitchFamily="18" charset="2"/>
              </a:rPr>
              <a:t></a:t>
            </a:r>
            <a:r>
              <a:rPr lang="en-US" i="1" baseline="-25000">
                <a:sym typeface="Symbol" pitchFamily="18" charset="2"/>
              </a:rPr>
              <a:t>i</a:t>
            </a:r>
            <a:r>
              <a:rPr lang="en-US" baseline="-25000"/>
              <a:t> </a:t>
            </a:r>
            <a:r>
              <a:rPr lang="en-US"/>
              <a:t>s  are mutually exclusive, and equiprobable. Thus</a:t>
            </a:r>
          </a:p>
        </p:txBody>
      </p:sp>
      <p:graphicFrame>
        <p:nvGraphicFramePr>
          <p:cNvPr id="25605" name="Object 22"/>
          <p:cNvGraphicFramePr>
            <a:graphicFrameLocks noChangeAspect="1"/>
          </p:cNvGraphicFramePr>
          <p:nvPr>
            <p:ph sz="quarter" idx="4"/>
          </p:nvPr>
        </p:nvGraphicFramePr>
        <p:xfrm>
          <a:off x="2286000" y="4724400"/>
          <a:ext cx="4495800" cy="1066800"/>
        </p:xfrm>
        <a:graphic>
          <a:graphicData uri="http://schemas.openxmlformats.org/presentationml/2006/ole">
            <p:oleObj spid="_x0000_s25605" name="Equation" r:id="rId6" imgW="2781000" imgH="660240" progId="">
              <p:embed/>
            </p:oleObj>
          </a:graphicData>
        </a:graphic>
      </p:graphicFrame>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Date Placeholder 6"/>
          <p:cNvSpPr>
            <a:spLocks noGrp="1"/>
          </p:cNvSpPr>
          <p:nvPr>
            <p:ph type="dt" sz="quarter" idx="10"/>
          </p:nvPr>
        </p:nvSpPr>
        <p:spPr/>
        <p:txBody>
          <a:bodyPr/>
          <a:lstStyle/>
          <a:p>
            <a:pPr>
              <a:defRPr/>
            </a:pPr>
            <a:r>
              <a:rPr lang="en-US"/>
              <a:t>		 </a:t>
            </a:r>
            <a:r>
              <a:rPr lang="en-US" sz="1200"/>
              <a:t> </a:t>
            </a:r>
            <a:fld id="{FE1F33AF-574F-4213-9821-6CC3CF318EBD}" type="slidenum">
              <a:rPr lang="en-US" sz="1200">
                <a:solidFill>
                  <a:srgbClr val="003399"/>
                </a:solidFill>
              </a:rPr>
              <a:pPr>
                <a:defRPr/>
              </a:pPr>
              <a:t>87</a:t>
            </a:fld>
            <a:endParaRPr lang="en-US" sz="1200">
              <a:solidFill>
                <a:srgbClr val="003399"/>
              </a:solidFill>
            </a:endParaRPr>
          </a:p>
        </p:txBody>
      </p:sp>
      <p:sp>
        <p:nvSpPr>
          <p:cNvPr id="26629" name="Rectangle 17"/>
          <p:cNvSpPr>
            <a:spLocks noGrp="1" noChangeArrowheads="1"/>
          </p:cNvSpPr>
          <p:nvPr>
            <p:ph type="title" sz="quarter"/>
          </p:nvPr>
        </p:nvSpPr>
        <p:spPr/>
        <p:txBody>
          <a:bodyPr/>
          <a:lstStyle/>
          <a:p>
            <a:r>
              <a:rPr lang="en-US" smtClean="0"/>
              <a:t>2. </a:t>
            </a:r>
            <a:r>
              <a:rPr lang="en-GB" smtClean="0"/>
              <a:t>Review of Probability Theory: Repeated Trials (5)</a:t>
            </a:r>
            <a:endParaRPr lang="en-US" smtClean="0"/>
          </a:p>
        </p:txBody>
      </p:sp>
      <p:graphicFrame>
        <p:nvGraphicFramePr>
          <p:cNvPr id="26626" name="Object 5"/>
          <p:cNvGraphicFramePr>
            <a:graphicFrameLocks noChangeAspect="1"/>
          </p:cNvGraphicFramePr>
          <p:nvPr>
            <p:ph sz="quarter" idx="1"/>
          </p:nvPr>
        </p:nvGraphicFramePr>
        <p:xfrm>
          <a:off x="2286000" y="2514600"/>
          <a:ext cx="4419600" cy="742950"/>
        </p:xfrm>
        <a:graphic>
          <a:graphicData uri="http://schemas.openxmlformats.org/presentationml/2006/ole">
            <p:oleObj spid="_x0000_s26626" name="Equation" r:id="rId3" imgW="2717640" imgH="457200" progId="">
              <p:embed/>
            </p:oleObj>
          </a:graphicData>
        </a:graphic>
      </p:graphicFrame>
      <p:graphicFrame>
        <p:nvGraphicFramePr>
          <p:cNvPr id="26627" name="Object 9"/>
          <p:cNvGraphicFramePr>
            <a:graphicFrameLocks noChangeAspect="1"/>
          </p:cNvGraphicFramePr>
          <p:nvPr>
            <p:ph sz="quarter" idx="2"/>
          </p:nvPr>
        </p:nvGraphicFramePr>
        <p:xfrm>
          <a:off x="1981200" y="4191000"/>
          <a:ext cx="5562600" cy="1212850"/>
        </p:xfrm>
        <a:graphic>
          <a:graphicData uri="http://schemas.openxmlformats.org/presentationml/2006/ole">
            <p:oleObj spid="_x0000_s26627" name="Equation" r:id="rId4" imgW="3263760" imgH="711000" progId="">
              <p:embed/>
            </p:oleObj>
          </a:graphicData>
        </a:graphic>
      </p:graphicFrame>
      <p:sp>
        <p:nvSpPr>
          <p:cNvPr id="26630" name="Text Box 4"/>
          <p:cNvSpPr txBox="1">
            <a:spLocks noChangeArrowheads="1"/>
          </p:cNvSpPr>
          <p:nvPr/>
        </p:nvSpPr>
        <p:spPr bwMode="auto">
          <a:xfrm>
            <a:off x="609600" y="838200"/>
            <a:ext cx="8178800" cy="1679575"/>
          </a:xfrm>
          <a:prstGeom prst="rect">
            <a:avLst/>
          </a:prstGeom>
          <a:noFill/>
          <a:ln w="9525">
            <a:noFill/>
            <a:miter lim="800000"/>
            <a:headEnd/>
            <a:tailEnd/>
          </a:ln>
        </p:spPr>
        <p:txBody>
          <a:bodyPr wrap="none">
            <a:spAutoFit/>
          </a:bodyPr>
          <a:lstStyle/>
          <a:p>
            <a:pPr>
              <a:spcBef>
                <a:spcPct val="5000"/>
              </a:spcBef>
            </a:pPr>
            <a:r>
              <a:rPr lang="en-US"/>
              <a:t>Recall that, starting with </a:t>
            </a:r>
            <a:r>
              <a:rPr lang="en-US" i="1"/>
              <a:t>n</a:t>
            </a:r>
            <a:r>
              <a:rPr lang="en-US"/>
              <a:t> possible choices, the first object can be chosen </a:t>
            </a:r>
          </a:p>
          <a:p>
            <a:pPr>
              <a:spcBef>
                <a:spcPct val="5000"/>
              </a:spcBef>
            </a:pPr>
            <a:r>
              <a:rPr lang="en-US" i="1"/>
              <a:t>n </a:t>
            </a:r>
            <a:r>
              <a:rPr lang="en-US"/>
              <a:t>different ways, and for every such choice the second one in (</a:t>
            </a:r>
            <a:r>
              <a:rPr lang="en-US" i="1"/>
              <a:t>n</a:t>
            </a:r>
            <a:r>
              <a:rPr lang="en-US"/>
              <a:t>-1) ways, … </a:t>
            </a:r>
          </a:p>
          <a:p>
            <a:pPr>
              <a:spcBef>
                <a:spcPct val="5000"/>
              </a:spcBef>
            </a:pPr>
            <a:r>
              <a:rPr lang="en-US"/>
              <a:t>and the </a:t>
            </a:r>
            <a:r>
              <a:rPr lang="en-US" i="1"/>
              <a:t>k</a:t>
            </a:r>
            <a:r>
              <a:rPr lang="en-US"/>
              <a:t>th one (</a:t>
            </a:r>
            <a:r>
              <a:rPr lang="en-US" i="1"/>
              <a:t>n</a:t>
            </a:r>
            <a:r>
              <a:rPr lang="en-US"/>
              <a:t>-</a:t>
            </a:r>
            <a:r>
              <a:rPr lang="en-US" i="1"/>
              <a:t>k</a:t>
            </a:r>
            <a:r>
              <a:rPr lang="en-US"/>
              <a:t>+1) ways, and this gives the total choices for </a:t>
            </a:r>
            <a:r>
              <a:rPr lang="en-US" i="1"/>
              <a:t>k</a:t>
            </a:r>
            <a:r>
              <a:rPr lang="en-US"/>
              <a:t> objects </a:t>
            </a:r>
          </a:p>
          <a:p>
            <a:pPr>
              <a:spcBef>
                <a:spcPct val="5000"/>
              </a:spcBef>
            </a:pPr>
            <a:r>
              <a:rPr lang="en-US"/>
              <a:t>out of </a:t>
            </a:r>
            <a:r>
              <a:rPr lang="en-US" i="1"/>
              <a:t>n</a:t>
            </a:r>
            <a:r>
              <a:rPr lang="en-US"/>
              <a:t> to be </a:t>
            </a:r>
            <a:r>
              <a:rPr lang="en-US" i="1"/>
              <a:t>n</a:t>
            </a:r>
            <a:r>
              <a:rPr lang="en-US"/>
              <a:t>(</a:t>
            </a:r>
            <a:r>
              <a:rPr lang="en-US" i="1"/>
              <a:t>n</a:t>
            </a:r>
            <a:r>
              <a:rPr lang="en-US"/>
              <a:t>-</a:t>
            </a:r>
            <a:r>
              <a:rPr lang="en-US" i="1"/>
              <a:t>k</a:t>
            </a:r>
            <a:r>
              <a:rPr lang="en-US"/>
              <a:t>)…(</a:t>
            </a:r>
            <a:r>
              <a:rPr lang="en-US" i="1"/>
              <a:t>n</a:t>
            </a:r>
            <a:r>
              <a:rPr lang="en-US"/>
              <a:t>-</a:t>
            </a:r>
            <a:r>
              <a:rPr lang="en-US" i="1"/>
              <a:t>k</a:t>
            </a:r>
            <a:r>
              <a:rPr lang="en-US"/>
              <a:t>+1). But, this includes the </a:t>
            </a:r>
            <a:r>
              <a:rPr lang="en-US" i="1"/>
              <a:t>k</a:t>
            </a:r>
            <a:r>
              <a:rPr lang="en-US"/>
              <a:t>! choices among the </a:t>
            </a:r>
          </a:p>
          <a:p>
            <a:pPr>
              <a:spcBef>
                <a:spcPct val="5000"/>
              </a:spcBef>
            </a:pPr>
            <a:r>
              <a:rPr lang="en-US" i="1"/>
              <a:t>k </a:t>
            </a:r>
            <a:r>
              <a:rPr lang="en-US"/>
              <a:t>objects that are indistinguishable for identical objects. As a result</a:t>
            </a:r>
          </a:p>
        </p:txBody>
      </p:sp>
      <p:sp>
        <p:nvSpPr>
          <p:cNvPr id="26631" name="Text Box 8"/>
          <p:cNvSpPr txBox="1">
            <a:spLocks noChangeArrowheads="1"/>
          </p:cNvSpPr>
          <p:nvPr/>
        </p:nvSpPr>
        <p:spPr bwMode="auto">
          <a:xfrm>
            <a:off x="609600" y="3352800"/>
            <a:ext cx="7821613" cy="701675"/>
          </a:xfrm>
          <a:prstGeom prst="rect">
            <a:avLst/>
          </a:prstGeom>
          <a:noFill/>
          <a:ln w="9525">
            <a:noFill/>
            <a:miter lim="800000"/>
            <a:headEnd/>
            <a:tailEnd/>
          </a:ln>
        </p:spPr>
        <p:txBody>
          <a:bodyPr wrap="none">
            <a:spAutoFit/>
          </a:bodyPr>
          <a:lstStyle/>
          <a:p>
            <a:r>
              <a:rPr lang="en-US"/>
              <a:t>represents the number of combinations, or choices of </a:t>
            </a:r>
            <a:r>
              <a:rPr lang="en-US" i="1"/>
              <a:t>n</a:t>
            </a:r>
            <a:r>
              <a:rPr lang="en-US"/>
              <a:t> identical objects </a:t>
            </a:r>
          </a:p>
          <a:p>
            <a:r>
              <a:rPr lang="en-US"/>
              <a:t>taken </a:t>
            </a:r>
            <a:r>
              <a:rPr lang="en-US" i="1"/>
              <a:t>k</a:t>
            </a:r>
            <a:r>
              <a:rPr lang="en-US"/>
              <a:t> at a time. Thus, we obtain </a:t>
            </a:r>
            <a:r>
              <a:rPr lang="en-US" b="1"/>
              <a:t>Bernoulli formula</a:t>
            </a: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Date Placeholder 6"/>
          <p:cNvSpPr>
            <a:spLocks noGrp="1"/>
          </p:cNvSpPr>
          <p:nvPr>
            <p:ph type="dt" sz="quarter" idx="10"/>
          </p:nvPr>
        </p:nvSpPr>
        <p:spPr/>
        <p:txBody>
          <a:bodyPr/>
          <a:lstStyle/>
          <a:p>
            <a:pPr>
              <a:defRPr/>
            </a:pPr>
            <a:r>
              <a:rPr lang="en-US"/>
              <a:t>		 </a:t>
            </a:r>
            <a:r>
              <a:rPr lang="en-US" sz="1200"/>
              <a:t> </a:t>
            </a:r>
            <a:fld id="{FA653D2C-83C9-405E-8CD3-9DAF632E8DF4}" type="slidenum">
              <a:rPr lang="en-US" sz="1200">
                <a:solidFill>
                  <a:srgbClr val="003399"/>
                </a:solidFill>
              </a:rPr>
              <a:pPr>
                <a:defRPr/>
              </a:pPr>
              <a:t>88</a:t>
            </a:fld>
            <a:endParaRPr lang="en-US" sz="1200">
              <a:solidFill>
                <a:srgbClr val="003399"/>
              </a:solidFill>
            </a:endParaRPr>
          </a:p>
        </p:txBody>
      </p:sp>
      <p:sp>
        <p:nvSpPr>
          <p:cNvPr id="27658" name="Rectangle 16"/>
          <p:cNvSpPr>
            <a:spLocks noGrp="1" noChangeArrowheads="1"/>
          </p:cNvSpPr>
          <p:nvPr>
            <p:ph type="title" sz="quarter"/>
          </p:nvPr>
        </p:nvSpPr>
        <p:spPr/>
        <p:txBody>
          <a:bodyPr/>
          <a:lstStyle/>
          <a:p>
            <a:r>
              <a:rPr lang="en-US" smtClean="0"/>
              <a:t>2. </a:t>
            </a:r>
            <a:r>
              <a:rPr lang="en-GB" smtClean="0"/>
              <a:t>Review of Probability Theory: Repeated Trials (6)</a:t>
            </a:r>
            <a:endParaRPr lang="en-US" smtClean="0"/>
          </a:p>
        </p:txBody>
      </p:sp>
      <p:graphicFrame>
        <p:nvGraphicFramePr>
          <p:cNvPr id="27650" name="Object 5"/>
          <p:cNvGraphicFramePr>
            <a:graphicFrameLocks noChangeAspect="1"/>
          </p:cNvGraphicFramePr>
          <p:nvPr>
            <p:ph sz="quarter" idx="1"/>
          </p:nvPr>
        </p:nvGraphicFramePr>
        <p:xfrm>
          <a:off x="2590800" y="1219200"/>
          <a:ext cx="685800" cy="365125"/>
        </p:xfrm>
        <a:graphic>
          <a:graphicData uri="http://schemas.openxmlformats.org/presentationml/2006/ole">
            <p:oleObj spid="_x0000_s27650" name="Equation" r:id="rId3" imgW="380880" imgH="203040" progId="">
              <p:embed/>
            </p:oleObj>
          </a:graphicData>
        </a:graphic>
      </p:graphicFrame>
      <p:graphicFrame>
        <p:nvGraphicFramePr>
          <p:cNvPr id="27651" name="Object 8"/>
          <p:cNvGraphicFramePr>
            <a:graphicFrameLocks noChangeAspect="1"/>
          </p:cNvGraphicFramePr>
          <p:nvPr>
            <p:ph sz="quarter" idx="2"/>
          </p:nvPr>
        </p:nvGraphicFramePr>
        <p:xfrm>
          <a:off x="4953000" y="1143000"/>
          <a:ext cx="609600" cy="385763"/>
        </p:xfrm>
        <a:graphic>
          <a:graphicData uri="http://schemas.openxmlformats.org/presentationml/2006/ole">
            <p:oleObj spid="_x0000_s27651" name="Equation" r:id="rId4" imgW="380880" imgH="241200" progId="">
              <p:embed/>
            </p:oleObj>
          </a:graphicData>
        </a:graphic>
      </p:graphicFrame>
      <p:graphicFrame>
        <p:nvGraphicFramePr>
          <p:cNvPr id="27652" name="Object 12"/>
          <p:cNvGraphicFramePr>
            <a:graphicFrameLocks noChangeAspect="1"/>
          </p:cNvGraphicFramePr>
          <p:nvPr>
            <p:ph sz="quarter" idx="3"/>
          </p:nvPr>
        </p:nvGraphicFramePr>
        <p:xfrm>
          <a:off x="6505575" y="3048000"/>
          <a:ext cx="276225" cy="368300"/>
        </p:xfrm>
        <a:graphic>
          <a:graphicData uri="http://schemas.openxmlformats.org/presentationml/2006/ole">
            <p:oleObj spid="_x0000_s27652" name="Equation" r:id="rId5" imgW="152280" imgH="203040" progId="">
              <p:embed/>
            </p:oleObj>
          </a:graphicData>
        </a:graphic>
      </p:graphicFrame>
      <p:sp>
        <p:nvSpPr>
          <p:cNvPr id="27659" name="Text Box 4"/>
          <p:cNvSpPr txBox="1">
            <a:spLocks noChangeArrowheads="1"/>
          </p:cNvSpPr>
          <p:nvPr/>
        </p:nvSpPr>
        <p:spPr bwMode="auto">
          <a:xfrm>
            <a:off x="533400" y="838200"/>
            <a:ext cx="8077200" cy="1647825"/>
          </a:xfrm>
          <a:prstGeom prst="rect">
            <a:avLst/>
          </a:prstGeom>
          <a:noFill/>
          <a:ln w="9525">
            <a:noFill/>
            <a:miter lim="800000"/>
            <a:headEnd/>
            <a:tailEnd/>
          </a:ln>
        </p:spPr>
        <p:txBody>
          <a:bodyPr>
            <a:spAutoFit/>
          </a:bodyPr>
          <a:lstStyle/>
          <a:p>
            <a:pPr>
              <a:spcBef>
                <a:spcPct val="5000"/>
              </a:spcBef>
            </a:pPr>
            <a:r>
              <a:rPr lang="en-US"/>
              <a:t>Independent repeated experiments of this nature, where the outcome is </a:t>
            </a:r>
          </a:p>
          <a:p>
            <a:pPr>
              <a:spcBef>
                <a:spcPct val="5000"/>
              </a:spcBef>
            </a:pPr>
            <a:r>
              <a:rPr lang="en-US"/>
              <a:t>either a “success”            or  a  “failure”             are characterized as </a:t>
            </a:r>
            <a:r>
              <a:rPr lang="en-US" b="1"/>
              <a:t>Bernoulli trials</a:t>
            </a:r>
            <a:r>
              <a:rPr lang="en-US"/>
              <a:t>, and the probability of </a:t>
            </a:r>
            <a:r>
              <a:rPr lang="en-US" i="1"/>
              <a:t>k</a:t>
            </a:r>
            <a:r>
              <a:rPr lang="en-US"/>
              <a:t> successes in </a:t>
            </a:r>
            <a:r>
              <a:rPr lang="en-US" i="1"/>
              <a:t>n</a:t>
            </a:r>
            <a:r>
              <a:rPr lang="en-US"/>
              <a:t> trials is given by Bernoulli formula, where </a:t>
            </a:r>
            <a:r>
              <a:rPr lang="en-US" i="1"/>
              <a:t>p</a:t>
            </a:r>
            <a:r>
              <a:rPr lang="en-US"/>
              <a:t> represents the probability of “success” </a:t>
            </a:r>
          </a:p>
          <a:p>
            <a:pPr>
              <a:spcBef>
                <a:spcPct val="5000"/>
              </a:spcBef>
            </a:pPr>
            <a:r>
              <a:rPr lang="en-US"/>
              <a:t>in any one trial.</a:t>
            </a:r>
          </a:p>
        </p:txBody>
      </p:sp>
      <p:sp>
        <p:nvSpPr>
          <p:cNvPr id="27660" name="Text Box 11"/>
          <p:cNvSpPr txBox="1">
            <a:spLocks noChangeArrowheads="1"/>
          </p:cNvSpPr>
          <p:nvPr/>
        </p:nvSpPr>
        <p:spPr bwMode="auto">
          <a:xfrm>
            <a:off x="533400" y="2743200"/>
            <a:ext cx="8108950" cy="1311275"/>
          </a:xfrm>
          <a:prstGeom prst="rect">
            <a:avLst/>
          </a:prstGeom>
          <a:noFill/>
          <a:ln w="9525">
            <a:noFill/>
            <a:miter lim="800000"/>
            <a:headEnd/>
            <a:tailEnd/>
          </a:ln>
        </p:spPr>
        <p:txBody>
          <a:bodyPr wrap="none">
            <a:spAutoFit/>
          </a:bodyPr>
          <a:lstStyle/>
          <a:p>
            <a:pPr>
              <a:buFont typeface="Wingdings" pitchFamily="2" charset="2"/>
              <a:buChar char="q"/>
            </a:pPr>
            <a:r>
              <a:rPr lang="en-US" b="1"/>
              <a:t> Bernoulli trial</a:t>
            </a:r>
            <a:r>
              <a:rPr lang="en-US"/>
              <a:t>: consists of repeated independent and identical </a:t>
            </a:r>
          </a:p>
          <a:p>
            <a:pPr>
              <a:buFont typeface="Wingdings" pitchFamily="2" charset="2"/>
              <a:buNone/>
            </a:pPr>
            <a:r>
              <a:rPr lang="en-US"/>
              <a:t>experiments each of which has only two outcomes </a:t>
            </a:r>
            <a:r>
              <a:rPr lang="en-US" i="1"/>
              <a:t>A</a:t>
            </a:r>
            <a:r>
              <a:rPr lang="en-US"/>
              <a:t> or       with                  </a:t>
            </a:r>
          </a:p>
          <a:p>
            <a:pPr>
              <a:buFont typeface="Wingdings" pitchFamily="2" charset="2"/>
              <a:buNone/>
            </a:pPr>
            <a:r>
              <a:rPr lang="en-US"/>
              <a:t>and                  The probability of exactly </a:t>
            </a:r>
            <a:r>
              <a:rPr lang="en-US" i="1"/>
              <a:t>k</a:t>
            </a:r>
            <a:r>
              <a:rPr lang="en-US"/>
              <a:t> occurrences of </a:t>
            </a:r>
            <a:r>
              <a:rPr lang="en-US" i="1"/>
              <a:t>A</a:t>
            </a:r>
            <a:r>
              <a:rPr lang="en-US"/>
              <a:t> in </a:t>
            </a:r>
            <a:r>
              <a:rPr lang="en-US" i="1"/>
              <a:t>n</a:t>
            </a:r>
            <a:r>
              <a:rPr lang="en-US"/>
              <a:t> such trials </a:t>
            </a:r>
          </a:p>
          <a:p>
            <a:pPr>
              <a:buFont typeface="Wingdings" pitchFamily="2" charset="2"/>
              <a:buNone/>
            </a:pPr>
            <a:r>
              <a:rPr lang="en-US"/>
              <a:t>is given by Bernoulli formula. Let</a:t>
            </a:r>
          </a:p>
        </p:txBody>
      </p:sp>
      <p:graphicFrame>
        <p:nvGraphicFramePr>
          <p:cNvPr id="27653" name="Object 15"/>
          <p:cNvGraphicFramePr>
            <a:graphicFrameLocks noChangeAspect="1"/>
          </p:cNvGraphicFramePr>
          <p:nvPr>
            <p:ph sz="quarter" idx="4"/>
          </p:nvPr>
        </p:nvGraphicFramePr>
        <p:xfrm>
          <a:off x="7391400" y="3094038"/>
          <a:ext cx="1066800" cy="334962"/>
        </p:xfrm>
        <a:graphic>
          <a:graphicData uri="http://schemas.openxmlformats.org/presentationml/2006/ole">
            <p:oleObj spid="_x0000_s27653" name="Equation" r:id="rId6" imgW="647640" imgH="203040" progId="">
              <p:embed/>
            </p:oleObj>
          </a:graphicData>
        </a:graphic>
      </p:graphicFrame>
      <p:graphicFrame>
        <p:nvGraphicFramePr>
          <p:cNvPr id="27654" name="Object 18"/>
          <p:cNvGraphicFramePr>
            <a:graphicFrameLocks noChangeAspect="1"/>
          </p:cNvGraphicFramePr>
          <p:nvPr/>
        </p:nvGraphicFramePr>
        <p:xfrm>
          <a:off x="1066800" y="3322638"/>
          <a:ext cx="1066800" cy="411162"/>
        </p:xfrm>
        <a:graphic>
          <a:graphicData uri="http://schemas.openxmlformats.org/presentationml/2006/ole">
            <p:oleObj spid="_x0000_s27654" name="Equation" r:id="rId7" imgW="622080" imgH="241200" progId="">
              <p:embed/>
            </p:oleObj>
          </a:graphicData>
        </a:graphic>
      </p:graphicFrame>
      <p:graphicFrame>
        <p:nvGraphicFramePr>
          <p:cNvPr id="27655" name="Object 19"/>
          <p:cNvGraphicFramePr>
            <a:graphicFrameLocks noChangeAspect="1"/>
          </p:cNvGraphicFramePr>
          <p:nvPr/>
        </p:nvGraphicFramePr>
        <p:xfrm>
          <a:off x="2362200" y="4108450"/>
          <a:ext cx="4572000" cy="387350"/>
        </p:xfrm>
        <a:graphic>
          <a:graphicData uri="http://schemas.openxmlformats.org/presentationml/2006/ole">
            <p:oleObj spid="_x0000_s27655" name="Equation" r:id="rId8" imgW="2666880" imgH="228600" progId="">
              <p:embed/>
            </p:oleObj>
          </a:graphicData>
        </a:graphic>
      </p:graphicFrame>
      <p:sp>
        <p:nvSpPr>
          <p:cNvPr id="27661" name="Text Box 20"/>
          <p:cNvSpPr txBox="1">
            <a:spLocks noChangeArrowheads="1"/>
          </p:cNvSpPr>
          <p:nvPr/>
        </p:nvSpPr>
        <p:spPr bwMode="auto">
          <a:xfrm>
            <a:off x="593725" y="4616450"/>
            <a:ext cx="7940675" cy="1022350"/>
          </a:xfrm>
          <a:prstGeom prst="rect">
            <a:avLst/>
          </a:prstGeom>
          <a:noFill/>
          <a:ln w="9525">
            <a:noFill/>
            <a:miter lim="800000"/>
            <a:headEnd/>
            <a:tailEnd/>
          </a:ln>
        </p:spPr>
        <p:txBody>
          <a:bodyPr>
            <a:spAutoFit/>
          </a:bodyPr>
          <a:lstStyle/>
          <a:p>
            <a:pPr>
              <a:spcBef>
                <a:spcPct val="5000"/>
              </a:spcBef>
            </a:pPr>
            <a:r>
              <a:rPr lang="en-US"/>
              <a:t>Since the number of occurrences of </a:t>
            </a:r>
            <a:r>
              <a:rPr lang="en-US" i="1"/>
              <a:t>A</a:t>
            </a:r>
            <a:r>
              <a:rPr lang="en-US"/>
              <a:t> in </a:t>
            </a:r>
            <a:r>
              <a:rPr lang="en-US" i="1"/>
              <a:t>n </a:t>
            </a:r>
            <a:r>
              <a:rPr lang="en-US"/>
              <a:t>trials must be an integer </a:t>
            </a:r>
          </a:p>
          <a:p>
            <a:pPr>
              <a:spcBef>
                <a:spcPct val="5000"/>
              </a:spcBef>
            </a:pPr>
            <a:r>
              <a:rPr lang="en-US" i="1"/>
              <a:t>k </a:t>
            </a:r>
            <a:r>
              <a:rPr lang="en-US"/>
              <a:t>= 0, 1, 2,…, </a:t>
            </a:r>
            <a:r>
              <a:rPr lang="en-US" i="1"/>
              <a:t>n,</a:t>
            </a:r>
            <a:r>
              <a:rPr lang="en-US"/>
              <a:t>  either  </a:t>
            </a:r>
            <a:r>
              <a:rPr lang="en-US" i="1"/>
              <a:t>X</a:t>
            </a:r>
            <a:r>
              <a:rPr lang="en-US" baseline="-25000"/>
              <a:t>0</a:t>
            </a:r>
            <a:r>
              <a:rPr lang="en-US"/>
              <a:t> or </a:t>
            </a:r>
            <a:r>
              <a:rPr lang="en-US" i="1"/>
              <a:t>X</a:t>
            </a:r>
            <a:r>
              <a:rPr lang="en-US" baseline="-25000"/>
              <a:t>1</a:t>
            </a:r>
            <a:r>
              <a:rPr lang="en-US"/>
              <a:t> or </a:t>
            </a:r>
            <a:r>
              <a:rPr lang="en-US" i="1"/>
              <a:t>X</a:t>
            </a:r>
            <a:r>
              <a:rPr lang="en-US" baseline="-25000"/>
              <a:t>2</a:t>
            </a:r>
            <a:r>
              <a:rPr lang="en-US"/>
              <a:t> or … or </a:t>
            </a:r>
            <a:r>
              <a:rPr lang="en-US" i="1"/>
              <a:t>X</a:t>
            </a:r>
            <a:r>
              <a:rPr lang="en-US" i="1" baseline="-25000"/>
              <a:t>n</a:t>
            </a:r>
            <a:r>
              <a:rPr lang="en-US"/>
              <a:t> must occur in such an experiment. Thus</a:t>
            </a:r>
          </a:p>
        </p:txBody>
      </p:sp>
      <p:graphicFrame>
        <p:nvGraphicFramePr>
          <p:cNvPr id="27656" name="Object 21"/>
          <p:cNvGraphicFramePr>
            <a:graphicFrameLocks noChangeAspect="1"/>
          </p:cNvGraphicFramePr>
          <p:nvPr/>
        </p:nvGraphicFramePr>
        <p:xfrm>
          <a:off x="2819400" y="5610225"/>
          <a:ext cx="3733800" cy="409575"/>
        </p:xfrm>
        <a:graphic>
          <a:graphicData uri="http://schemas.openxmlformats.org/presentationml/2006/ole">
            <p:oleObj spid="_x0000_s27656" name="Equation" r:id="rId9" imgW="1676160" imgH="228600" progId="">
              <p:embed/>
            </p:oleObj>
          </a:graphicData>
        </a:graphic>
      </p:graphicFrame>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Date Placeholder 4"/>
          <p:cNvSpPr>
            <a:spLocks noGrp="1"/>
          </p:cNvSpPr>
          <p:nvPr>
            <p:ph type="dt" sz="quarter" idx="10"/>
          </p:nvPr>
        </p:nvSpPr>
        <p:spPr/>
        <p:txBody>
          <a:bodyPr/>
          <a:lstStyle/>
          <a:p>
            <a:pPr>
              <a:defRPr/>
            </a:pPr>
            <a:r>
              <a:rPr lang="en-US"/>
              <a:t>		 </a:t>
            </a:r>
            <a:r>
              <a:rPr lang="en-US" sz="1200"/>
              <a:t> </a:t>
            </a:r>
            <a:fld id="{A06042F5-83BB-4126-85E5-6A480CD61EC2}" type="slidenum">
              <a:rPr lang="en-US" sz="1200">
                <a:solidFill>
                  <a:srgbClr val="003399"/>
                </a:solidFill>
              </a:rPr>
              <a:pPr>
                <a:defRPr/>
              </a:pPr>
              <a:t>89</a:t>
            </a:fld>
            <a:endParaRPr lang="en-US" sz="1200">
              <a:solidFill>
                <a:srgbClr val="003399"/>
              </a:solidFill>
            </a:endParaRPr>
          </a:p>
        </p:txBody>
      </p:sp>
      <p:sp>
        <p:nvSpPr>
          <p:cNvPr id="28680" name="Rectangle 30"/>
          <p:cNvSpPr>
            <a:spLocks noGrp="1" noChangeArrowheads="1"/>
          </p:cNvSpPr>
          <p:nvPr>
            <p:ph type="title"/>
          </p:nvPr>
        </p:nvSpPr>
        <p:spPr/>
        <p:txBody>
          <a:bodyPr/>
          <a:lstStyle/>
          <a:p>
            <a:r>
              <a:rPr lang="en-US" smtClean="0"/>
              <a:t>2. </a:t>
            </a:r>
            <a:r>
              <a:rPr lang="en-GB" smtClean="0"/>
              <a:t>Review of Probability Theory: Repeated Trials (7)</a:t>
            </a:r>
            <a:endParaRPr lang="en-US" smtClean="0"/>
          </a:p>
        </p:txBody>
      </p:sp>
      <p:graphicFrame>
        <p:nvGraphicFramePr>
          <p:cNvPr id="28674" name="Object 5"/>
          <p:cNvGraphicFramePr>
            <a:graphicFrameLocks noChangeAspect="1"/>
          </p:cNvGraphicFramePr>
          <p:nvPr>
            <p:ph sz="half" idx="1"/>
          </p:nvPr>
        </p:nvGraphicFramePr>
        <p:xfrm>
          <a:off x="1981200" y="1112838"/>
          <a:ext cx="5334000" cy="1935162"/>
        </p:xfrm>
        <a:graphic>
          <a:graphicData uri="http://schemas.openxmlformats.org/presentationml/2006/ole">
            <p:oleObj spid="_x0000_s28674" name="Equation" r:id="rId3" imgW="3149280" imgH="1143000" progId="">
              <p:embed/>
            </p:oleObj>
          </a:graphicData>
        </a:graphic>
      </p:graphicFrame>
      <p:sp>
        <p:nvSpPr>
          <p:cNvPr id="28681" name="Text Box 4"/>
          <p:cNvSpPr txBox="1">
            <a:spLocks noChangeArrowheads="1"/>
          </p:cNvSpPr>
          <p:nvPr/>
        </p:nvSpPr>
        <p:spPr bwMode="auto">
          <a:xfrm>
            <a:off x="517525" y="838200"/>
            <a:ext cx="4402138" cy="396875"/>
          </a:xfrm>
          <a:prstGeom prst="rect">
            <a:avLst/>
          </a:prstGeom>
          <a:noFill/>
          <a:ln w="9525">
            <a:noFill/>
            <a:miter lim="800000"/>
            <a:headEnd/>
            <a:tailEnd/>
          </a:ln>
        </p:spPr>
        <p:txBody>
          <a:bodyPr wrap="none">
            <a:spAutoFit/>
          </a:bodyPr>
          <a:lstStyle/>
          <a:p>
            <a:r>
              <a:rPr lang="en-US"/>
              <a:t>But  </a:t>
            </a:r>
            <a:r>
              <a:rPr lang="en-US" i="1"/>
              <a:t>X</a:t>
            </a:r>
            <a:r>
              <a:rPr lang="en-US" i="1" baseline="-25000"/>
              <a:t>i</a:t>
            </a:r>
            <a:r>
              <a:rPr lang="en-US"/>
              <a:t>, </a:t>
            </a:r>
            <a:r>
              <a:rPr lang="en-US" i="1"/>
              <a:t>X</a:t>
            </a:r>
            <a:r>
              <a:rPr lang="en-US" i="1" baseline="-25000"/>
              <a:t>j</a:t>
            </a:r>
            <a:r>
              <a:rPr lang="en-US"/>
              <a:t>  are mutually exclusive. Thus</a:t>
            </a:r>
          </a:p>
        </p:txBody>
      </p:sp>
      <p:sp>
        <p:nvSpPr>
          <p:cNvPr id="28682" name="Text Box 8"/>
          <p:cNvSpPr txBox="1">
            <a:spLocks noChangeArrowheads="1"/>
          </p:cNvSpPr>
          <p:nvPr/>
        </p:nvSpPr>
        <p:spPr bwMode="auto">
          <a:xfrm>
            <a:off x="533400" y="2727325"/>
            <a:ext cx="6218238" cy="396875"/>
          </a:xfrm>
          <a:prstGeom prst="rect">
            <a:avLst/>
          </a:prstGeom>
          <a:noFill/>
          <a:ln w="9525">
            <a:noFill/>
            <a:miter lim="800000"/>
            <a:headEnd/>
            <a:tailEnd/>
          </a:ln>
        </p:spPr>
        <p:txBody>
          <a:bodyPr wrap="none">
            <a:spAutoFit/>
          </a:bodyPr>
          <a:lstStyle/>
          <a:p>
            <a:pPr>
              <a:spcBef>
                <a:spcPct val="5000"/>
              </a:spcBef>
            </a:pPr>
            <a:r>
              <a:rPr lang="en-US" b="1"/>
              <a:t>For a given</a:t>
            </a:r>
            <a:r>
              <a:rPr lang="en-US"/>
              <a:t> </a:t>
            </a:r>
            <a:r>
              <a:rPr lang="en-US" i="1"/>
              <a:t>n</a:t>
            </a:r>
            <a:r>
              <a:rPr lang="en-US"/>
              <a:t> </a:t>
            </a:r>
            <a:r>
              <a:rPr lang="en-US" b="1"/>
              <a:t>and</a:t>
            </a:r>
            <a:r>
              <a:rPr lang="en-US"/>
              <a:t> </a:t>
            </a:r>
            <a:r>
              <a:rPr lang="en-US" i="1"/>
              <a:t>p</a:t>
            </a:r>
            <a:r>
              <a:rPr lang="en-US"/>
              <a:t> </a:t>
            </a:r>
            <a:r>
              <a:rPr lang="en-US" b="1"/>
              <a:t>what is the most likely value of</a:t>
            </a:r>
            <a:r>
              <a:rPr lang="en-US"/>
              <a:t> </a:t>
            </a:r>
            <a:r>
              <a:rPr lang="en-US" i="1"/>
              <a:t>k</a:t>
            </a:r>
            <a:r>
              <a:rPr lang="en-US"/>
              <a:t> ? </a:t>
            </a:r>
          </a:p>
        </p:txBody>
      </p:sp>
      <p:sp>
        <p:nvSpPr>
          <p:cNvPr id="28683" name="Text Box 9"/>
          <p:cNvSpPr txBox="1">
            <a:spLocks noChangeArrowheads="1"/>
          </p:cNvSpPr>
          <p:nvPr/>
        </p:nvSpPr>
        <p:spPr bwMode="auto">
          <a:xfrm>
            <a:off x="517525" y="4403725"/>
            <a:ext cx="8161338" cy="701675"/>
          </a:xfrm>
          <a:prstGeom prst="rect">
            <a:avLst/>
          </a:prstGeom>
          <a:noFill/>
          <a:ln w="9525">
            <a:noFill/>
            <a:miter lim="800000"/>
            <a:headEnd/>
            <a:tailEnd/>
          </a:ln>
        </p:spPr>
        <p:txBody>
          <a:bodyPr wrap="none">
            <a:spAutoFit/>
          </a:bodyPr>
          <a:lstStyle/>
          <a:p>
            <a:r>
              <a:rPr lang="en-US"/>
              <a:t>From Figure, the most probable value of </a:t>
            </a:r>
            <a:r>
              <a:rPr lang="en-US" i="1"/>
              <a:t>k</a:t>
            </a:r>
            <a:r>
              <a:rPr lang="en-US"/>
              <a:t> is that number which maximizes </a:t>
            </a:r>
          </a:p>
          <a:p>
            <a:r>
              <a:rPr lang="en-US" i="1"/>
              <a:t>P</a:t>
            </a:r>
            <a:r>
              <a:rPr lang="en-US" i="1" baseline="-25000"/>
              <a:t>n</a:t>
            </a:r>
            <a:r>
              <a:rPr lang="en-US"/>
              <a:t>(</a:t>
            </a:r>
            <a:r>
              <a:rPr lang="en-US" i="1"/>
              <a:t>k</a:t>
            </a:r>
            <a:r>
              <a:rPr lang="en-US"/>
              <a:t>) in Bernoulli formula. To obtain this value, consider the ratio</a:t>
            </a:r>
          </a:p>
        </p:txBody>
      </p:sp>
      <p:sp>
        <p:nvSpPr>
          <p:cNvPr id="28684" name="Line 11"/>
          <p:cNvSpPr>
            <a:spLocks noChangeShapeType="1"/>
          </p:cNvSpPr>
          <p:nvPr/>
        </p:nvSpPr>
        <p:spPr bwMode="auto">
          <a:xfrm>
            <a:off x="3352800" y="4192588"/>
            <a:ext cx="1909763" cy="0"/>
          </a:xfrm>
          <a:prstGeom prst="line">
            <a:avLst/>
          </a:prstGeom>
          <a:noFill/>
          <a:ln w="9525">
            <a:solidFill>
              <a:schemeClr val="tx1"/>
            </a:solidFill>
            <a:round/>
            <a:headEnd/>
            <a:tailEnd type="triangle" w="med" len="med"/>
          </a:ln>
        </p:spPr>
        <p:txBody>
          <a:bodyPr wrap="none" anchor="ctr"/>
          <a:lstStyle/>
          <a:p>
            <a:endParaRPr lang="en-US"/>
          </a:p>
        </p:txBody>
      </p:sp>
      <p:sp>
        <p:nvSpPr>
          <p:cNvPr id="28685" name="Line 12"/>
          <p:cNvSpPr>
            <a:spLocks noChangeShapeType="1"/>
          </p:cNvSpPr>
          <p:nvPr/>
        </p:nvSpPr>
        <p:spPr bwMode="auto">
          <a:xfrm flipV="1">
            <a:off x="3549650" y="3275013"/>
            <a:ext cx="0" cy="1068387"/>
          </a:xfrm>
          <a:prstGeom prst="line">
            <a:avLst/>
          </a:prstGeom>
          <a:noFill/>
          <a:ln w="9525">
            <a:solidFill>
              <a:schemeClr val="tx1"/>
            </a:solidFill>
            <a:round/>
            <a:headEnd/>
            <a:tailEnd type="triangle" w="med" len="med"/>
          </a:ln>
        </p:spPr>
        <p:txBody>
          <a:bodyPr wrap="none" anchor="ctr"/>
          <a:lstStyle/>
          <a:p>
            <a:endParaRPr lang="en-US"/>
          </a:p>
        </p:txBody>
      </p:sp>
      <p:sp>
        <p:nvSpPr>
          <p:cNvPr id="28686" name="Line 13"/>
          <p:cNvSpPr>
            <a:spLocks noChangeShapeType="1"/>
          </p:cNvSpPr>
          <p:nvPr/>
        </p:nvSpPr>
        <p:spPr bwMode="auto">
          <a:xfrm flipV="1">
            <a:off x="3656013" y="3970338"/>
            <a:ext cx="0" cy="209550"/>
          </a:xfrm>
          <a:prstGeom prst="line">
            <a:avLst/>
          </a:prstGeom>
          <a:noFill/>
          <a:ln w="9525">
            <a:solidFill>
              <a:schemeClr val="tx1"/>
            </a:solidFill>
            <a:round/>
            <a:headEnd/>
            <a:tailEnd/>
          </a:ln>
        </p:spPr>
        <p:txBody>
          <a:bodyPr wrap="none" anchor="ctr"/>
          <a:lstStyle/>
          <a:p>
            <a:endParaRPr lang="en-US"/>
          </a:p>
        </p:txBody>
      </p:sp>
      <p:sp>
        <p:nvSpPr>
          <p:cNvPr id="28687" name="Line 14"/>
          <p:cNvSpPr>
            <a:spLocks noChangeShapeType="1"/>
          </p:cNvSpPr>
          <p:nvPr/>
        </p:nvSpPr>
        <p:spPr bwMode="auto">
          <a:xfrm flipV="1">
            <a:off x="3770313" y="3854450"/>
            <a:ext cx="0" cy="331788"/>
          </a:xfrm>
          <a:prstGeom prst="line">
            <a:avLst/>
          </a:prstGeom>
          <a:noFill/>
          <a:ln w="9525">
            <a:solidFill>
              <a:schemeClr val="tx1"/>
            </a:solidFill>
            <a:round/>
            <a:headEnd/>
            <a:tailEnd/>
          </a:ln>
        </p:spPr>
        <p:txBody>
          <a:bodyPr wrap="none" anchor="ctr"/>
          <a:lstStyle/>
          <a:p>
            <a:endParaRPr lang="en-US"/>
          </a:p>
        </p:txBody>
      </p:sp>
      <p:sp>
        <p:nvSpPr>
          <p:cNvPr id="28688" name="Line 15"/>
          <p:cNvSpPr>
            <a:spLocks noChangeShapeType="1"/>
          </p:cNvSpPr>
          <p:nvPr/>
        </p:nvSpPr>
        <p:spPr bwMode="auto">
          <a:xfrm flipV="1">
            <a:off x="3887788" y="3757613"/>
            <a:ext cx="0" cy="428625"/>
          </a:xfrm>
          <a:prstGeom prst="line">
            <a:avLst/>
          </a:prstGeom>
          <a:noFill/>
          <a:ln w="9525">
            <a:solidFill>
              <a:schemeClr val="tx1"/>
            </a:solidFill>
            <a:round/>
            <a:headEnd/>
            <a:tailEnd/>
          </a:ln>
        </p:spPr>
        <p:txBody>
          <a:bodyPr wrap="none" anchor="ctr"/>
          <a:lstStyle/>
          <a:p>
            <a:endParaRPr lang="en-US"/>
          </a:p>
        </p:txBody>
      </p:sp>
      <p:sp>
        <p:nvSpPr>
          <p:cNvPr id="28689" name="Line 16"/>
          <p:cNvSpPr>
            <a:spLocks noChangeShapeType="1"/>
          </p:cNvSpPr>
          <p:nvPr/>
        </p:nvSpPr>
        <p:spPr bwMode="auto">
          <a:xfrm flipV="1">
            <a:off x="4014788" y="3686175"/>
            <a:ext cx="0" cy="500063"/>
          </a:xfrm>
          <a:prstGeom prst="line">
            <a:avLst/>
          </a:prstGeom>
          <a:noFill/>
          <a:ln w="9525">
            <a:solidFill>
              <a:schemeClr val="tx1"/>
            </a:solidFill>
            <a:round/>
            <a:headEnd/>
            <a:tailEnd/>
          </a:ln>
        </p:spPr>
        <p:txBody>
          <a:bodyPr wrap="none" anchor="ctr"/>
          <a:lstStyle/>
          <a:p>
            <a:endParaRPr lang="en-US"/>
          </a:p>
        </p:txBody>
      </p:sp>
      <p:sp>
        <p:nvSpPr>
          <p:cNvPr id="28690" name="Line 17"/>
          <p:cNvSpPr>
            <a:spLocks noChangeShapeType="1"/>
          </p:cNvSpPr>
          <p:nvPr/>
        </p:nvSpPr>
        <p:spPr bwMode="auto">
          <a:xfrm flipV="1">
            <a:off x="4140200" y="3578225"/>
            <a:ext cx="0" cy="608013"/>
          </a:xfrm>
          <a:prstGeom prst="line">
            <a:avLst/>
          </a:prstGeom>
          <a:noFill/>
          <a:ln w="9525">
            <a:solidFill>
              <a:schemeClr val="tx1"/>
            </a:solidFill>
            <a:round/>
            <a:headEnd/>
            <a:tailEnd/>
          </a:ln>
        </p:spPr>
        <p:txBody>
          <a:bodyPr wrap="none" anchor="ctr"/>
          <a:lstStyle/>
          <a:p>
            <a:endParaRPr lang="en-US"/>
          </a:p>
        </p:txBody>
      </p:sp>
      <p:sp>
        <p:nvSpPr>
          <p:cNvPr id="28691" name="Line 18"/>
          <p:cNvSpPr>
            <a:spLocks noChangeShapeType="1"/>
          </p:cNvSpPr>
          <p:nvPr/>
        </p:nvSpPr>
        <p:spPr bwMode="auto">
          <a:xfrm flipV="1">
            <a:off x="4289425" y="3460750"/>
            <a:ext cx="0" cy="744538"/>
          </a:xfrm>
          <a:prstGeom prst="line">
            <a:avLst/>
          </a:prstGeom>
          <a:noFill/>
          <a:ln w="9525">
            <a:solidFill>
              <a:schemeClr val="tx1"/>
            </a:solidFill>
            <a:round/>
            <a:headEnd/>
            <a:tailEnd/>
          </a:ln>
        </p:spPr>
        <p:txBody>
          <a:bodyPr wrap="none" anchor="ctr"/>
          <a:lstStyle/>
          <a:p>
            <a:endParaRPr lang="en-US"/>
          </a:p>
        </p:txBody>
      </p:sp>
      <p:sp>
        <p:nvSpPr>
          <p:cNvPr id="28692" name="Line 19"/>
          <p:cNvSpPr>
            <a:spLocks noChangeShapeType="1"/>
          </p:cNvSpPr>
          <p:nvPr/>
        </p:nvSpPr>
        <p:spPr bwMode="auto">
          <a:xfrm flipV="1">
            <a:off x="4424363" y="3567113"/>
            <a:ext cx="0" cy="609600"/>
          </a:xfrm>
          <a:prstGeom prst="line">
            <a:avLst/>
          </a:prstGeom>
          <a:noFill/>
          <a:ln w="9525">
            <a:solidFill>
              <a:schemeClr val="tx1"/>
            </a:solidFill>
            <a:round/>
            <a:headEnd/>
            <a:tailEnd/>
          </a:ln>
        </p:spPr>
        <p:txBody>
          <a:bodyPr wrap="none" anchor="ctr"/>
          <a:lstStyle/>
          <a:p>
            <a:endParaRPr lang="en-US"/>
          </a:p>
        </p:txBody>
      </p:sp>
      <p:sp>
        <p:nvSpPr>
          <p:cNvPr id="28693" name="Line 20"/>
          <p:cNvSpPr>
            <a:spLocks noChangeShapeType="1"/>
          </p:cNvSpPr>
          <p:nvPr/>
        </p:nvSpPr>
        <p:spPr bwMode="auto">
          <a:xfrm flipV="1">
            <a:off x="4556125" y="3692525"/>
            <a:ext cx="0" cy="500063"/>
          </a:xfrm>
          <a:prstGeom prst="line">
            <a:avLst/>
          </a:prstGeom>
          <a:noFill/>
          <a:ln w="9525">
            <a:solidFill>
              <a:schemeClr val="tx1"/>
            </a:solidFill>
            <a:round/>
            <a:headEnd/>
            <a:tailEnd/>
          </a:ln>
        </p:spPr>
        <p:txBody>
          <a:bodyPr wrap="none" anchor="ctr"/>
          <a:lstStyle/>
          <a:p>
            <a:endParaRPr lang="en-US"/>
          </a:p>
        </p:txBody>
      </p:sp>
      <p:sp>
        <p:nvSpPr>
          <p:cNvPr id="28694" name="Line 21"/>
          <p:cNvSpPr>
            <a:spLocks noChangeShapeType="1"/>
          </p:cNvSpPr>
          <p:nvPr/>
        </p:nvSpPr>
        <p:spPr bwMode="auto">
          <a:xfrm flipV="1">
            <a:off x="4684713" y="3757613"/>
            <a:ext cx="0" cy="428625"/>
          </a:xfrm>
          <a:prstGeom prst="line">
            <a:avLst/>
          </a:prstGeom>
          <a:noFill/>
          <a:ln w="9525">
            <a:solidFill>
              <a:schemeClr val="tx1"/>
            </a:solidFill>
            <a:round/>
            <a:headEnd/>
            <a:tailEnd/>
          </a:ln>
        </p:spPr>
        <p:txBody>
          <a:bodyPr wrap="none" anchor="ctr"/>
          <a:lstStyle/>
          <a:p>
            <a:endParaRPr lang="en-US"/>
          </a:p>
        </p:txBody>
      </p:sp>
      <p:sp>
        <p:nvSpPr>
          <p:cNvPr id="28695" name="Line 22"/>
          <p:cNvSpPr>
            <a:spLocks noChangeShapeType="1"/>
          </p:cNvSpPr>
          <p:nvPr/>
        </p:nvSpPr>
        <p:spPr bwMode="auto">
          <a:xfrm flipV="1">
            <a:off x="4795838" y="3844925"/>
            <a:ext cx="0" cy="331788"/>
          </a:xfrm>
          <a:prstGeom prst="line">
            <a:avLst/>
          </a:prstGeom>
          <a:noFill/>
          <a:ln w="9525">
            <a:solidFill>
              <a:schemeClr val="tx1"/>
            </a:solidFill>
            <a:round/>
            <a:headEnd/>
            <a:tailEnd/>
          </a:ln>
        </p:spPr>
        <p:txBody>
          <a:bodyPr wrap="none" anchor="ctr"/>
          <a:lstStyle/>
          <a:p>
            <a:endParaRPr lang="en-US"/>
          </a:p>
        </p:txBody>
      </p:sp>
      <p:sp>
        <p:nvSpPr>
          <p:cNvPr id="28696" name="Line 23"/>
          <p:cNvSpPr>
            <a:spLocks noChangeShapeType="1"/>
          </p:cNvSpPr>
          <p:nvPr/>
        </p:nvSpPr>
        <p:spPr bwMode="auto">
          <a:xfrm flipV="1">
            <a:off x="4910138" y="3970338"/>
            <a:ext cx="0" cy="209550"/>
          </a:xfrm>
          <a:prstGeom prst="line">
            <a:avLst/>
          </a:prstGeom>
          <a:noFill/>
          <a:ln w="9525">
            <a:solidFill>
              <a:schemeClr val="tx1"/>
            </a:solidFill>
            <a:round/>
            <a:headEnd/>
            <a:tailEnd/>
          </a:ln>
        </p:spPr>
        <p:txBody>
          <a:bodyPr wrap="none" anchor="ctr"/>
          <a:lstStyle/>
          <a:p>
            <a:endParaRPr lang="en-US"/>
          </a:p>
        </p:txBody>
      </p:sp>
      <p:sp>
        <p:nvSpPr>
          <p:cNvPr id="28697" name="Line 24"/>
          <p:cNvSpPr>
            <a:spLocks noChangeShapeType="1"/>
          </p:cNvSpPr>
          <p:nvPr/>
        </p:nvSpPr>
        <p:spPr bwMode="auto">
          <a:xfrm>
            <a:off x="5011738" y="4071938"/>
            <a:ext cx="0" cy="111125"/>
          </a:xfrm>
          <a:prstGeom prst="line">
            <a:avLst/>
          </a:prstGeom>
          <a:noFill/>
          <a:ln w="9525">
            <a:solidFill>
              <a:schemeClr val="tx1"/>
            </a:solidFill>
            <a:round/>
            <a:headEnd/>
            <a:tailEnd/>
          </a:ln>
        </p:spPr>
        <p:txBody>
          <a:bodyPr wrap="none" anchor="ctr"/>
          <a:lstStyle/>
          <a:p>
            <a:endParaRPr lang="en-US"/>
          </a:p>
        </p:txBody>
      </p:sp>
      <p:graphicFrame>
        <p:nvGraphicFramePr>
          <p:cNvPr id="28675" name="Object 25"/>
          <p:cNvGraphicFramePr>
            <a:graphicFrameLocks noChangeAspect="1"/>
          </p:cNvGraphicFramePr>
          <p:nvPr/>
        </p:nvGraphicFramePr>
        <p:xfrm>
          <a:off x="5365750" y="3660775"/>
          <a:ext cx="1187450" cy="230188"/>
        </p:xfrm>
        <a:graphic>
          <a:graphicData uri="http://schemas.openxmlformats.org/presentationml/2006/ole">
            <p:oleObj spid="_x0000_s28675" name="Equation" r:id="rId4" imgW="1104840" imgH="203040" progId="">
              <p:embed/>
            </p:oleObj>
          </a:graphicData>
        </a:graphic>
      </p:graphicFrame>
      <p:graphicFrame>
        <p:nvGraphicFramePr>
          <p:cNvPr id="28676" name="Object 27"/>
          <p:cNvGraphicFramePr>
            <a:graphicFrameLocks noChangeAspect="1"/>
          </p:cNvGraphicFramePr>
          <p:nvPr/>
        </p:nvGraphicFramePr>
        <p:xfrm>
          <a:off x="3605213" y="3213100"/>
          <a:ext cx="484187" cy="319088"/>
        </p:xfrm>
        <a:graphic>
          <a:graphicData uri="http://schemas.openxmlformats.org/presentationml/2006/ole">
            <p:oleObj spid="_x0000_s28676" name="Equation" r:id="rId5" imgW="368280" imgH="228600" progId="">
              <p:embed/>
            </p:oleObj>
          </a:graphicData>
        </a:graphic>
      </p:graphicFrame>
      <p:graphicFrame>
        <p:nvGraphicFramePr>
          <p:cNvPr id="28677" name="Object 28"/>
          <p:cNvGraphicFramePr>
            <a:graphicFrameLocks noChangeAspect="1"/>
          </p:cNvGraphicFramePr>
          <p:nvPr/>
        </p:nvGraphicFramePr>
        <p:xfrm>
          <a:off x="5302250" y="4054475"/>
          <a:ext cx="200025" cy="250825"/>
        </p:xfrm>
        <a:graphic>
          <a:graphicData uri="http://schemas.openxmlformats.org/presentationml/2006/ole">
            <p:oleObj spid="_x0000_s28677" name="Equation" r:id="rId6" imgW="126720" imgH="177480" progId="">
              <p:embed/>
            </p:oleObj>
          </a:graphicData>
        </a:graphic>
      </p:graphicFrame>
      <p:graphicFrame>
        <p:nvGraphicFramePr>
          <p:cNvPr id="28678" name="Object 29"/>
          <p:cNvGraphicFramePr>
            <a:graphicFrameLocks noChangeAspect="1"/>
          </p:cNvGraphicFramePr>
          <p:nvPr>
            <p:ph sz="half" idx="2"/>
          </p:nvPr>
        </p:nvGraphicFramePr>
        <p:xfrm>
          <a:off x="1905000" y="5181600"/>
          <a:ext cx="5410200" cy="742950"/>
        </p:xfrm>
        <a:graphic>
          <a:graphicData uri="http://schemas.openxmlformats.org/presentationml/2006/ole">
            <p:oleObj spid="_x0000_s28678" name="Equation" r:id="rId7" imgW="3327120" imgH="457200" progId="">
              <p:embed/>
            </p:oleObj>
          </a:graphicData>
        </a:graphic>
      </p:graphicFrame>
      <p:sp>
        <p:nvSpPr>
          <p:cNvPr id="28698" name="Text Box 32"/>
          <p:cNvSpPr txBox="1">
            <a:spLocks noChangeArrowheads="1"/>
          </p:cNvSpPr>
          <p:nvPr/>
        </p:nvSpPr>
        <p:spPr bwMode="auto">
          <a:xfrm>
            <a:off x="517525" y="2065338"/>
            <a:ext cx="184150" cy="396875"/>
          </a:xfrm>
          <a:prstGeom prst="rect">
            <a:avLst/>
          </a:prstGeom>
          <a:noFill/>
          <a:ln w="9525">
            <a:noFill/>
            <a:miter lim="800000"/>
            <a:headEnd/>
            <a:tailEnd/>
          </a:ln>
        </p:spPr>
        <p:txBody>
          <a:bodyPr wrap="none">
            <a:spAutoFit/>
          </a:bodyPr>
          <a:lstStyle/>
          <a:p>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3"/>
          <p:cNvSpPr>
            <a:spLocks noGrp="1"/>
          </p:cNvSpPr>
          <p:nvPr>
            <p:ph type="dt" sz="quarter" idx="10"/>
          </p:nvPr>
        </p:nvSpPr>
        <p:spPr/>
        <p:txBody>
          <a:bodyPr/>
          <a:lstStyle/>
          <a:p>
            <a:pPr>
              <a:defRPr/>
            </a:pPr>
            <a:r>
              <a:rPr lang="en-US"/>
              <a:t>		 </a:t>
            </a:r>
            <a:r>
              <a:rPr lang="en-US" sz="1200"/>
              <a:t> </a:t>
            </a:r>
            <a:fld id="{218F7FA3-E6FE-45BC-A571-55B6735185FE}" type="slidenum">
              <a:rPr lang="en-US" sz="1200">
                <a:solidFill>
                  <a:srgbClr val="003399"/>
                </a:solidFill>
              </a:rPr>
              <a:pPr>
                <a:defRPr/>
              </a:pPr>
              <a:t>9</a:t>
            </a:fld>
            <a:endParaRPr lang="en-US" sz="1200">
              <a:solidFill>
                <a:srgbClr val="003399"/>
              </a:solidFill>
            </a:endParaRPr>
          </a:p>
        </p:txBody>
      </p:sp>
      <p:sp>
        <p:nvSpPr>
          <p:cNvPr id="171011" name="Rectangle 2"/>
          <p:cNvSpPr>
            <a:spLocks noGrp="1" noChangeArrowheads="1"/>
          </p:cNvSpPr>
          <p:nvPr>
            <p:ph type="title"/>
          </p:nvPr>
        </p:nvSpPr>
        <p:spPr/>
        <p:txBody>
          <a:bodyPr/>
          <a:lstStyle/>
          <a:p>
            <a:r>
              <a:rPr lang="en-US" smtClean="0"/>
              <a:t>Optimum Receiver Design (2)</a:t>
            </a:r>
          </a:p>
        </p:txBody>
      </p:sp>
      <p:sp>
        <p:nvSpPr>
          <p:cNvPr id="171012" name="Rectangle 3"/>
          <p:cNvSpPr>
            <a:spLocks noGrp="1" noChangeArrowheads="1"/>
          </p:cNvSpPr>
          <p:nvPr>
            <p:ph type="body" idx="1"/>
          </p:nvPr>
        </p:nvSpPr>
        <p:spPr>
          <a:xfrm>
            <a:off x="609600" y="838200"/>
            <a:ext cx="7772400" cy="5181600"/>
          </a:xfrm>
        </p:spPr>
        <p:txBody>
          <a:bodyPr/>
          <a:lstStyle/>
          <a:p>
            <a:r>
              <a:rPr lang="en-US" smtClean="0"/>
              <a:t>Block diagram of a typical </a:t>
            </a:r>
            <a:r>
              <a:rPr lang="en-US" b="1" smtClean="0"/>
              <a:t>digital communication system</a:t>
            </a:r>
            <a:r>
              <a:rPr lang="en-US" smtClean="0"/>
              <a:t>:</a:t>
            </a:r>
          </a:p>
        </p:txBody>
      </p:sp>
      <p:pic>
        <p:nvPicPr>
          <p:cNvPr id="171013" name="Picture 8"/>
          <p:cNvPicPr>
            <a:picLocks noChangeAspect="1" noChangeArrowheads="1"/>
          </p:cNvPicPr>
          <p:nvPr/>
        </p:nvPicPr>
        <p:blipFill>
          <a:blip r:embed="rId2" cstate="print"/>
          <a:srcRect/>
          <a:stretch>
            <a:fillRect/>
          </a:stretch>
        </p:blipFill>
        <p:spPr bwMode="auto">
          <a:xfrm>
            <a:off x="990600" y="1262063"/>
            <a:ext cx="7239000" cy="483393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Date Placeholder 4"/>
          <p:cNvSpPr>
            <a:spLocks noGrp="1"/>
          </p:cNvSpPr>
          <p:nvPr>
            <p:ph type="dt" sz="quarter" idx="10"/>
          </p:nvPr>
        </p:nvSpPr>
        <p:spPr/>
        <p:txBody>
          <a:bodyPr/>
          <a:lstStyle/>
          <a:p>
            <a:pPr>
              <a:defRPr/>
            </a:pPr>
            <a:r>
              <a:rPr lang="en-US"/>
              <a:t>		 </a:t>
            </a:r>
            <a:r>
              <a:rPr lang="en-US" sz="1200"/>
              <a:t> </a:t>
            </a:r>
            <a:fld id="{A5AAC959-5734-48D0-919A-EB2147D74CC9}" type="slidenum">
              <a:rPr lang="en-US" sz="1200">
                <a:solidFill>
                  <a:srgbClr val="003399"/>
                </a:solidFill>
              </a:rPr>
              <a:pPr>
                <a:defRPr/>
              </a:pPr>
              <a:t>90</a:t>
            </a:fld>
            <a:endParaRPr lang="en-US" sz="1200">
              <a:solidFill>
                <a:srgbClr val="003399"/>
              </a:solidFill>
            </a:endParaRPr>
          </a:p>
        </p:txBody>
      </p:sp>
      <p:sp>
        <p:nvSpPr>
          <p:cNvPr id="29701" name="Rectangle 9"/>
          <p:cNvSpPr>
            <a:spLocks noGrp="1" noChangeArrowheads="1"/>
          </p:cNvSpPr>
          <p:nvPr>
            <p:ph type="title"/>
          </p:nvPr>
        </p:nvSpPr>
        <p:spPr/>
        <p:txBody>
          <a:bodyPr/>
          <a:lstStyle/>
          <a:p>
            <a:r>
              <a:rPr lang="en-US" smtClean="0"/>
              <a:t>2. </a:t>
            </a:r>
            <a:r>
              <a:rPr lang="en-GB" smtClean="0"/>
              <a:t>Review of Probability Theory: Repeated Trials (8)</a:t>
            </a:r>
            <a:endParaRPr lang="en-US" smtClean="0"/>
          </a:p>
        </p:txBody>
      </p:sp>
      <p:graphicFrame>
        <p:nvGraphicFramePr>
          <p:cNvPr id="29698" name="Object 4"/>
          <p:cNvGraphicFramePr>
            <a:graphicFrameLocks noChangeAspect="1"/>
          </p:cNvGraphicFramePr>
          <p:nvPr>
            <p:ph sz="half" idx="1"/>
          </p:nvPr>
        </p:nvGraphicFramePr>
        <p:xfrm>
          <a:off x="1981200" y="1085850"/>
          <a:ext cx="5410200" cy="742950"/>
        </p:xfrm>
        <a:graphic>
          <a:graphicData uri="http://schemas.openxmlformats.org/presentationml/2006/ole">
            <p:oleObj spid="_x0000_s29698" name="Equation" r:id="rId3" imgW="3327120" imgH="457200" progId="">
              <p:embed/>
            </p:oleObj>
          </a:graphicData>
        </a:graphic>
      </p:graphicFrame>
      <p:sp>
        <p:nvSpPr>
          <p:cNvPr id="29702" name="Text Box 7"/>
          <p:cNvSpPr txBox="1">
            <a:spLocks noChangeArrowheads="1"/>
          </p:cNvSpPr>
          <p:nvPr/>
        </p:nvSpPr>
        <p:spPr bwMode="auto">
          <a:xfrm>
            <a:off x="517525" y="1965325"/>
            <a:ext cx="8029575" cy="701675"/>
          </a:xfrm>
          <a:prstGeom prst="rect">
            <a:avLst/>
          </a:prstGeom>
          <a:noFill/>
          <a:ln w="9525">
            <a:noFill/>
            <a:miter lim="800000"/>
            <a:headEnd/>
            <a:tailEnd/>
          </a:ln>
        </p:spPr>
        <p:txBody>
          <a:bodyPr wrap="none">
            <a:spAutoFit/>
          </a:bodyPr>
          <a:lstStyle/>
          <a:p>
            <a:r>
              <a:rPr lang="en-US"/>
              <a:t>Thus, </a:t>
            </a:r>
            <a:r>
              <a:rPr lang="en-US" i="1"/>
              <a:t>P</a:t>
            </a:r>
            <a:r>
              <a:rPr lang="en-US" i="1" baseline="-25000"/>
              <a:t>n</a:t>
            </a:r>
            <a:r>
              <a:rPr lang="en-US"/>
              <a:t>(</a:t>
            </a:r>
            <a:r>
              <a:rPr lang="en-US" i="1"/>
              <a:t>k</a:t>
            </a:r>
            <a:r>
              <a:rPr lang="en-US"/>
              <a:t>) </a:t>
            </a:r>
            <a:r>
              <a:rPr lang="en-US">
                <a:latin typeface="Times New Roman" pitchFamily="18" charset="0"/>
                <a:cs typeface="Times New Roman" pitchFamily="18" charset="0"/>
              </a:rPr>
              <a:t>≥ </a:t>
            </a:r>
            <a:r>
              <a:rPr lang="en-US" i="1"/>
              <a:t>P</a:t>
            </a:r>
            <a:r>
              <a:rPr lang="en-US" i="1" baseline="-25000"/>
              <a:t>n</a:t>
            </a:r>
            <a:r>
              <a:rPr lang="en-US"/>
              <a:t>(</a:t>
            </a:r>
            <a:r>
              <a:rPr lang="en-US" i="1"/>
              <a:t>k</a:t>
            </a:r>
            <a:r>
              <a:rPr lang="en-US"/>
              <a:t>-1), if  </a:t>
            </a:r>
            <a:r>
              <a:rPr lang="en-US" i="1"/>
              <a:t>k</a:t>
            </a:r>
            <a:r>
              <a:rPr lang="en-US"/>
              <a:t>(1-</a:t>
            </a:r>
            <a:r>
              <a:rPr lang="en-US" i="1"/>
              <a:t>p</a:t>
            </a:r>
            <a:r>
              <a:rPr lang="en-US"/>
              <a:t>) </a:t>
            </a:r>
            <a:r>
              <a:rPr lang="en-US">
                <a:latin typeface="Times New Roman" pitchFamily="18" charset="0"/>
                <a:cs typeface="Times New Roman" pitchFamily="18" charset="0"/>
              </a:rPr>
              <a:t>≤ (</a:t>
            </a:r>
            <a:r>
              <a:rPr lang="en-US" i="1">
                <a:latin typeface="Times New Roman" pitchFamily="18" charset="0"/>
                <a:cs typeface="Times New Roman" pitchFamily="18" charset="0"/>
              </a:rPr>
              <a:t>n</a:t>
            </a:r>
            <a:r>
              <a:rPr lang="en-US">
                <a:latin typeface="Times New Roman" pitchFamily="18" charset="0"/>
                <a:cs typeface="Times New Roman" pitchFamily="18" charset="0"/>
              </a:rPr>
              <a:t>-</a:t>
            </a:r>
            <a:r>
              <a:rPr lang="en-US" i="1">
                <a:latin typeface="Times New Roman" pitchFamily="18" charset="0"/>
                <a:cs typeface="Times New Roman" pitchFamily="18" charset="0"/>
              </a:rPr>
              <a:t>k</a:t>
            </a:r>
            <a:r>
              <a:rPr lang="en-US">
                <a:latin typeface="Times New Roman" pitchFamily="18" charset="0"/>
                <a:cs typeface="Times New Roman" pitchFamily="18" charset="0"/>
              </a:rPr>
              <a:t>+1)</a:t>
            </a:r>
            <a:r>
              <a:rPr lang="en-US" i="1">
                <a:latin typeface="Times New Roman" pitchFamily="18" charset="0"/>
                <a:cs typeface="Times New Roman" pitchFamily="18" charset="0"/>
              </a:rPr>
              <a:t>p  </a:t>
            </a:r>
            <a:r>
              <a:rPr lang="en-US">
                <a:latin typeface="Times New Roman" pitchFamily="18" charset="0"/>
                <a:cs typeface="Times New Roman" pitchFamily="18" charset="0"/>
              </a:rPr>
              <a:t>or  </a:t>
            </a:r>
            <a:r>
              <a:rPr lang="en-US" i="1">
                <a:latin typeface="Times New Roman" pitchFamily="18" charset="0"/>
                <a:cs typeface="Times New Roman" pitchFamily="18" charset="0"/>
              </a:rPr>
              <a:t>k</a:t>
            </a:r>
            <a:r>
              <a:rPr lang="en-US">
                <a:latin typeface="Times New Roman" pitchFamily="18" charset="0"/>
                <a:cs typeface="Times New Roman" pitchFamily="18" charset="0"/>
              </a:rPr>
              <a:t>  </a:t>
            </a:r>
            <a:r>
              <a:rPr lang="en-US"/>
              <a:t>≤ (</a:t>
            </a:r>
            <a:r>
              <a:rPr lang="en-US" i="1"/>
              <a:t>n</a:t>
            </a:r>
            <a:r>
              <a:rPr lang="en-US"/>
              <a:t>+1)</a:t>
            </a:r>
            <a:r>
              <a:rPr lang="en-US" i="1"/>
              <a:t>p . </a:t>
            </a:r>
            <a:r>
              <a:rPr lang="en-US"/>
              <a:t>Thus</a:t>
            </a:r>
            <a:r>
              <a:rPr lang="en-US" i="1"/>
              <a:t> P</a:t>
            </a:r>
            <a:r>
              <a:rPr lang="en-US" i="1" baseline="-25000"/>
              <a:t>n</a:t>
            </a:r>
            <a:r>
              <a:rPr lang="en-US"/>
              <a:t>(</a:t>
            </a:r>
            <a:r>
              <a:rPr lang="en-US" i="1"/>
              <a:t>k</a:t>
            </a:r>
            <a:r>
              <a:rPr lang="en-US"/>
              <a:t>) as a </a:t>
            </a:r>
          </a:p>
          <a:p>
            <a:r>
              <a:rPr lang="en-US"/>
              <a:t>function of </a:t>
            </a:r>
            <a:r>
              <a:rPr lang="en-US" i="1"/>
              <a:t>k</a:t>
            </a:r>
            <a:r>
              <a:rPr lang="en-US"/>
              <a:t> increases until</a:t>
            </a:r>
          </a:p>
        </p:txBody>
      </p:sp>
      <p:graphicFrame>
        <p:nvGraphicFramePr>
          <p:cNvPr id="29699" name="Object 8"/>
          <p:cNvGraphicFramePr>
            <a:graphicFrameLocks noChangeAspect="1"/>
          </p:cNvGraphicFramePr>
          <p:nvPr>
            <p:ph sz="half" idx="2"/>
          </p:nvPr>
        </p:nvGraphicFramePr>
        <p:xfrm>
          <a:off x="3810000" y="2703513"/>
          <a:ext cx="1295400" cy="344487"/>
        </p:xfrm>
        <a:graphic>
          <a:graphicData uri="http://schemas.openxmlformats.org/presentationml/2006/ole">
            <p:oleObj spid="_x0000_s29699" name="Equation" r:id="rId4" imgW="761760" imgH="203040" progId="">
              <p:embed/>
            </p:oleObj>
          </a:graphicData>
        </a:graphic>
      </p:graphicFrame>
      <p:sp>
        <p:nvSpPr>
          <p:cNvPr id="29703" name="Text Box 11"/>
          <p:cNvSpPr txBox="1">
            <a:spLocks noChangeArrowheads="1"/>
          </p:cNvSpPr>
          <p:nvPr/>
        </p:nvSpPr>
        <p:spPr bwMode="auto">
          <a:xfrm>
            <a:off x="587375" y="3184525"/>
            <a:ext cx="8099425" cy="701675"/>
          </a:xfrm>
          <a:prstGeom prst="rect">
            <a:avLst/>
          </a:prstGeom>
          <a:noFill/>
          <a:ln w="9525">
            <a:noFill/>
            <a:miter lim="800000"/>
            <a:headEnd/>
            <a:tailEnd/>
          </a:ln>
        </p:spPr>
        <p:txBody>
          <a:bodyPr wrap="none">
            <a:spAutoFit/>
          </a:bodyPr>
          <a:lstStyle/>
          <a:p>
            <a:r>
              <a:rPr lang="en-US"/>
              <a:t>if it is an integer, or the largest integer </a:t>
            </a:r>
            <a:r>
              <a:rPr lang="en-US" i="1"/>
              <a:t>k</a:t>
            </a:r>
            <a:r>
              <a:rPr lang="en-US" baseline="-25000"/>
              <a:t>max</a:t>
            </a:r>
            <a:r>
              <a:rPr lang="en-US"/>
              <a:t> less than  (</a:t>
            </a:r>
            <a:r>
              <a:rPr lang="en-US" i="1"/>
              <a:t>n</a:t>
            </a:r>
            <a:r>
              <a:rPr lang="en-US"/>
              <a:t>+1)</a:t>
            </a:r>
            <a:r>
              <a:rPr lang="en-US" i="1"/>
              <a:t>p, </a:t>
            </a:r>
            <a:r>
              <a:rPr lang="en-US"/>
              <a:t> it represents </a:t>
            </a:r>
          </a:p>
          <a:p>
            <a:r>
              <a:rPr lang="en-US"/>
              <a:t>the most likely number of successes (or heads) in </a:t>
            </a:r>
            <a:r>
              <a:rPr lang="en-US" i="1"/>
              <a:t>n</a:t>
            </a:r>
            <a:r>
              <a:rPr lang="en-US"/>
              <a:t> trials.</a:t>
            </a:r>
          </a:p>
        </p:txBody>
      </p:sp>
      <p:sp>
        <p:nvSpPr>
          <p:cNvPr id="29704" name="Text Box 12"/>
          <p:cNvSpPr txBox="1">
            <a:spLocks noChangeArrowheads="1"/>
          </p:cNvSpPr>
          <p:nvPr/>
        </p:nvSpPr>
        <p:spPr bwMode="auto">
          <a:xfrm>
            <a:off x="517525" y="4122738"/>
            <a:ext cx="3409950" cy="396875"/>
          </a:xfrm>
          <a:prstGeom prst="rect">
            <a:avLst/>
          </a:prstGeom>
          <a:noFill/>
          <a:ln w="9525">
            <a:noFill/>
            <a:miter lim="800000"/>
            <a:headEnd/>
            <a:tailEnd/>
          </a:ln>
        </p:spPr>
        <p:txBody>
          <a:bodyPr wrap="none">
            <a:spAutoFit/>
          </a:bodyPr>
          <a:lstStyle/>
          <a:p>
            <a:r>
              <a:rPr lang="en-US" u="sng"/>
              <a:t>Example</a:t>
            </a:r>
            <a:r>
              <a:rPr lang="en-US"/>
              <a:t>: Parity check coding.</a:t>
            </a: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Date Placeholder 5"/>
          <p:cNvSpPr>
            <a:spLocks noGrp="1"/>
          </p:cNvSpPr>
          <p:nvPr>
            <p:ph type="dt" sz="quarter" idx="10"/>
          </p:nvPr>
        </p:nvSpPr>
        <p:spPr/>
        <p:txBody>
          <a:bodyPr/>
          <a:lstStyle/>
          <a:p>
            <a:pPr>
              <a:defRPr/>
            </a:pPr>
            <a:r>
              <a:rPr lang="en-US"/>
              <a:t>		 </a:t>
            </a:r>
            <a:r>
              <a:rPr lang="en-US" sz="1200"/>
              <a:t> </a:t>
            </a:r>
            <a:fld id="{35C53258-59BD-416C-9814-9B032F794702}" type="slidenum">
              <a:rPr lang="en-US" sz="1200">
                <a:solidFill>
                  <a:srgbClr val="003399"/>
                </a:solidFill>
              </a:rPr>
              <a:pPr>
                <a:defRPr/>
              </a:pPr>
              <a:t>91</a:t>
            </a:fld>
            <a:endParaRPr lang="en-US" sz="1200">
              <a:solidFill>
                <a:srgbClr val="003399"/>
              </a:solidFill>
            </a:endParaRPr>
          </a:p>
        </p:txBody>
      </p:sp>
      <p:sp>
        <p:nvSpPr>
          <p:cNvPr id="30730" name="Rectangle 2"/>
          <p:cNvSpPr>
            <a:spLocks noGrp="1" noChangeArrowheads="1"/>
          </p:cNvSpPr>
          <p:nvPr>
            <p:ph type="title"/>
          </p:nvPr>
        </p:nvSpPr>
        <p:spPr/>
        <p:txBody>
          <a:bodyPr/>
          <a:lstStyle/>
          <a:p>
            <a:r>
              <a:rPr lang="en-US" smtClean="0"/>
              <a:t>2. </a:t>
            </a:r>
            <a:r>
              <a:rPr lang="en-GB" smtClean="0"/>
              <a:t>Review of Probability Theory: Repeated Trials (9)</a:t>
            </a:r>
            <a:endParaRPr lang="en-US" smtClean="0"/>
          </a:p>
        </p:txBody>
      </p:sp>
      <p:sp>
        <p:nvSpPr>
          <p:cNvPr id="30731" name="Rectangle 3"/>
          <p:cNvSpPr>
            <a:spLocks noGrp="1" noChangeArrowheads="1"/>
          </p:cNvSpPr>
          <p:nvPr>
            <p:ph type="body" sz="half" idx="1"/>
          </p:nvPr>
        </p:nvSpPr>
        <p:spPr>
          <a:xfrm>
            <a:off x="685800" y="838200"/>
            <a:ext cx="7772400" cy="5181600"/>
          </a:xfrm>
        </p:spPr>
        <p:txBody>
          <a:bodyPr/>
          <a:lstStyle/>
          <a:p>
            <a:r>
              <a:rPr lang="en-US" b="1" smtClean="0"/>
              <a:t>Approximate evaluation of		          </a:t>
            </a:r>
            <a:r>
              <a:rPr lang="en-US" smtClean="0"/>
              <a:t>, [4],</a:t>
            </a:r>
            <a:r>
              <a:rPr lang="en-US" b="1" smtClean="0"/>
              <a:t> </a:t>
            </a:r>
            <a:r>
              <a:rPr lang="en-US" smtClean="0"/>
              <a:t>with                :</a:t>
            </a:r>
            <a:r>
              <a:rPr lang="en-US" sz="2800" smtClean="0"/>
              <a:t> </a:t>
            </a:r>
          </a:p>
          <a:p>
            <a:endParaRPr lang="en-US" sz="2800" smtClean="0"/>
          </a:p>
          <a:p>
            <a:endParaRPr lang="en-US" sz="2800" smtClean="0"/>
          </a:p>
          <a:p>
            <a:pPr>
              <a:buFont typeface="Wingdings" pitchFamily="2" charset="2"/>
              <a:buNone/>
            </a:pPr>
            <a:r>
              <a:rPr lang="en-US" sz="2800" smtClean="0"/>
              <a:t>	</a:t>
            </a:r>
            <a:r>
              <a:rPr lang="en-US" smtClean="0"/>
              <a:t>where </a:t>
            </a:r>
            <a:r>
              <a:rPr lang="en-US" i="1" smtClean="0"/>
              <a:t>G</a:t>
            </a:r>
            <a:r>
              <a:rPr lang="en-US" smtClean="0"/>
              <a:t>(</a:t>
            </a:r>
            <a:r>
              <a:rPr lang="en-US" i="1" smtClean="0"/>
              <a:t>x</a:t>
            </a:r>
            <a:r>
              <a:rPr lang="en-US" smtClean="0"/>
              <a:t>) is expressed in terms of the </a:t>
            </a:r>
            <a:r>
              <a:rPr lang="en-US" b="1" smtClean="0"/>
              <a:t>error function</a:t>
            </a:r>
            <a:r>
              <a:rPr lang="en-US" smtClean="0"/>
              <a:t>:</a:t>
            </a:r>
          </a:p>
          <a:p>
            <a:pPr>
              <a:buFont typeface="Wingdings" pitchFamily="2" charset="2"/>
              <a:buNone/>
            </a:pPr>
            <a:endParaRPr lang="en-US" smtClean="0"/>
          </a:p>
          <a:p>
            <a:pPr>
              <a:buFont typeface="Wingdings" pitchFamily="2" charset="2"/>
              <a:buNone/>
            </a:pPr>
            <a:endParaRPr lang="en-US" sz="2400" smtClean="0"/>
          </a:p>
          <a:p>
            <a:pPr>
              <a:buFont typeface="Wingdings" pitchFamily="2" charset="2"/>
              <a:buNone/>
            </a:pPr>
            <a:r>
              <a:rPr lang="en-US" smtClean="0"/>
              <a:t>	(see the table next slide)</a:t>
            </a:r>
          </a:p>
          <a:p>
            <a:pPr>
              <a:buFont typeface="Wingdings" pitchFamily="2" charset="2"/>
              <a:buNone/>
            </a:pPr>
            <a:endParaRPr lang="en-US" sz="1200" smtClean="0"/>
          </a:p>
          <a:p>
            <a:pPr>
              <a:buFont typeface="Wingdings" pitchFamily="2" charset="2"/>
              <a:buNone/>
            </a:pPr>
            <a:r>
              <a:rPr lang="en-US" smtClean="0"/>
              <a:t>	If not only 	       but also	      then</a:t>
            </a:r>
          </a:p>
          <a:p>
            <a:pPr>
              <a:buFont typeface="Wingdings" pitchFamily="2" charset="2"/>
              <a:buNone/>
            </a:pPr>
            <a:endParaRPr lang="en-US" smtClean="0"/>
          </a:p>
          <a:p>
            <a:pPr>
              <a:buFont typeface="Wingdings" pitchFamily="2" charset="2"/>
              <a:buNone/>
            </a:pPr>
            <a:endParaRPr lang="en-US" sz="3200" smtClean="0"/>
          </a:p>
          <a:p>
            <a:pPr>
              <a:buFont typeface="Wingdings" pitchFamily="2" charset="2"/>
              <a:buNone/>
            </a:pPr>
            <a:r>
              <a:rPr lang="en-US" smtClean="0"/>
              <a:t>	</a:t>
            </a:r>
            <a:r>
              <a:rPr lang="en-US" u="sng" smtClean="0"/>
              <a:t>Example</a:t>
            </a:r>
            <a:r>
              <a:rPr lang="en-US" smtClean="0"/>
              <a:t>: see Example 3-16, p. 52, [4].</a:t>
            </a:r>
          </a:p>
        </p:txBody>
      </p:sp>
      <p:graphicFrame>
        <p:nvGraphicFramePr>
          <p:cNvPr id="30722" name="Object 4"/>
          <p:cNvGraphicFramePr>
            <a:graphicFrameLocks noChangeAspect="1"/>
          </p:cNvGraphicFramePr>
          <p:nvPr>
            <p:ph sz="quarter" idx="2"/>
          </p:nvPr>
        </p:nvGraphicFramePr>
        <p:xfrm>
          <a:off x="4191000" y="990600"/>
          <a:ext cx="1752600" cy="401638"/>
        </p:xfrm>
        <a:graphic>
          <a:graphicData uri="http://schemas.openxmlformats.org/presentationml/2006/ole">
            <p:oleObj spid="_x0000_s30722" name="Equation" r:id="rId3" imgW="1054080" imgH="241200" progId="">
              <p:embed/>
            </p:oleObj>
          </a:graphicData>
        </a:graphic>
      </p:graphicFrame>
      <p:graphicFrame>
        <p:nvGraphicFramePr>
          <p:cNvPr id="30723" name="Object 6"/>
          <p:cNvGraphicFramePr>
            <a:graphicFrameLocks noChangeAspect="1"/>
          </p:cNvGraphicFramePr>
          <p:nvPr>
            <p:ph sz="quarter" idx="3"/>
          </p:nvPr>
        </p:nvGraphicFramePr>
        <p:xfrm>
          <a:off x="1447800" y="1447800"/>
          <a:ext cx="6400800" cy="892175"/>
        </p:xfrm>
        <a:graphic>
          <a:graphicData uri="http://schemas.openxmlformats.org/presentationml/2006/ole">
            <p:oleObj spid="_x0000_s30723" name="Equation" r:id="rId4" imgW="3644640" imgH="507960" progId="">
              <p:embed/>
            </p:oleObj>
          </a:graphicData>
        </a:graphic>
      </p:graphicFrame>
      <p:graphicFrame>
        <p:nvGraphicFramePr>
          <p:cNvPr id="30724" name="Object 8"/>
          <p:cNvGraphicFramePr>
            <a:graphicFrameLocks noChangeAspect="1"/>
          </p:cNvGraphicFramePr>
          <p:nvPr/>
        </p:nvGraphicFramePr>
        <p:xfrm>
          <a:off x="2667000" y="2819400"/>
          <a:ext cx="3905250" cy="866775"/>
        </p:xfrm>
        <a:graphic>
          <a:graphicData uri="http://schemas.openxmlformats.org/presentationml/2006/ole">
            <p:oleObj spid="_x0000_s30724" name="Equation" r:id="rId5" imgW="2171520" imgH="482400" progId="">
              <p:embed/>
            </p:oleObj>
          </a:graphicData>
        </a:graphic>
      </p:graphicFrame>
      <p:graphicFrame>
        <p:nvGraphicFramePr>
          <p:cNvPr id="30725" name="Object 9"/>
          <p:cNvGraphicFramePr>
            <a:graphicFrameLocks noChangeAspect="1"/>
          </p:cNvGraphicFramePr>
          <p:nvPr/>
        </p:nvGraphicFramePr>
        <p:xfrm>
          <a:off x="2244725" y="4343400"/>
          <a:ext cx="693738" cy="293688"/>
        </p:xfrm>
        <a:graphic>
          <a:graphicData uri="http://schemas.openxmlformats.org/presentationml/2006/ole">
            <p:oleObj spid="_x0000_s30725" name="Equation" r:id="rId6" imgW="419040" imgH="177480" progId="">
              <p:embed/>
            </p:oleObj>
          </a:graphicData>
        </a:graphic>
      </p:graphicFrame>
      <p:graphicFrame>
        <p:nvGraphicFramePr>
          <p:cNvPr id="30726" name="Object 10"/>
          <p:cNvGraphicFramePr>
            <a:graphicFrameLocks noChangeAspect="1"/>
          </p:cNvGraphicFramePr>
          <p:nvPr/>
        </p:nvGraphicFramePr>
        <p:xfrm>
          <a:off x="3919538" y="4343400"/>
          <a:ext cx="849312" cy="349250"/>
        </p:xfrm>
        <a:graphic>
          <a:graphicData uri="http://schemas.openxmlformats.org/presentationml/2006/ole">
            <p:oleObj spid="_x0000_s30726" name="Equation" r:id="rId7" imgW="495000" imgH="203040" progId="">
              <p:embed/>
            </p:oleObj>
          </a:graphicData>
        </a:graphic>
      </p:graphicFrame>
      <p:graphicFrame>
        <p:nvGraphicFramePr>
          <p:cNvPr id="30727" name="Object 11"/>
          <p:cNvGraphicFramePr>
            <a:graphicFrameLocks noChangeAspect="1"/>
          </p:cNvGraphicFramePr>
          <p:nvPr/>
        </p:nvGraphicFramePr>
        <p:xfrm>
          <a:off x="3276600" y="4648200"/>
          <a:ext cx="2895600" cy="871538"/>
        </p:xfrm>
        <a:graphic>
          <a:graphicData uri="http://schemas.openxmlformats.org/presentationml/2006/ole">
            <p:oleObj spid="_x0000_s30727" name="Equation" r:id="rId8" imgW="1688760" imgH="507960" progId="">
              <p:embed/>
            </p:oleObj>
          </a:graphicData>
        </a:graphic>
      </p:graphicFrame>
      <p:graphicFrame>
        <p:nvGraphicFramePr>
          <p:cNvPr id="30728" name="Object 12"/>
          <p:cNvGraphicFramePr>
            <a:graphicFrameLocks noChangeAspect="1"/>
          </p:cNvGraphicFramePr>
          <p:nvPr/>
        </p:nvGraphicFramePr>
        <p:xfrm>
          <a:off x="7121525" y="990600"/>
          <a:ext cx="920750" cy="328613"/>
        </p:xfrm>
        <a:graphic>
          <a:graphicData uri="http://schemas.openxmlformats.org/presentationml/2006/ole">
            <p:oleObj spid="_x0000_s30728" name="Equation" r:id="rId9" imgW="571320" imgH="203040" progId="">
              <p:embed/>
            </p:oleObj>
          </a:graphicData>
        </a:graphic>
      </p:graphicFrame>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quarter" idx="10"/>
          </p:nvPr>
        </p:nvSpPr>
        <p:spPr/>
        <p:txBody>
          <a:bodyPr/>
          <a:lstStyle/>
          <a:p>
            <a:pPr>
              <a:defRPr/>
            </a:pPr>
            <a:r>
              <a:rPr lang="en-US"/>
              <a:t>		 </a:t>
            </a:r>
            <a:r>
              <a:rPr lang="en-US" sz="1200"/>
              <a:t> </a:t>
            </a:r>
            <a:fld id="{EAE4E88B-828D-4DF2-AD30-520D11DBEB91}" type="slidenum">
              <a:rPr lang="en-US" sz="1200">
                <a:solidFill>
                  <a:srgbClr val="003399"/>
                </a:solidFill>
              </a:rPr>
              <a:pPr>
                <a:defRPr/>
              </a:pPr>
              <a:t>92</a:t>
            </a:fld>
            <a:endParaRPr lang="en-US" sz="1200">
              <a:solidFill>
                <a:srgbClr val="003399"/>
              </a:solidFill>
            </a:endParaRPr>
          </a:p>
        </p:txBody>
      </p:sp>
      <p:sp>
        <p:nvSpPr>
          <p:cNvPr id="31749" name="Rectangle 2"/>
          <p:cNvSpPr>
            <a:spLocks noGrp="1" noChangeArrowheads="1"/>
          </p:cNvSpPr>
          <p:nvPr>
            <p:ph type="title"/>
          </p:nvPr>
        </p:nvSpPr>
        <p:spPr/>
        <p:txBody>
          <a:bodyPr/>
          <a:lstStyle/>
          <a:p>
            <a:r>
              <a:rPr lang="en-US" smtClean="0"/>
              <a:t>2. </a:t>
            </a:r>
            <a:r>
              <a:rPr lang="en-GB" smtClean="0"/>
              <a:t>Review of Probability Theory: Repeated Trials (10)</a:t>
            </a:r>
            <a:endParaRPr lang="en-US" smtClean="0"/>
          </a:p>
        </p:txBody>
      </p:sp>
      <p:graphicFrame>
        <p:nvGraphicFramePr>
          <p:cNvPr id="31746" name="Object 5"/>
          <p:cNvGraphicFramePr>
            <a:graphicFrameLocks noChangeAspect="1"/>
          </p:cNvGraphicFramePr>
          <p:nvPr>
            <p:ph idx="1"/>
          </p:nvPr>
        </p:nvGraphicFramePr>
        <p:xfrm>
          <a:off x="1600200" y="838200"/>
          <a:ext cx="5886450" cy="5678488"/>
        </p:xfrm>
        <a:graphic>
          <a:graphicData uri="http://schemas.openxmlformats.org/presentationml/2006/ole">
            <p:oleObj spid="_x0000_s31746" name="Document" r:id="rId3" imgW="6092280" imgH="5877000" progId="Word.Document.8">
              <p:embed/>
            </p:oleObj>
          </a:graphicData>
        </a:graphic>
      </p:graphicFrame>
      <p:graphicFrame>
        <p:nvGraphicFramePr>
          <p:cNvPr id="31747" name="Object 6"/>
          <p:cNvGraphicFramePr>
            <a:graphicFrameLocks noChangeAspect="1"/>
          </p:cNvGraphicFramePr>
          <p:nvPr/>
        </p:nvGraphicFramePr>
        <p:xfrm>
          <a:off x="2667000" y="5446713"/>
          <a:ext cx="4038600" cy="649287"/>
        </p:xfrm>
        <a:graphic>
          <a:graphicData uri="http://schemas.openxmlformats.org/presentationml/2006/ole">
            <p:oleObj spid="_x0000_s31747" name="Equation" r:id="rId4" imgW="2273040" imgH="419040" progId="">
              <p:embed/>
            </p:oleObj>
          </a:graphicData>
        </a:graphic>
      </p:graphicFrame>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81" name="Title 1"/>
          <p:cNvSpPr>
            <a:spLocks noGrp="1"/>
          </p:cNvSpPr>
          <p:nvPr>
            <p:ph type="title"/>
          </p:nvPr>
        </p:nvSpPr>
        <p:spPr/>
        <p:txBody>
          <a:bodyPr/>
          <a:lstStyle/>
          <a:p>
            <a:r>
              <a:rPr lang="en-US" smtClean="0"/>
              <a:t>2. </a:t>
            </a:r>
            <a:r>
              <a:rPr lang="en-GB" smtClean="0"/>
              <a:t>Review of Probability Theory: Repeated Trials (11)</a:t>
            </a:r>
            <a:endParaRPr lang="en-US" smtClean="0"/>
          </a:p>
        </p:txBody>
      </p:sp>
      <p:sp>
        <p:nvSpPr>
          <p:cNvPr id="32782" name="Content Placeholder 2"/>
          <p:cNvSpPr>
            <a:spLocks noGrp="1"/>
          </p:cNvSpPr>
          <p:nvPr>
            <p:ph idx="1"/>
          </p:nvPr>
        </p:nvSpPr>
        <p:spPr/>
        <p:txBody>
          <a:bodyPr/>
          <a:lstStyle/>
          <a:p>
            <a:pPr>
              <a:spcBef>
                <a:spcPct val="50000"/>
              </a:spcBef>
              <a:buFont typeface="Wingdings" pitchFamily="2" charset="2"/>
              <a:buNone/>
            </a:pPr>
            <a:r>
              <a:rPr lang="en-US" smtClean="0"/>
              <a:t>	</a:t>
            </a:r>
            <a:r>
              <a:rPr lang="en-US" u="sng" smtClean="0"/>
              <a:t>Example </a:t>
            </a:r>
            <a:r>
              <a:rPr lang="en-US" smtClean="0"/>
              <a:t>: A fair coin is tossed 5,000 times. Find the probability that the number of heads is between 2,475 to 2,525.    </a:t>
            </a:r>
          </a:p>
          <a:p>
            <a:pPr>
              <a:spcBef>
                <a:spcPct val="50000"/>
              </a:spcBef>
              <a:buFont typeface="Wingdings" pitchFamily="2" charset="2"/>
              <a:buNone/>
            </a:pPr>
            <a:r>
              <a:rPr lang="en-US" smtClean="0"/>
              <a:t>     	Solution: We need                                           Here </a:t>
            </a:r>
            <a:r>
              <a:rPr lang="en-US" i="1" smtClean="0"/>
              <a:t>n</a:t>
            </a:r>
            <a:r>
              <a:rPr lang="en-US" smtClean="0"/>
              <a:t> is large so that we can use the normal approximation. In this case </a:t>
            </a:r>
            <a:r>
              <a:rPr lang="en-US" i="1" smtClean="0"/>
              <a:t>p</a:t>
            </a:r>
            <a:r>
              <a:rPr lang="en-US" smtClean="0"/>
              <a:t> = 0.5 so that                   	            and                         Since                                  and                           		        the approximation is valid for                  and                Thus</a:t>
            </a:r>
          </a:p>
          <a:p>
            <a:pPr>
              <a:spcBef>
                <a:spcPct val="50000"/>
              </a:spcBef>
            </a:pPr>
            <a:endParaRPr lang="en-US" sz="1200" smtClean="0"/>
          </a:p>
          <a:p>
            <a:pPr>
              <a:spcBef>
                <a:spcPct val="50000"/>
              </a:spcBef>
              <a:buFont typeface="Wingdings" pitchFamily="2" charset="2"/>
              <a:buNone/>
            </a:pPr>
            <a:r>
              <a:rPr lang="en-US" smtClean="0"/>
              <a:t>	Here</a:t>
            </a:r>
          </a:p>
          <a:p>
            <a:pPr>
              <a:spcBef>
                <a:spcPct val="50000"/>
              </a:spcBef>
              <a:buFont typeface="Wingdings" pitchFamily="2" charset="2"/>
              <a:buNone/>
            </a:pPr>
            <a:endParaRPr lang="en-US" sz="2400" smtClean="0"/>
          </a:p>
          <a:p>
            <a:pPr>
              <a:spcBef>
                <a:spcPct val="50000"/>
              </a:spcBef>
              <a:buFont typeface="Wingdings" pitchFamily="2" charset="2"/>
              <a:buNone/>
            </a:pPr>
            <a:r>
              <a:rPr lang="en-US" smtClean="0"/>
              <a:t>	Since             from Fig. 5.1(b), the above probability is given by</a:t>
            </a:r>
          </a:p>
          <a:p>
            <a:pPr>
              <a:spcBef>
                <a:spcPct val="50000"/>
              </a:spcBef>
              <a:buFont typeface="Wingdings" pitchFamily="2" charset="2"/>
              <a:buNone/>
            </a:pPr>
            <a:endParaRPr lang="en-US" smtClean="0"/>
          </a:p>
        </p:txBody>
      </p:sp>
      <p:sp>
        <p:nvSpPr>
          <p:cNvPr id="4" name="Date Placeholder 3"/>
          <p:cNvSpPr>
            <a:spLocks noGrp="1"/>
          </p:cNvSpPr>
          <p:nvPr>
            <p:ph type="dt" sz="quarter" idx="10"/>
          </p:nvPr>
        </p:nvSpPr>
        <p:spPr/>
        <p:txBody>
          <a:bodyPr/>
          <a:lstStyle/>
          <a:p>
            <a:pPr>
              <a:defRPr/>
            </a:pPr>
            <a:r>
              <a:rPr lang="en-US" smtClean="0"/>
              <a:t>		 </a:t>
            </a:r>
            <a:r>
              <a:rPr lang="en-US" sz="1200" smtClean="0"/>
              <a:t> </a:t>
            </a:r>
            <a:fld id="{AE7361E9-C7FF-4539-9423-DFF5765AC241}" type="slidenum">
              <a:rPr lang="en-US" sz="1200" smtClean="0">
                <a:solidFill>
                  <a:srgbClr val="003399"/>
                </a:solidFill>
              </a:rPr>
              <a:pPr>
                <a:defRPr/>
              </a:pPr>
              <a:t>93</a:t>
            </a:fld>
            <a:endParaRPr lang="en-US" sz="1200">
              <a:solidFill>
                <a:srgbClr val="003399"/>
              </a:solidFill>
            </a:endParaRPr>
          </a:p>
        </p:txBody>
      </p:sp>
      <p:graphicFrame>
        <p:nvGraphicFramePr>
          <p:cNvPr id="32770" name="Object 2"/>
          <p:cNvGraphicFramePr>
            <a:graphicFrameLocks noChangeAspect="1"/>
          </p:cNvGraphicFramePr>
          <p:nvPr/>
        </p:nvGraphicFramePr>
        <p:xfrm>
          <a:off x="3103563" y="1676400"/>
          <a:ext cx="2611437" cy="336550"/>
        </p:xfrm>
        <a:graphic>
          <a:graphicData uri="http://schemas.openxmlformats.org/presentationml/2006/ole">
            <p:oleObj spid="_x0000_s32770" name="Equation" r:id="rId3" imgW="1396800" imgH="203040" progId="">
              <p:embed/>
            </p:oleObj>
          </a:graphicData>
        </a:graphic>
      </p:graphicFrame>
      <p:graphicFrame>
        <p:nvGraphicFramePr>
          <p:cNvPr id="32771" name="Object 3"/>
          <p:cNvGraphicFramePr>
            <a:graphicFrameLocks noChangeAspect="1"/>
          </p:cNvGraphicFramePr>
          <p:nvPr/>
        </p:nvGraphicFramePr>
        <p:xfrm>
          <a:off x="1066800" y="2286000"/>
          <a:ext cx="1371600" cy="319088"/>
        </p:xfrm>
        <a:graphic>
          <a:graphicData uri="http://schemas.openxmlformats.org/presentationml/2006/ole">
            <p:oleObj spid="_x0000_s32771" name="Equation" r:id="rId4" imgW="698400" imgH="203040" progId="">
              <p:embed/>
            </p:oleObj>
          </a:graphicData>
        </a:graphic>
      </p:graphicFrame>
      <p:graphicFrame>
        <p:nvGraphicFramePr>
          <p:cNvPr id="32772" name="Object 4"/>
          <p:cNvGraphicFramePr>
            <a:graphicFrameLocks noChangeAspect="1"/>
          </p:cNvGraphicFramePr>
          <p:nvPr/>
        </p:nvGraphicFramePr>
        <p:xfrm>
          <a:off x="2819400" y="2209800"/>
          <a:ext cx="1600200" cy="414338"/>
        </p:xfrm>
        <a:graphic>
          <a:graphicData uri="http://schemas.openxmlformats.org/presentationml/2006/ole">
            <p:oleObj spid="_x0000_s32772" name="Equation" r:id="rId5" imgW="736560" imgH="253800" progId="">
              <p:embed/>
            </p:oleObj>
          </a:graphicData>
        </a:graphic>
      </p:graphicFrame>
      <p:graphicFrame>
        <p:nvGraphicFramePr>
          <p:cNvPr id="32773" name="Object 5"/>
          <p:cNvGraphicFramePr>
            <a:graphicFrameLocks noChangeAspect="1"/>
          </p:cNvGraphicFramePr>
          <p:nvPr/>
        </p:nvGraphicFramePr>
        <p:xfrm>
          <a:off x="5029200" y="2209800"/>
          <a:ext cx="2057400" cy="412750"/>
        </p:xfrm>
        <a:graphic>
          <a:graphicData uri="http://schemas.openxmlformats.org/presentationml/2006/ole">
            <p:oleObj spid="_x0000_s32773" name="Equation" r:id="rId6" imgW="1231560" imgH="253800" progId="">
              <p:embed/>
            </p:oleObj>
          </a:graphicData>
        </a:graphic>
      </p:graphicFrame>
      <p:graphicFrame>
        <p:nvGraphicFramePr>
          <p:cNvPr id="32774" name="Object 6"/>
          <p:cNvGraphicFramePr>
            <a:graphicFrameLocks noChangeAspect="1"/>
          </p:cNvGraphicFramePr>
          <p:nvPr/>
        </p:nvGraphicFramePr>
        <p:xfrm>
          <a:off x="1066800" y="2514600"/>
          <a:ext cx="2028825" cy="407988"/>
        </p:xfrm>
        <a:graphic>
          <a:graphicData uri="http://schemas.openxmlformats.org/presentationml/2006/ole">
            <p:oleObj spid="_x0000_s32774" name="Equation" r:id="rId7" imgW="1231560" imgH="253800" progId="">
              <p:embed/>
            </p:oleObj>
          </a:graphicData>
        </a:graphic>
      </p:graphicFrame>
      <p:graphicFrame>
        <p:nvGraphicFramePr>
          <p:cNvPr id="32775" name="Object 7"/>
          <p:cNvGraphicFramePr>
            <a:graphicFrameLocks noChangeAspect="1"/>
          </p:cNvGraphicFramePr>
          <p:nvPr/>
        </p:nvGraphicFramePr>
        <p:xfrm>
          <a:off x="6172200" y="2562225"/>
          <a:ext cx="1066800" cy="333375"/>
        </p:xfrm>
        <a:graphic>
          <a:graphicData uri="http://schemas.openxmlformats.org/presentationml/2006/ole">
            <p:oleObj spid="_x0000_s32775" name="Equation" r:id="rId8" imgW="672840" imgH="215640" progId="">
              <p:embed/>
            </p:oleObj>
          </a:graphicData>
        </a:graphic>
      </p:graphicFrame>
      <p:graphicFrame>
        <p:nvGraphicFramePr>
          <p:cNvPr id="32776" name="Object 8"/>
          <p:cNvGraphicFramePr>
            <a:graphicFrameLocks noChangeAspect="1"/>
          </p:cNvGraphicFramePr>
          <p:nvPr/>
        </p:nvGraphicFramePr>
        <p:xfrm>
          <a:off x="7639050" y="2557463"/>
          <a:ext cx="1123950" cy="338137"/>
        </p:xfrm>
        <a:graphic>
          <a:graphicData uri="http://schemas.openxmlformats.org/presentationml/2006/ole">
            <p:oleObj spid="_x0000_s32776" name="Equation" r:id="rId9" imgW="698400" imgH="215640" progId="">
              <p:embed/>
            </p:oleObj>
          </a:graphicData>
        </a:graphic>
      </p:graphicFrame>
      <p:graphicFrame>
        <p:nvGraphicFramePr>
          <p:cNvPr id="32777" name="Object 9"/>
          <p:cNvGraphicFramePr>
            <a:graphicFrameLocks noChangeAspect="1"/>
          </p:cNvGraphicFramePr>
          <p:nvPr/>
        </p:nvGraphicFramePr>
        <p:xfrm>
          <a:off x="2843213" y="3048000"/>
          <a:ext cx="3633787" cy="617538"/>
        </p:xfrm>
        <a:graphic>
          <a:graphicData uri="http://schemas.openxmlformats.org/presentationml/2006/ole">
            <p:oleObj spid="_x0000_s32777" name="Equation" r:id="rId10" imgW="1981080" imgH="393480" progId="">
              <p:embed/>
            </p:oleObj>
          </a:graphicData>
        </a:graphic>
      </p:graphicFrame>
      <p:graphicFrame>
        <p:nvGraphicFramePr>
          <p:cNvPr id="32778" name="Object 10"/>
          <p:cNvGraphicFramePr>
            <a:graphicFrameLocks noChangeAspect="1"/>
          </p:cNvGraphicFramePr>
          <p:nvPr/>
        </p:nvGraphicFramePr>
        <p:xfrm>
          <a:off x="2590800" y="3810000"/>
          <a:ext cx="4133850" cy="685800"/>
        </p:xfrm>
        <a:graphic>
          <a:graphicData uri="http://schemas.openxmlformats.org/presentationml/2006/ole">
            <p:oleObj spid="_x0000_s32778" name="Equation" r:id="rId11" imgW="2323800" imgH="444240" progId="">
              <p:embed/>
            </p:oleObj>
          </a:graphicData>
        </a:graphic>
      </p:graphicFrame>
      <p:graphicFrame>
        <p:nvGraphicFramePr>
          <p:cNvPr id="32779" name="Object 11"/>
          <p:cNvGraphicFramePr>
            <a:graphicFrameLocks noChangeAspect="1"/>
          </p:cNvGraphicFramePr>
          <p:nvPr/>
        </p:nvGraphicFramePr>
        <p:xfrm>
          <a:off x="1195388" y="5032375"/>
          <a:ext cx="6958012" cy="1030288"/>
        </p:xfrm>
        <a:graphic>
          <a:graphicData uri="http://schemas.openxmlformats.org/presentationml/2006/ole">
            <p:oleObj spid="_x0000_s32779" name="Equation" r:id="rId12" imgW="3835080" imgH="660240" progId="">
              <p:embed/>
            </p:oleObj>
          </a:graphicData>
        </a:graphic>
      </p:graphicFrame>
      <p:graphicFrame>
        <p:nvGraphicFramePr>
          <p:cNvPr id="32780" name="Object 12"/>
          <p:cNvGraphicFramePr>
            <a:graphicFrameLocks noChangeAspect="1"/>
          </p:cNvGraphicFramePr>
          <p:nvPr/>
        </p:nvGraphicFramePr>
        <p:xfrm>
          <a:off x="1752600" y="4614863"/>
          <a:ext cx="762000" cy="338137"/>
        </p:xfrm>
        <a:graphic>
          <a:graphicData uri="http://schemas.openxmlformats.org/presentationml/2006/ole">
            <p:oleObj spid="_x0000_s32780" name="Equation" r:id="rId13" imgW="431640" imgH="215640" progId="">
              <p:embed/>
            </p:oleObj>
          </a:graphicData>
        </a:graphic>
      </p:graphicFrame>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5"/>
          <p:cNvSpPr>
            <a:spLocks noGrp="1"/>
          </p:cNvSpPr>
          <p:nvPr>
            <p:ph type="dt" sz="quarter" idx="10"/>
          </p:nvPr>
        </p:nvSpPr>
        <p:spPr/>
        <p:txBody>
          <a:bodyPr/>
          <a:lstStyle/>
          <a:p>
            <a:pPr>
              <a:defRPr/>
            </a:pPr>
            <a:r>
              <a:rPr lang="en-US"/>
              <a:t>		 </a:t>
            </a:r>
            <a:r>
              <a:rPr lang="en-US" sz="1200"/>
              <a:t> </a:t>
            </a:r>
            <a:fld id="{DDAF8D89-6189-44FA-9C3F-584E88A7CBF5}" type="slidenum">
              <a:rPr lang="en-US" sz="1200">
                <a:solidFill>
                  <a:srgbClr val="003399"/>
                </a:solidFill>
              </a:rPr>
              <a:pPr>
                <a:defRPr/>
              </a:pPr>
              <a:t>94</a:t>
            </a:fld>
            <a:endParaRPr lang="en-US" sz="1200">
              <a:solidFill>
                <a:srgbClr val="003399"/>
              </a:solidFill>
            </a:endParaRPr>
          </a:p>
        </p:txBody>
      </p:sp>
      <p:sp>
        <p:nvSpPr>
          <p:cNvPr id="33797" name="Rectangle 8"/>
          <p:cNvSpPr>
            <a:spLocks noGrp="1" noChangeArrowheads="1"/>
          </p:cNvSpPr>
          <p:nvPr>
            <p:ph type="title"/>
          </p:nvPr>
        </p:nvSpPr>
        <p:spPr/>
        <p:txBody>
          <a:bodyPr/>
          <a:lstStyle/>
          <a:p>
            <a:r>
              <a:rPr lang="en-US" smtClean="0"/>
              <a:t>2. </a:t>
            </a:r>
            <a:r>
              <a:rPr lang="en-GB" smtClean="0"/>
              <a:t>Review of Probability Theory: Repeated Trials (12)</a:t>
            </a:r>
            <a:endParaRPr lang="en-US" smtClean="0"/>
          </a:p>
        </p:txBody>
      </p:sp>
      <p:sp>
        <p:nvSpPr>
          <p:cNvPr id="33798" name="Rectangle 3"/>
          <p:cNvSpPr>
            <a:spLocks noGrp="1" noChangeArrowheads="1"/>
          </p:cNvSpPr>
          <p:nvPr>
            <p:ph type="body" sz="half" idx="1"/>
          </p:nvPr>
        </p:nvSpPr>
        <p:spPr>
          <a:xfrm>
            <a:off x="685800" y="914400"/>
            <a:ext cx="7848600" cy="5181600"/>
          </a:xfrm>
        </p:spPr>
        <p:txBody>
          <a:bodyPr/>
          <a:lstStyle/>
          <a:p>
            <a:r>
              <a:rPr lang="en-US" b="1" smtClean="0"/>
              <a:t>Poisson theorem</a:t>
            </a:r>
            <a:r>
              <a:rPr lang="en-US" smtClean="0"/>
              <a:t>: if </a:t>
            </a:r>
            <a:r>
              <a:rPr lang="en-US" i="1" smtClean="0"/>
              <a:t>np </a:t>
            </a:r>
            <a:r>
              <a:rPr lang="en-US" smtClean="0"/>
              <a:t>is of order of one, </a:t>
            </a:r>
            <a:r>
              <a:rPr lang="en-US" i="1" smtClean="0"/>
              <a:t>np</a:t>
            </a:r>
            <a:r>
              <a:rPr lang="en-US" smtClean="0"/>
              <a:t> </a:t>
            </a:r>
            <a:r>
              <a:rPr lang="en-US" smtClean="0">
                <a:sym typeface="Symbol" pitchFamily="18" charset="2"/>
              </a:rPr>
              <a:t> </a:t>
            </a:r>
            <a:r>
              <a:rPr lang="en-US" i="1" smtClean="0">
                <a:sym typeface="Symbol" pitchFamily="18" charset="2"/>
              </a:rPr>
              <a:t>a</a:t>
            </a:r>
            <a:r>
              <a:rPr lang="en-US" smtClean="0">
                <a:sym typeface="Symbol" pitchFamily="18" charset="2"/>
              </a:rPr>
              <a:t>, </a:t>
            </a:r>
            <a:r>
              <a:rPr lang="en-US" i="1" smtClean="0">
                <a:sym typeface="Symbol" pitchFamily="18" charset="2"/>
              </a:rPr>
              <a:t>p</a:t>
            </a:r>
            <a:r>
              <a:rPr lang="en-US" smtClean="0">
                <a:sym typeface="Symbol" pitchFamily="18" charset="2"/>
              </a:rPr>
              <a:t>  0, </a:t>
            </a:r>
            <a:r>
              <a:rPr lang="en-US" i="1" smtClean="0">
                <a:sym typeface="Symbol" pitchFamily="18" charset="2"/>
              </a:rPr>
              <a:t>n</a:t>
            </a:r>
            <a:r>
              <a:rPr lang="en-US" smtClean="0">
                <a:sym typeface="Symbol" pitchFamily="18" charset="2"/>
              </a:rPr>
              <a:t>  , then</a:t>
            </a:r>
          </a:p>
          <a:p>
            <a:endParaRPr lang="en-US" smtClean="0">
              <a:sym typeface="Symbol" pitchFamily="18" charset="2"/>
            </a:endParaRPr>
          </a:p>
          <a:p>
            <a:endParaRPr lang="en-US" smtClean="0">
              <a:sym typeface="Symbol" pitchFamily="18" charset="2"/>
            </a:endParaRPr>
          </a:p>
          <a:p>
            <a:endParaRPr lang="en-US" sz="1000" smtClean="0">
              <a:sym typeface="Symbol" pitchFamily="18" charset="2"/>
            </a:endParaRPr>
          </a:p>
          <a:p>
            <a:pPr>
              <a:buFont typeface="Wingdings" pitchFamily="2" charset="2"/>
              <a:buNone/>
            </a:pPr>
            <a:r>
              <a:rPr lang="en-US" smtClean="0">
                <a:sym typeface="Symbol" pitchFamily="18" charset="2"/>
              </a:rPr>
              <a:t>	Therefore,</a:t>
            </a:r>
          </a:p>
          <a:p>
            <a:pPr>
              <a:buFont typeface="Wingdings" pitchFamily="2" charset="2"/>
              <a:buNone/>
            </a:pPr>
            <a:endParaRPr lang="en-US" smtClean="0">
              <a:sym typeface="Symbol" pitchFamily="18" charset="2"/>
            </a:endParaRPr>
          </a:p>
          <a:p>
            <a:pPr>
              <a:buFont typeface="Wingdings" pitchFamily="2" charset="2"/>
              <a:buNone/>
            </a:pPr>
            <a:endParaRPr lang="en-US" smtClean="0">
              <a:sym typeface="Symbol" pitchFamily="18" charset="2"/>
            </a:endParaRPr>
          </a:p>
          <a:p>
            <a:pPr>
              <a:buFont typeface="Wingdings" pitchFamily="2" charset="2"/>
              <a:buNone/>
            </a:pPr>
            <a:endParaRPr lang="en-US" smtClean="0">
              <a:sym typeface="Symbol" pitchFamily="18" charset="2"/>
            </a:endParaRPr>
          </a:p>
          <a:p>
            <a:pPr>
              <a:buFont typeface="Wingdings" pitchFamily="2" charset="2"/>
              <a:buNone/>
            </a:pPr>
            <a:r>
              <a:rPr lang="en-US" smtClean="0">
                <a:sym typeface="Symbol" pitchFamily="18" charset="2"/>
              </a:rPr>
              <a:t>	</a:t>
            </a:r>
            <a:r>
              <a:rPr lang="en-US" u="sng" smtClean="0">
                <a:sym typeface="Symbol" pitchFamily="18" charset="2"/>
              </a:rPr>
              <a:t>Example</a:t>
            </a:r>
            <a:r>
              <a:rPr lang="en-US" smtClean="0">
                <a:sym typeface="Symbol" pitchFamily="18" charset="2"/>
              </a:rPr>
              <a:t>: see Example 3-21, p. 56, [4].</a:t>
            </a:r>
          </a:p>
        </p:txBody>
      </p:sp>
      <p:graphicFrame>
        <p:nvGraphicFramePr>
          <p:cNvPr id="33794" name="Object 4"/>
          <p:cNvGraphicFramePr>
            <a:graphicFrameLocks noChangeAspect="1"/>
          </p:cNvGraphicFramePr>
          <p:nvPr>
            <p:ph sz="quarter" idx="2"/>
          </p:nvPr>
        </p:nvGraphicFramePr>
        <p:xfrm>
          <a:off x="2057400" y="1371600"/>
          <a:ext cx="5105400" cy="827088"/>
        </p:xfrm>
        <a:graphic>
          <a:graphicData uri="http://schemas.openxmlformats.org/presentationml/2006/ole">
            <p:oleObj spid="_x0000_s33794" name="Equation" r:id="rId3" imgW="2819160" imgH="457200" progId="">
              <p:embed/>
            </p:oleObj>
          </a:graphicData>
        </a:graphic>
      </p:graphicFrame>
      <p:graphicFrame>
        <p:nvGraphicFramePr>
          <p:cNvPr id="33795" name="Object 7"/>
          <p:cNvGraphicFramePr>
            <a:graphicFrameLocks noChangeAspect="1"/>
          </p:cNvGraphicFramePr>
          <p:nvPr>
            <p:ph sz="quarter" idx="3"/>
          </p:nvPr>
        </p:nvGraphicFramePr>
        <p:xfrm>
          <a:off x="2057400" y="2590800"/>
          <a:ext cx="5257800" cy="815975"/>
        </p:xfrm>
        <a:graphic>
          <a:graphicData uri="http://schemas.openxmlformats.org/presentationml/2006/ole">
            <p:oleObj spid="_x0000_s33795" name="Equation" r:id="rId4" imgW="2946240" imgH="457200" progId="">
              <p:embed/>
            </p:oleObj>
          </a:graphicData>
        </a:graphic>
      </p:graphicFrame>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23" name="Title 1"/>
          <p:cNvSpPr>
            <a:spLocks noGrp="1"/>
          </p:cNvSpPr>
          <p:nvPr>
            <p:ph type="title"/>
          </p:nvPr>
        </p:nvSpPr>
        <p:spPr/>
        <p:txBody>
          <a:bodyPr/>
          <a:lstStyle/>
          <a:p>
            <a:r>
              <a:rPr lang="en-US" smtClean="0"/>
              <a:t>2. </a:t>
            </a:r>
            <a:r>
              <a:rPr lang="en-GB" smtClean="0"/>
              <a:t>Review of Probability Theory: Repeated Trials (13)</a:t>
            </a:r>
            <a:endParaRPr lang="en-US" smtClean="0"/>
          </a:p>
        </p:txBody>
      </p:sp>
      <p:sp>
        <p:nvSpPr>
          <p:cNvPr id="34824" name="Content Placeholder 2"/>
          <p:cNvSpPr>
            <a:spLocks noGrp="1"/>
          </p:cNvSpPr>
          <p:nvPr>
            <p:ph idx="1"/>
          </p:nvPr>
        </p:nvSpPr>
        <p:spPr/>
        <p:txBody>
          <a:bodyPr/>
          <a:lstStyle/>
          <a:p>
            <a:pPr marL="349250" lvl="1" indent="-228600">
              <a:buFont typeface="Wingdings" pitchFamily="2" charset="2"/>
              <a:buNone/>
            </a:pPr>
            <a:r>
              <a:rPr lang="en-US" sz="800" smtClean="0"/>
              <a:t>	</a:t>
            </a:r>
            <a:r>
              <a:rPr lang="en-US" b="1" smtClean="0"/>
              <a:t>The Poisson Approximation</a:t>
            </a:r>
            <a:r>
              <a:rPr lang="en-US" smtClean="0"/>
              <a:t>                                          </a:t>
            </a:r>
          </a:p>
          <a:p>
            <a:pPr>
              <a:buFont typeface="Wingdings" pitchFamily="2" charset="2"/>
              <a:buNone/>
            </a:pPr>
            <a:r>
              <a:rPr lang="en-US" smtClean="0"/>
              <a:t>	As we have mentioned earlier, for large </a:t>
            </a:r>
            <a:r>
              <a:rPr lang="en-US" i="1" smtClean="0"/>
              <a:t>n</a:t>
            </a:r>
            <a:r>
              <a:rPr lang="en-US" smtClean="0"/>
              <a:t>, the Gaussian approximation of a binomial r.v is valid only if </a:t>
            </a:r>
            <a:r>
              <a:rPr lang="en-US" i="1" smtClean="0"/>
              <a:t>p</a:t>
            </a:r>
            <a:r>
              <a:rPr lang="en-US" smtClean="0"/>
              <a:t> is fixed, i.e., only if                and               	        What if </a:t>
            </a:r>
            <a:r>
              <a:rPr lang="en-US" i="1" smtClean="0"/>
              <a:t>np</a:t>
            </a:r>
            <a:r>
              <a:rPr lang="en-US" smtClean="0"/>
              <a:t> is small, or if it does not increase with </a:t>
            </a:r>
            <a:r>
              <a:rPr lang="en-US" i="1" smtClean="0"/>
              <a:t>n</a:t>
            </a:r>
            <a:r>
              <a:rPr lang="en-US" smtClean="0"/>
              <a:t>?</a:t>
            </a:r>
          </a:p>
          <a:p>
            <a:pPr>
              <a:buFont typeface="Wingdings" pitchFamily="2" charset="2"/>
              <a:buNone/>
            </a:pPr>
            <a:endParaRPr lang="en-US" sz="800" smtClean="0"/>
          </a:p>
          <a:p>
            <a:pPr>
              <a:buFont typeface="Wingdings" pitchFamily="2" charset="2"/>
              <a:buNone/>
            </a:pPr>
            <a:r>
              <a:rPr lang="en-US" smtClean="0"/>
              <a:t>	Obviously that is the case if, for example,              as              such that              	    is a fixed number.</a:t>
            </a:r>
          </a:p>
          <a:p>
            <a:pPr>
              <a:buFont typeface="Wingdings" pitchFamily="2" charset="2"/>
              <a:buNone/>
            </a:pPr>
            <a:endParaRPr lang="en-US" smtClean="0"/>
          </a:p>
          <a:p>
            <a:endParaRPr lang="en-US" smtClean="0"/>
          </a:p>
        </p:txBody>
      </p:sp>
      <p:sp>
        <p:nvSpPr>
          <p:cNvPr id="4" name="Date Placeholder 3"/>
          <p:cNvSpPr>
            <a:spLocks noGrp="1"/>
          </p:cNvSpPr>
          <p:nvPr>
            <p:ph type="dt" sz="quarter" idx="10"/>
          </p:nvPr>
        </p:nvSpPr>
        <p:spPr/>
        <p:txBody>
          <a:bodyPr/>
          <a:lstStyle/>
          <a:p>
            <a:pPr>
              <a:defRPr/>
            </a:pPr>
            <a:r>
              <a:rPr lang="en-US" smtClean="0"/>
              <a:t>		 </a:t>
            </a:r>
            <a:r>
              <a:rPr lang="en-US" sz="1200" smtClean="0"/>
              <a:t> </a:t>
            </a:r>
            <a:fld id="{776C669B-CF84-4E2C-B6F7-3E6422C7C83E}" type="slidenum">
              <a:rPr lang="en-US" sz="1200" smtClean="0">
                <a:solidFill>
                  <a:srgbClr val="003399"/>
                </a:solidFill>
              </a:rPr>
              <a:pPr>
                <a:defRPr/>
              </a:pPr>
              <a:t>95</a:t>
            </a:fld>
            <a:endParaRPr lang="en-US" sz="1200">
              <a:solidFill>
                <a:srgbClr val="003399"/>
              </a:solidFill>
            </a:endParaRPr>
          </a:p>
        </p:txBody>
      </p:sp>
      <p:graphicFrame>
        <p:nvGraphicFramePr>
          <p:cNvPr id="34818" name="Object 13"/>
          <p:cNvGraphicFramePr>
            <a:graphicFrameLocks noChangeAspect="1"/>
          </p:cNvGraphicFramePr>
          <p:nvPr/>
        </p:nvGraphicFramePr>
        <p:xfrm>
          <a:off x="6629400" y="1573213"/>
          <a:ext cx="914400" cy="331787"/>
        </p:xfrm>
        <a:graphic>
          <a:graphicData uri="http://schemas.openxmlformats.org/presentationml/2006/ole">
            <p:oleObj spid="_x0000_s34818" name="Equation" r:id="rId3" imgW="495000" imgH="203040" progId="">
              <p:embed/>
            </p:oleObj>
          </a:graphicData>
        </a:graphic>
      </p:graphicFrame>
      <p:graphicFrame>
        <p:nvGraphicFramePr>
          <p:cNvPr id="34819" name="Object 14"/>
          <p:cNvGraphicFramePr>
            <a:graphicFrameLocks noChangeAspect="1"/>
          </p:cNvGraphicFramePr>
          <p:nvPr/>
        </p:nvGraphicFramePr>
        <p:xfrm>
          <a:off x="1066800" y="1873250"/>
          <a:ext cx="1144588" cy="336550"/>
        </p:xfrm>
        <a:graphic>
          <a:graphicData uri="http://schemas.openxmlformats.org/presentationml/2006/ole">
            <p:oleObj spid="_x0000_s34819" name="Equation" r:id="rId4" imgW="609480" imgH="203040" progId="">
              <p:embed/>
            </p:oleObj>
          </a:graphicData>
        </a:graphic>
      </p:graphicFrame>
      <p:graphicFrame>
        <p:nvGraphicFramePr>
          <p:cNvPr id="34820" name="Object 15"/>
          <p:cNvGraphicFramePr>
            <a:graphicFrameLocks noChangeAspect="1"/>
          </p:cNvGraphicFramePr>
          <p:nvPr/>
        </p:nvGraphicFramePr>
        <p:xfrm>
          <a:off x="5410200" y="2392363"/>
          <a:ext cx="762000" cy="350837"/>
        </p:xfrm>
        <a:graphic>
          <a:graphicData uri="http://schemas.openxmlformats.org/presentationml/2006/ole">
            <p:oleObj spid="_x0000_s34820" name="Equation" r:id="rId5" imgW="431640" imgH="203040" progId="">
              <p:embed/>
            </p:oleObj>
          </a:graphicData>
        </a:graphic>
      </p:graphicFrame>
      <p:graphicFrame>
        <p:nvGraphicFramePr>
          <p:cNvPr id="34821" name="Object 16"/>
          <p:cNvGraphicFramePr>
            <a:graphicFrameLocks noChangeAspect="1"/>
          </p:cNvGraphicFramePr>
          <p:nvPr/>
        </p:nvGraphicFramePr>
        <p:xfrm>
          <a:off x="6477000" y="2438400"/>
          <a:ext cx="838200" cy="273050"/>
        </p:xfrm>
        <a:graphic>
          <a:graphicData uri="http://schemas.openxmlformats.org/presentationml/2006/ole">
            <p:oleObj spid="_x0000_s34821" name="Equation" r:id="rId6" imgW="495000" imgH="164880" progId="">
              <p:embed/>
            </p:oleObj>
          </a:graphicData>
        </a:graphic>
      </p:graphicFrame>
      <p:graphicFrame>
        <p:nvGraphicFramePr>
          <p:cNvPr id="34822" name="Object 17"/>
          <p:cNvGraphicFramePr>
            <a:graphicFrameLocks noChangeAspect="1"/>
          </p:cNvGraphicFramePr>
          <p:nvPr/>
        </p:nvGraphicFramePr>
        <p:xfrm>
          <a:off x="1143000" y="2716213"/>
          <a:ext cx="762000" cy="331787"/>
        </p:xfrm>
        <a:graphic>
          <a:graphicData uri="http://schemas.openxmlformats.org/presentationml/2006/ole">
            <p:oleObj spid="_x0000_s34822" name="Equation" r:id="rId7" imgW="457200" imgH="203040" progId="">
              <p:embed/>
            </p:oleObj>
          </a:graphicData>
        </a:graphic>
      </p:graphicFrame>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53" name="Title 1"/>
          <p:cNvSpPr>
            <a:spLocks noGrp="1"/>
          </p:cNvSpPr>
          <p:nvPr>
            <p:ph type="title"/>
          </p:nvPr>
        </p:nvSpPr>
        <p:spPr/>
        <p:txBody>
          <a:bodyPr/>
          <a:lstStyle/>
          <a:p>
            <a:r>
              <a:rPr lang="en-US" smtClean="0"/>
              <a:t>2. </a:t>
            </a:r>
            <a:r>
              <a:rPr lang="en-GB" smtClean="0"/>
              <a:t>Review of Probability Theory: Repeated Trials (14)</a:t>
            </a:r>
            <a:endParaRPr lang="en-US" smtClean="0"/>
          </a:p>
        </p:txBody>
      </p:sp>
      <p:sp>
        <p:nvSpPr>
          <p:cNvPr id="35854" name="Content Placeholder 2"/>
          <p:cNvSpPr>
            <a:spLocks noGrp="1"/>
          </p:cNvSpPr>
          <p:nvPr>
            <p:ph idx="1"/>
          </p:nvPr>
        </p:nvSpPr>
        <p:spPr/>
        <p:txBody>
          <a:bodyPr/>
          <a:lstStyle/>
          <a:p>
            <a:pPr>
              <a:buFont typeface="Wingdings" pitchFamily="2" charset="2"/>
              <a:buNone/>
            </a:pPr>
            <a:r>
              <a:rPr lang="en-US" smtClean="0"/>
              <a:t>	Many random phenomena in nature in fact follow this pattern: Total number of calls on a telephone line, claims in an insurance company etc. tend to follow this type of behavior. </a:t>
            </a:r>
          </a:p>
          <a:p>
            <a:pPr>
              <a:buFont typeface="Wingdings" pitchFamily="2" charset="2"/>
              <a:buNone/>
            </a:pPr>
            <a:endParaRPr lang="en-US" sz="800" smtClean="0"/>
          </a:p>
          <a:p>
            <a:pPr>
              <a:buFont typeface="Wingdings" pitchFamily="2" charset="2"/>
              <a:buNone/>
            </a:pPr>
            <a:r>
              <a:rPr lang="en-US" smtClean="0"/>
              <a:t>	Consider random arrivals such as telephone calls over a line. Let </a:t>
            </a:r>
            <a:r>
              <a:rPr lang="en-US" i="1" smtClean="0"/>
              <a:t>n</a:t>
            </a:r>
            <a:r>
              <a:rPr lang="en-US" smtClean="0"/>
              <a:t> represent the total number of calls in the interval            From our experience, as             we have             so that we may assume              </a:t>
            </a:r>
          </a:p>
          <a:p>
            <a:pPr>
              <a:buFont typeface="Wingdings" pitchFamily="2" charset="2"/>
              <a:buNone/>
            </a:pPr>
            <a:endParaRPr lang="en-US" sz="800" smtClean="0"/>
          </a:p>
          <a:p>
            <a:pPr>
              <a:buFont typeface="Wingdings" pitchFamily="2" charset="2"/>
              <a:buNone/>
            </a:pPr>
            <a:r>
              <a:rPr lang="en-US" smtClean="0"/>
              <a:t>	Consider a small interval of duration </a:t>
            </a:r>
            <a:r>
              <a:rPr lang="en-US" smtClean="0">
                <a:sym typeface="Symbol" pitchFamily="18" charset="2"/>
              </a:rPr>
              <a:t></a:t>
            </a:r>
            <a:r>
              <a:rPr lang="en-US" smtClean="0"/>
              <a:t> as in Figure below. If there is only a single call coming in, the probability </a:t>
            </a:r>
            <a:r>
              <a:rPr lang="en-US" i="1" smtClean="0"/>
              <a:t>p</a:t>
            </a:r>
            <a:r>
              <a:rPr lang="en-US" smtClean="0"/>
              <a:t> of that single call occurring in that interval must depend on its relative size with respect to </a:t>
            </a:r>
            <a:r>
              <a:rPr lang="en-US" i="1" smtClean="0"/>
              <a:t>T</a:t>
            </a:r>
            <a:r>
              <a:rPr lang="en-US" smtClean="0"/>
              <a:t>.            </a:t>
            </a:r>
          </a:p>
          <a:p>
            <a:endParaRPr lang="en-US" smtClean="0"/>
          </a:p>
        </p:txBody>
      </p:sp>
      <p:sp>
        <p:nvSpPr>
          <p:cNvPr id="4" name="Date Placeholder 3"/>
          <p:cNvSpPr>
            <a:spLocks noGrp="1"/>
          </p:cNvSpPr>
          <p:nvPr>
            <p:ph type="dt" sz="quarter" idx="10"/>
          </p:nvPr>
        </p:nvSpPr>
        <p:spPr/>
        <p:txBody>
          <a:bodyPr/>
          <a:lstStyle/>
          <a:p>
            <a:pPr>
              <a:defRPr/>
            </a:pPr>
            <a:r>
              <a:rPr lang="en-US" smtClean="0"/>
              <a:t>		 </a:t>
            </a:r>
            <a:r>
              <a:rPr lang="en-US" sz="1200" smtClean="0"/>
              <a:t> </a:t>
            </a:r>
            <a:fld id="{4AF38030-4A08-4970-99C6-DC41B1A395C5}" type="slidenum">
              <a:rPr lang="en-US" sz="1200" smtClean="0">
                <a:solidFill>
                  <a:srgbClr val="003399"/>
                </a:solidFill>
              </a:rPr>
              <a:pPr>
                <a:defRPr/>
              </a:pPr>
              <a:t>96</a:t>
            </a:fld>
            <a:endParaRPr lang="en-US" sz="1200">
              <a:solidFill>
                <a:srgbClr val="003399"/>
              </a:solidFill>
            </a:endParaRPr>
          </a:p>
        </p:txBody>
      </p:sp>
      <p:graphicFrame>
        <p:nvGraphicFramePr>
          <p:cNvPr id="35842" name="Object 2"/>
          <p:cNvGraphicFramePr>
            <a:graphicFrameLocks noChangeAspect="1"/>
          </p:cNvGraphicFramePr>
          <p:nvPr/>
        </p:nvGraphicFramePr>
        <p:xfrm>
          <a:off x="6089650" y="2338388"/>
          <a:ext cx="692150" cy="328612"/>
        </p:xfrm>
        <a:graphic>
          <a:graphicData uri="http://schemas.openxmlformats.org/presentationml/2006/ole">
            <p:oleObj spid="_x0000_s35842" name="Equation" r:id="rId3" imgW="419040" imgH="203040" progId="">
              <p:embed/>
            </p:oleObj>
          </a:graphicData>
        </a:graphic>
      </p:graphicFrame>
      <p:graphicFrame>
        <p:nvGraphicFramePr>
          <p:cNvPr id="35843" name="Object 3"/>
          <p:cNvGraphicFramePr>
            <a:graphicFrameLocks noChangeAspect="1"/>
          </p:cNvGraphicFramePr>
          <p:nvPr/>
        </p:nvGraphicFramePr>
        <p:xfrm>
          <a:off x="2590800" y="2667000"/>
          <a:ext cx="709613" cy="260350"/>
        </p:xfrm>
        <a:graphic>
          <a:graphicData uri="http://schemas.openxmlformats.org/presentationml/2006/ole">
            <p:oleObj spid="_x0000_s35843" name="Equation" r:id="rId4" imgW="469800" imgH="164880" progId="">
              <p:embed/>
            </p:oleObj>
          </a:graphicData>
        </a:graphic>
      </p:graphicFrame>
      <p:graphicFrame>
        <p:nvGraphicFramePr>
          <p:cNvPr id="35844" name="Object 4"/>
          <p:cNvGraphicFramePr>
            <a:graphicFrameLocks noChangeAspect="1"/>
          </p:cNvGraphicFramePr>
          <p:nvPr/>
        </p:nvGraphicFramePr>
        <p:xfrm>
          <a:off x="4267200" y="2667000"/>
          <a:ext cx="704850" cy="228600"/>
        </p:xfrm>
        <a:graphic>
          <a:graphicData uri="http://schemas.openxmlformats.org/presentationml/2006/ole">
            <p:oleObj spid="_x0000_s35844" name="Equation" r:id="rId5" imgW="457200" imgH="152280" progId="">
              <p:embed/>
            </p:oleObj>
          </a:graphicData>
        </a:graphic>
      </p:graphicFrame>
      <p:graphicFrame>
        <p:nvGraphicFramePr>
          <p:cNvPr id="35845" name="Object 5"/>
          <p:cNvGraphicFramePr>
            <a:graphicFrameLocks noChangeAspect="1"/>
          </p:cNvGraphicFramePr>
          <p:nvPr/>
        </p:nvGraphicFramePr>
        <p:xfrm>
          <a:off x="7467600" y="2662238"/>
          <a:ext cx="838200" cy="309562"/>
        </p:xfrm>
        <a:graphic>
          <a:graphicData uri="http://schemas.openxmlformats.org/presentationml/2006/ole">
            <p:oleObj spid="_x0000_s35845" name="Equation" r:id="rId6" imgW="507960" imgH="190440" progId="">
              <p:embed/>
            </p:oleObj>
          </a:graphicData>
        </a:graphic>
      </p:graphicFrame>
      <p:grpSp>
        <p:nvGrpSpPr>
          <p:cNvPr id="35856" name="Group 44"/>
          <p:cNvGrpSpPr>
            <a:grpSpLocks/>
          </p:cNvGrpSpPr>
          <p:nvPr/>
        </p:nvGrpSpPr>
        <p:grpSpPr bwMode="auto">
          <a:xfrm>
            <a:off x="3200400" y="4440238"/>
            <a:ext cx="2803525" cy="969962"/>
            <a:chOff x="2577" y="3452"/>
            <a:chExt cx="1766" cy="611"/>
          </a:xfrm>
        </p:grpSpPr>
        <p:sp>
          <p:nvSpPr>
            <p:cNvPr id="35857" name="Line 10"/>
            <p:cNvSpPr>
              <a:spLocks noChangeShapeType="1"/>
            </p:cNvSpPr>
            <p:nvPr/>
          </p:nvSpPr>
          <p:spPr bwMode="auto">
            <a:xfrm>
              <a:off x="2629" y="3821"/>
              <a:ext cx="1696" cy="0"/>
            </a:xfrm>
            <a:prstGeom prst="line">
              <a:avLst/>
            </a:prstGeom>
            <a:noFill/>
            <a:ln w="9525">
              <a:solidFill>
                <a:schemeClr val="tx1"/>
              </a:solidFill>
              <a:round/>
              <a:headEnd/>
              <a:tailEnd type="triangle" w="med" len="med"/>
            </a:ln>
          </p:spPr>
          <p:txBody>
            <a:bodyPr wrap="none" anchor="ctr"/>
            <a:lstStyle/>
            <a:p>
              <a:endParaRPr lang="en-US"/>
            </a:p>
          </p:txBody>
        </p:sp>
        <p:sp>
          <p:nvSpPr>
            <p:cNvPr id="35858" name="Line 11"/>
            <p:cNvSpPr>
              <a:spLocks noChangeShapeType="1"/>
            </p:cNvSpPr>
            <p:nvPr/>
          </p:nvSpPr>
          <p:spPr bwMode="auto">
            <a:xfrm>
              <a:off x="2629" y="3762"/>
              <a:ext cx="2" cy="122"/>
            </a:xfrm>
            <a:prstGeom prst="line">
              <a:avLst/>
            </a:prstGeom>
            <a:noFill/>
            <a:ln w="9525">
              <a:solidFill>
                <a:schemeClr val="tx1"/>
              </a:solidFill>
              <a:round/>
              <a:headEnd/>
              <a:tailEnd/>
            </a:ln>
          </p:spPr>
          <p:txBody>
            <a:bodyPr wrap="none" anchor="ctr"/>
            <a:lstStyle/>
            <a:p>
              <a:endParaRPr lang="en-US"/>
            </a:p>
          </p:txBody>
        </p:sp>
        <p:sp>
          <p:nvSpPr>
            <p:cNvPr id="35859" name="Line 12"/>
            <p:cNvSpPr>
              <a:spLocks noChangeShapeType="1"/>
            </p:cNvSpPr>
            <p:nvPr/>
          </p:nvSpPr>
          <p:spPr bwMode="auto">
            <a:xfrm>
              <a:off x="4173" y="3769"/>
              <a:ext cx="2" cy="122"/>
            </a:xfrm>
            <a:prstGeom prst="line">
              <a:avLst/>
            </a:prstGeom>
            <a:noFill/>
            <a:ln w="9525">
              <a:solidFill>
                <a:schemeClr val="tx1"/>
              </a:solidFill>
              <a:round/>
              <a:headEnd/>
              <a:tailEnd/>
            </a:ln>
          </p:spPr>
          <p:txBody>
            <a:bodyPr wrap="none" anchor="ctr"/>
            <a:lstStyle/>
            <a:p>
              <a:endParaRPr lang="en-US"/>
            </a:p>
          </p:txBody>
        </p:sp>
        <p:sp>
          <p:nvSpPr>
            <p:cNvPr id="35860" name="Line 14"/>
            <p:cNvSpPr>
              <a:spLocks noChangeShapeType="1"/>
            </p:cNvSpPr>
            <p:nvPr/>
          </p:nvSpPr>
          <p:spPr bwMode="auto">
            <a:xfrm>
              <a:off x="3205" y="3820"/>
              <a:ext cx="2" cy="122"/>
            </a:xfrm>
            <a:prstGeom prst="line">
              <a:avLst/>
            </a:prstGeom>
            <a:noFill/>
            <a:ln w="9525">
              <a:solidFill>
                <a:schemeClr val="tx1"/>
              </a:solidFill>
              <a:round/>
              <a:headEnd/>
              <a:tailEnd/>
            </a:ln>
          </p:spPr>
          <p:txBody>
            <a:bodyPr wrap="none" anchor="ctr"/>
            <a:lstStyle/>
            <a:p>
              <a:endParaRPr lang="en-US"/>
            </a:p>
          </p:txBody>
        </p:sp>
        <p:sp>
          <p:nvSpPr>
            <p:cNvPr id="35861" name="Line 16"/>
            <p:cNvSpPr>
              <a:spLocks noChangeShapeType="1"/>
            </p:cNvSpPr>
            <p:nvPr/>
          </p:nvSpPr>
          <p:spPr bwMode="auto">
            <a:xfrm>
              <a:off x="3560" y="3886"/>
              <a:ext cx="135" cy="0"/>
            </a:xfrm>
            <a:prstGeom prst="line">
              <a:avLst/>
            </a:prstGeom>
            <a:noFill/>
            <a:ln w="9525">
              <a:solidFill>
                <a:schemeClr val="tx1"/>
              </a:solidFill>
              <a:round/>
              <a:headEnd/>
              <a:tailEnd type="triangle" w="med" len="med"/>
            </a:ln>
          </p:spPr>
          <p:txBody>
            <a:bodyPr wrap="none" anchor="ctr"/>
            <a:lstStyle/>
            <a:p>
              <a:endParaRPr lang="en-US"/>
            </a:p>
          </p:txBody>
        </p:sp>
        <p:sp>
          <p:nvSpPr>
            <p:cNvPr id="35862" name="Line 17"/>
            <p:cNvSpPr>
              <a:spLocks noChangeShapeType="1"/>
            </p:cNvSpPr>
            <p:nvPr/>
          </p:nvSpPr>
          <p:spPr bwMode="auto">
            <a:xfrm flipH="1">
              <a:off x="3217" y="3885"/>
              <a:ext cx="135" cy="0"/>
            </a:xfrm>
            <a:prstGeom prst="line">
              <a:avLst/>
            </a:prstGeom>
            <a:noFill/>
            <a:ln w="9525">
              <a:solidFill>
                <a:schemeClr val="tx1"/>
              </a:solidFill>
              <a:round/>
              <a:headEnd/>
              <a:tailEnd type="triangle" w="med" len="med"/>
            </a:ln>
          </p:spPr>
          <p:txBody>
            <a:bodyPr wrap="none" anchor="ctr"/>
            <a:lstStyle/>
            <a:p>
              <a:endParaRPr lang="en-US"/>
            </a:p>
          </p:txBody>
        </p:sp>
        <p:sp>
          <p:nvSpPr>
            <p:cNvPr id="35863" name="Line 19"/>
            <p:cNvSpPr>
              <a:spLocks noChangeShapeType="1"/>
            </p:cNvSpPr>
            <p:nvPr/>
          </p:nvSpPr>
          <p:spPr bwMode="auto">
            <a:xfrm>
              <a:off x="3692" y="3821"/>
              <a:ext cx="2" cy="122"/>
            </a:xfrm>
            <a:prstGeom prst="line">
              <a:avLst/>
            </a:prstGeom>
            <a:noFill/>
            <a:ln w="9525">
              <a:solidFill>
                <a:schemeClr val="tx1"/>
              </a:solidFill>
              <a:round/>
              <a:headEnd/>
              <a:tailEnd/>
            </a:ln>
          </p:spPr>
          <p:txBody>
            <a:bodyPr wrap="none" anchor="ctr"/>
            <a:lstStyle/>
            <a:p>
              <a:endParaRPr lang="en-US"/>
            </a:p>
          </p:txBody>
        </p:sp>
        <p:graphicFrame>
          <p:nvGraphicFramePr>
            <p:cNvPr id="35846" name="Object 6"/>
            <p:cNvGraphicFramePr>
              <a:graphicFrameLocks noChangeAspect="1"/>
            </p:cNvGraphicFramePr>
            <p:nvPr/>
          </p:nvGraphicFramePr>
          <p:xfrm>
            <a:off x="3407" y="3819"/>
            <a:ext cx="118" cy="128"/>
          </p:xfrm>
          <a:graphic>
            <a:graphicData uri="http://schemas.openxmlformats.org/presentationml/2006/ole">
              <p:oleObj spid="_x0000_s35846" name="Equation" r:id="rId7" imgW="152280" imgH="164880" progId="">
                <p:embed/>
              </p:oleObj>
            </a:graphicData>
          </a:graphic>
        </p:graphicFrame>
        <p:graphicFrame>
          <p:nvGraphicFramePr>
            <p:cNvPr id="35847" name="Object 7"/>
            <p:cNvGraphicFramePr>
              <a:graphicFrameLocks noChangeAspect="1"/>
            </p:cNvGraphicFramePr>
            <p:nvPr/>
          </p:nvGraphicFramePr>
          <p:xfrm>
            <a:off x="2577" y="3873"/>
            <a:ext cx="115" cy="180"/>
          </p:xfrm>
          <a:graphic>
            <a:graphicData uri="http://schemas.openxmlformats.org/presentationml/2006/ole">
              <p:oleObj spid="_x0000_s35847" name="Equation" r:id="rId8" imgW="114120" imgH="177480" progId="">
                <p:embed/>
              </p:oleObj>
            </a:graphicData>
          </a:graphic>
        </p:graphicFrame>
        <p:graphicFrame>
          <p:nvGraphicFramePr>
            <p:cNvPr id="35848" name="Object 8"/>
            <p:cNvGraphicFramePr>
              <a:graphicFrameLocks noChangeAspect="1"/>
            </p:cNvGraphicFramePr>
            <p:nvPr/>
          </p:nvGraphicFramePr>
          <p:xfrm>
            <a:off x="4112" y="3909"/>
            <a:ext cx="153" cy="154"/>
          </p:xfrm>
          <a:graphic>
            <a:graphicData uri="http://schemas.openxmlformats.org/presentationml/2006/ole">
              <p:oleObj spid="_x0000_s35848" name="Equation" r:id="rId9" imgW="152280" imgH="152280" progId="">
                <p:embed/>
              </p:oleObj>
            </a:graphicData>
          </a:graphic>
        </p:graphicFrame>
        <p:grpSp>
          <p:nvGrpSpPr>
            <p:cNvPr id="35864" name="Group 30"/>
            <p:cNvGrpSpPr>
              <a:grpSpLocks/>
            </p:cNvGrpSpPr>
            <p:nvPr/>
          </p:nvGrpSpPr>
          <p:grpSpPr bwMode="auto">
            <a:xfrm>
              <a:off x="2847" y="3544"/>
              <a:ext cx="233" cy="281"/>
              <a:chOff x="2788" y="3373"/>
              <a:chExt cx="233" cy="281"/>
            </a:xfrm>
          </p:grpSpPr>
          <p:sp>
            <p:nvSpPr>
              <p:cNvPr id="35871" name="Freeform 28"/>
              <p:cNvSpPr>
                <a:spLocks/>
              </p:cNvSpPr>
              <p:nvPr/>
            </p:nvSpPr>
            <p:spPr bwMode="auto">
              <a:xfrm>
                <a:off x="2788" y="3373"/>
                <a:ext cx="233" cy="243"/>
              </a:xfrm>
              <a:custGeom>
                <a:avLst/>
                <a:gdLst>
                  <a:gd name="T0" fmla="*/ 233 w 233"/>
                  <a:gd name="T1" fmla="*/ 0 h 243"/>
                  <a:gd name="T2" fmla="*/ 92 w 233"/>
                  <a:gd name="T3" fmla="*/ 45 h 243"/>
                  <a:gd name="T4" fmla="*/ 15 w 233"/>
                  <a:gd name="T5" fmla="*/ 141 h 243"/>
                  <a:gd name="T6" fmla="*/ 2 w 233"/>
                  <a:gd name="T7" fmla="*/ 243 h 243"/>
                  <a:gd name="T8" fmla="*/ 0 60000 65536"/>
                  <a:gd name="T9" fmla="*/ 0 60000 65536"/>
                  <a:gd name="T10" fmla="*/ 0 60000 65536"/>
                  <a:gd name="T11" fmla="*/ 0 60000 65536"/>
                  <a:gd name="T12" fmla="*/ 0 w 233"/>
                  <a:gd name="T13" fmla="*/ 0 h 243"/>
                  <a:gd name="T14" fmla="*/ 233 w 233"/>
                  <a:gd name="T15" fmla="*/ 243 h 243"/>
                </a:gdLst>
                <a:ahLst/>
                <a:cxnLst>
                  <a:cxn ang="T8">
                    <a:pos x="T0" y="T1"/>
                  </a:cxn>
                  <a:cxn ang="T9">
                    <a:pos x="T2" y="T3"/>
                  </a:cxn>
                  <a:cxn ang="T10">
                    <a:pos x="T4" y="T5"/>
                  </a:cxn>
                  <a:cxn ang="T11">
                    <a:pos x="T6" y="T7"/>
                  </a:cxn>
                </a:cxnLst>
                <a:rect l="T12" t="T13" r="T14" b="T15"/>
                <a:pathLst>
                  <a:path w="233" h="243">
                    <a:moveTo>
                      <a:pt x="233" y="0"/>
                    </a:moveTo>
                    <a:cubicBezTo>
                      <a:pt x="180" y="11"/>
                      <a:pt x="128" y="22"/>
                      <a:pt x="92" y="45"/>
                    </a:cubicBezTo>
                    <a:cubicBezTo>
                      <a:pt x="56" y="68"/>
                      <a:pt x="30" y="108"/>
                      <a:pt x="15" y="141"/>
                    </a:cubicBezTo>
                    <a:cubicBezTo>
                      <a:pt x="0" y="174"/>
                      <a:pt x="1" y="208"/>
                      <a:pt x="2" y="243"/>
                    </a:cubicBezTo>
                  </a:path>
                </a:pathLst>
              </a:custGeom>
              <a:noFill/>
              <a:ln w="9525" cap="flat" cmpd="sng">
                <a:solidFill>
                  <a:schemeClr val="tx1"/>
                </a:solidFill>
                <a:prstDash val="solid"/>
                <a:round/>
                <a:headEnd/>
                <a:tailEnd/>
              </a:ln>
            </p:spPr>
            <p:txBody>
              <a:bodyPr wrap="none" anchor="ctr"/>
              <a:lstStyle/>
              <a:p>
                <a:endParaRPr lang="en-US"/>
              </a:p>
            </p:txBody>
          </p:sp>
          <p:sp>
            <p:nvSpPr>
              <p:cNvPr id="35872" name="Line 29"/>
              <p:cNvSpPr>
                <a:spLocks noChangeShapeType="1"/>
              </p:cNvSpPr>
              <p:nvPr/>
            </p:nvSpPr>
            <p:spPr bwMode="auto">
              <a:xfrm flipH="1">
                <a:off x="2790" y="3578"/>
                <a:ext cx="6" cy="76"/>
              </a:xfrm>
              <a:prstGeom prst="line">
                <a:avLst/>
              </a:prstGeom>
              <a:noFill/>
              <a:ln w="9525">
                <a:solidFill>
                  <a:schemeClr val="tx1"/>
                </a:solidFill>
                <a:round/>
                <a:headEnd/>
                <a:tailEnd type="triangle" w="med" len="med"/>
              </a:ln>
            </p:spPr>
            <p:txBody>
              <a:bodyPr wrap="none" anchor="ctr"/>
              <a:lstStyle/>
              <a:p>
                <a:endParaRPr lang="en-US"/>
              </a:p>
            </p:txBody>
          </p:sp>
        </p:grpSp>
        <p:grpSp>
          <p:nvGrpSpPr>
            <p:cNvPr id="35865" name="Group 34"/>
            <p:cNvGrpSpPr>
              <a:grpSpLocks/>
            </p:cNvGrpSpPr>
            <p:nvPr/>
          </p:nvGrpSpPr>
          <p:grpSpPr bwMode="auto">
            <a:xfrm>
              <a:off x="3295" y="3543"/>
              <a:ext cx="233" cy="281"/>
              <a:chOff x="2788" y="3373"/>
              <a:chExt cx="233" cy="281"/>
            </a:xfrm>
          </p:grpSpPr>
          <p:sp>
            <p:nvSpPr>
              <p:cNvPr id="35869" name="Freeform 35"/>
              <p:cNvSpPr>
                <a:spLocks/>
              </p:cNvSpPr>
              <p:nvPr/>
            </p:nvSpPr>
            <p:spPr bwMode="auto">
              <a:xfrm>
                <a:off x="2788" y="3373"/>
                <a:ext cx="233" cy="243"/>
              </a:xfrm>
              <a:custGeom>
                <a:avLst/>
                <a:gdLst>
                  <a:gd name="T0" fmla="*/ 233 w 233"/>
                  <a:gd name="T1" fmla="*/ 0 h 243"/>
                  <a:gd name="T2" fmla="*/ 92 w 233"/>
                  <a:gd name="T3" fmla="*/ 45 h 243"/>
                  <a:gd name="T4" fmla="*/ 15 w 233"/>
                  <a:gd name="T5" fmla="*/ 141 h 243"/>
                  <a:gd name="T6" fmla="*/ 2 w 233"/>
                  <a:gd name="T7" fmla="*/ 243 h 243"/>
                  <a:gd name="T8" fmla="*/ 0 60000 65536"/>
                  <a:gd name="T9" fmla="*/ 0 60000 65536"/>
                  <a:gd name="T10" fmla="*/ 0 60000 65536"/>
                  <a:gd name="T11" fmla="*/ 0 60000 65536"/>
                  <a:gd name="T12" fmla="*/ 0 w 233"/>
                  <a:gd name="T13" fmla="*/ 0 h 243"/>
                  <a:gd name="T14" fmla="*/ 233 w 233"/>
                  <a:gd name="T15" fmla="*/ 243 h 243"/>
                </a:gdLst>
                <a:ahLst/>
                <a:cxnLst>
                  <a:cxn ang="T8">
                    <a:pos x="T0" y="T1"/>
                  </a:cxn>
                  <a:cxn ang="T9">
                    <a:pos x="T2" y="T3"/>
                  </a:cxn>
                  <a:cxn ang="T10">
                    <a:pos x="T4" y="T5"/>
                  </a:cxn>
                  <a:cxn ang="T11">
                    <a:pos x="T6" y="T7"/>
                  </a:cxn>
                </a:cxnLst>
                <a:rect l="T12" t="T13" r="T14" b="T15"/>
                <a:pathLst>
                  <a:path w="233" h="243">
                    <a:moveTo>
                      <a:pt x="233" y="0"/>
                    </a:moveTo>
                    <a:cubicBezTo>
                      <a:pt x="180" y="11"/>
                      <a:pt x="128" y="22"/>
                      <a:pt x="92" y="45"/>
                    </a:cubicBezTo>
                    <a:cubicBezTo>
                      <a:pt x="56" y="68"/>
                      <a:pt x="30" y="108"/>
                      <a:pt x="15" y="141"/>
                    </a:cubicBezTo>
                    <a:cubicBezTo>
                      <a:pt x="0" y="174"/>
                      <a:pt x="1" y="208"/>
                      <a:pt x="2" y="243"/>
                    </a:cubicBezTo>
                  </a:path>
                </a:pathLst>
              </a:custGeom>
              <a:noFill/>
              <a:ln w="9525" cap="flat" cmpd="sng">
                <a:solidFill>
                  <a:schemeClr val="tx1"/>
                </a:solidFill>
                <a:prstDash val="solid"/>
                <a:round/>
                <a:headEnd/>
                <a:tailEnd/>
              </a:ln>
            </p:spPr>
            <p:txBody>
              <a:bodyPr wrap="none" anchor="ctr"/>
              <a:lstStyle/>
              <a:p>
                <a:endParaRPr lang="en-US"/>
              </a:p>
            </p:txBody>
          </p:sp>
          <p:sp>
            <p:nvSpPr>
              <p:cNvPr id="35870" name="Line 36"/>
              <p:cNvSpPr>
                <a:spLocks noChangeShapeType="1"/>
              </p:cNvSpPr>
              <p:nvPr/>
            </p:nvSpPr>
            <p:spPr bwMode="auto">
              <a:xfrm flipH="1">
                <a:off x="2790" y="3578"/>
                <a:ext cx="6" cy="76"/>
              </a:xfrm>
              <a:prstGeom prst="line">
                <a:avLst/>
              </a:prstGeom>
              <a:noFill/>
              <a:ln w="9525">
                <a:solidFill>
                  <a:schemeClr val="tx1"/>
                </a:solidFill>
                <a:round/>
                <a:headEnd/>
                <a:tailEnd type="triangle" w="med" len="med"/>
              </a:ln>
            </p:spPr>
            <p:txBody>
              <a:bodyPr wrap="none" anchor="ctr"/>
              <a:lstStyle/>
              <a:p>
                <a:endParaRPr lang="en-US"/>
              </a:p>
            </p:txBody>
          </p:sp>
        </p:grpSp>
        <p:grpSp>
          <p:nvGrpSpPr>
            <p:cNvPr id="35866" name="Group 37"/>
            <p:cNvGrpSpPr>
              <a:grpSpLocks/>
            </p:cNvGrpSpPr>
            <p:nvPr/>
          </p:nvGrpSpPr>
          <p:grpSpPr bwMode="auto">
            <a:xfrm>
              <a:off x="3922" y="3538"/>
              <a:ext cx="233" cy="281"/>
              <a:chOff x="2788" y="3373"/>
              <a:chExt cx="233" cy="281"/>
            </a:xfrm>
          </p:grpSpPr>
          <p:sp>
            <p:nvSpPr>
              <p:cNvPr id="35867" name="Freeform 38"/>
              <p:cNvSpPr>
                <a:spLocks/>
              </p:cNvSpPr>
              <p:nvPr/>
            </p:nvSpPr>
            <p:spPr bwMode="auto">
              <a:xfrm>
                <a:off x="2788" y="3373"/>
                <a:ext cx="233" cy="243"/>
              </a:xfrm>
              <a:custGeom>
                <a:avLst/>
                <a:gdLst>
                  <a:gd name="T0" fmla="*/ 233 w 233"/>
                  <a:gd name="T1" fmla="*/ 0 h 243"/>
                  <a:gd name="T2" fmla="*/ 92 w 233"/>
                  <a:gd name="T3" fmla="*/ 45 h 243"/>
                  <a:gd name="T4" fmla="*/ 15 w 233"/>
                  <a:gd name="T5" fmla="*/ 141 h 243"/>
                  <a:gd name="T6" fmla="*/ 2 w 233"/>
                  <a:gd name="T7" fmla="*/ 243 h 243"/>
                  <a:gd name="T8" fmla="*/ 0 60000 65536"/>
                  <a:gd name="T9" fmla="*/ 0 60000 65536"/>
                  <a:gd name="T10" fmla="*/ 0 60000 65536"/>
                  <a:gd name="T11" fmla="*/ 0 60000 65536"/>
                  <a:gd name="T12" fmla="*/ 0 w 233"/>
                  <a:gd name="T13" fmla="*/ 0 h 243"/>
                  <a:gd name="T14" fmla="*/ 233 w 233"/>
                  <a:gd name="T15" fmla="*/ 243 h 243"/>
                </a:gdLst>
                <a:ahLst/>
                <a:cxnLst>
                  <a:cxn ang="T8">
                    <a:pos x="T0" y="T1"/>
                  </a:cxn>
                  <a:cxn ang="T9">
                    <a:pos x="T2" y="T3"/>
                  </a:cxn>
                  <a:cxn ang="T10">
                    <a:pos x="T4" y="T5"/>
                  </a:cxn>
                  <a:cxn ang="T11">
                    <a:pos x="T6" y="T7"/>
                  </a:cxn>
                </a:cxnLst>
                <a:rect l="T12" t="T13" r="T14" b="T15"/>
                <a:pathLst>
                  <a:path w="233" h="243">
                    <a:moveTo>
                      <a:pt x="233" y="0"/>
                    </a:moveTo>
                    <a:cubicBezTo>
                      <a:pt x="180" y="11"/>
                      <a:pt x="128" y="22"/>
                      <a:pt x="92" y="45"/>
                    </a:cubicBezTo>
                    <a:cubicBezTo>
                      <a:pt x="56" y="68"/>
                      <a:pt x="30" y="108"/>
                      <a:pt x="15" y="141"/>
                    </a:cubicBezTo>
                    <a:cubicBezTo>
                      <a:pt x="0" y="174"/>
                      <a:pt x="1" y="208"/>
                      <a:pt x="2" y="243"/>
                    </a:cubicBezTo>
                  </a:path>
                </a:pathLst>
              </a:custGeom>
              <a:noFill/>
              <a:ln w="9525" cap="flat" cmpd="sng">
                <a:solidFill>
                  <a:schemeClr val="tx1"/>
                </a:solidFill>
                <a:prstDash val="solid"/>
                <a:round/>
                <a:headEnd/>
                <a:tailEnd/>
              </a:ln>
            </p:spPr>
            <p:txBody>
              <a:bodyPr wrap="none" anchor="ctr"/>
              <a:lstStyle/>
              <a:p>
                <a:endParaRPr lang="en-US"/>
              </a:p>
            </p:txBody>
          </p:sp>
          <p:sp>
            <p:nvSpPr>
              <p:cNvPr id="35868" name="Line 39"/>
              <p:cNvSpPr>
                <a:spLocks noChangeShapeType="1"/>
              </p:cNvSpPr>
              <p:nvPr/>
            </p:nvSpPr>
            <p:spPr bwMode="auto">
              <a:xfrm flipH="1">
                <a:off x="2790" y="3578"/>
                <a:ext cx="6" cy="76"/>
              </a:xfrm>
              <a:prstGeom prst="line">
                <a:avLst/>
              </a:prstGeom>
              <a:noFill/>
              <a:ln w="9525">
                <a:solidFill>
                  <a:schemeClr val="tx1"/>
                </a:solidFill>
                <a:round/>
                <a:headEnd/>
                <a:tailEnd type="triangle" w="med" len="med"/>
              </a:ln>
            </p:spPr>
            <p:txBody>
              <a:bodyPr wrap="none" anchor="ctr"/>
              <a:lstStyle/>
              <a:p>
                <a:endParaRPr lang="en-US"/>
              </a:p>
            </p:txBody>
          </p:sp>
        </p:grpSp>
        <p:graphicFrame>
          <p:nvGraphicFramePr>
            <p:cNvPr id="35849" name="Object 9"/>
            <p:cNvGraphicFramePr>
              <a:graphicFrameLocks noChangeAspect="1"/>
            </p:cNvGraphicFramePr>
            <p:nvPr/>
          </p:nvGraphicFramePr>
          <p:xfrm>
            <a:off x="3633" y="3636"/>
            <a:ext cx="188" cy="80"/>
          </p:xfrm>
          <a:graphic>
            <a:graphicData uri="http://schemas.openxmlformats.org/presentationml/2006/ole">
              <p:oleObj spid="_x0000_s35849" name="Equation" r:id="rId10" imgW="177480" imgH="75960" progId="">
                <p:embed/>
              </p:oleObj>
            </a:graphicData>
          </a:graphic>
        </p:graphicFrame>
        <p:graphicFrame>
          <p:nvGraphicFramePr>
            <p:cNvPr id="35850" name="Object 10"/>
            <p:cNvGraphicFramePr>
              <a:graphicFrameLocks noChangeAspect="1"/>
            </p:cNvGraphicFramePr>
            <p:nvPr/>
          </p:nvGraphicFramePr>
          <p:xfrm>
            <a:off x="3114" y="3453"/>
            <a:ext cx="102" cy="167"/>
          </p:xfrm>
          <a:graphic>
            <a:graphicData uri="http://schemas.openxmlformats.org/presentationml/2006/ole">
              <p:oleObj spid="_x0000_s35850" name="Equation" r:id="rId11" imgW="101520" imgH="164880" progId="">
                <p:embed/>
              </p:oleObj>
            </a:graphicData>
          </a:graphic>
        </p:graphicFrame>
        <p:graphicFrame>
          <p:nvGraphicFramePr>
            <p:cNvPr id="35851" name="Object 11"/>
            <p:cNvGraphicFramePr>
              <a:graphicFrameLocks noChangeAspect="1"/>
            </p:cNvGraphicFramePr>
            <p:nvPr/>
          </p:nvGraphicFramePr>
          <p:xfrm>
            <a:off x="3552" y="3452"/>
            <a:ext cx="128" cy="167"/>
          </p:xfrm>
          <a:graphic>
            <a:graphicData uri="http://schemas.openxmlformats.org/presentationml/2006/ole">
              <p:oleObj spid="_x0000_s35851" name="Equation" r:id="rId12" imgW="126720" imgH="164880" progId="">
                <p:embed/>
              </p:oleObj>
            </a:graphicData>
          </a:graphic>
        </p:graphicFrame>
        <p:graphicFrame>
          <p:nvGraphicFramePr>
            <p:cNvPr id="35852" name="Object 12"/>
            <p:cNvGraphicFramePr>
              <a:graphicFrameLocks noChangeAspect="1"/>
            </p:cNvGraphicFramePr>
            <p:nvPr/>
          </p:nvGraphicFramePr>
          <p:xfrm>
            <a:off x="4215" y="3476"/>
            <a:ext cx="128" cy="142"/>
          </p:xfrm>
          <a:graphic>
            <a:graphicData uri="http://schemas.openxmlformats.org/presentationml/2006/ole">
              <p:oleObj spid="_x0000_s35852" name="Equation" r:id="rId13" imgW="126720" imgH="139680" progId="">
                <p:embed/>
              </p:oleObj>
            </a:graphicData>
          </a:graphic>
        </p:graphicFrame>
      </p:grpSp>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73" name="Title 1"/>
          <p:cNvSpPr>
            <a:spLocks noGrp="1"/>
          </p:cNvSpPr>
          <p:nvPr>
            <p:ph type="title"/>
          </p:nvPr>
        </p:nvSpPr>
        <p:spPr/>
        <p:txBody>
          <a:bodyPr/>
          <a:lstStyle/>
          <a:p>
            <a:r>
              <a:rPr lang="en-US" smtClean="0"/>
              <a:t>2. </a:t>
            </a:r>
            <a:r>
              <a:rPr lang="en-GB" smtClean="0"/>
              <a:t>Review of Probability Theory: Repeated Trials (15)</a:t>
            </a:r>
            <a:endParaRPr lang="en-US" smtClean="0"/>
          </a:p>
        </p:txBody>
      </p:sp>
      <p:sp>
        <p:nvSpPr>
          <p:cNvPr id="36874" name="Content Placeholder 2"/>
          <p:cNvSpPr>
            <a:spLocks noGrp="1"/>
          </p:cNvSpPr>
          <p:nvPr>
            <p:ph idx="1"/>
          </p:nvPr>
        </p:nvSpPr>
        <p:spPr/>
        <p:txBody>
          <a:bodyPr/>
          <a:lstStyle/>
          <a:p>
            <a:pPr>
              <a:buFont typeface="Wingdings" pitchFamily="2" charset="2"/>
              <a:buNone/>
            </a:pPr>
            <a:r>
              <a:rPr lang="en-US" smtClean="0"/>
              <a:t>	Hence we may assume                Note that               as               However in this case                                         </a:t>
            </a:r>
          </a:p>
          <a:p>
            <a:pPr>
              <a:buFont typeface="Wingdings" pitchFamily="2" charset="2"/>
              <a:buNone/>
            </a:pPr>
            <a:endParaRPr lang="en-US" sz="2400" smtClean="0"/>
          </a:p>
          <a:p>
            <a:pPr>
              <a:buFont typeface="Wingdings" pitchFamily="2" charset="2"/>
              <a:buNone/>
            </a:pPr>
            <a:r>
              <a:rPr lang="en-US" smtClean="0"/>
              <a:t>	is a constant, and the normal approximation is invalid here.</a:t>
            </a:r>
          </a:p>
          <a:p>
            <a:pPr>
              <a:buFont typeface="Wingdings" pitchFamily="2" charset="2"/>
              <a:buNone/>
            </a:pPr>
            <a:endParaRPr lang="en-US" sz="800" smtClean="0"/>
          </a:p>
          <a:p>
            <a:pPr>
              <a:buFont typeface="Wingdings" pitchFamily="2" charset="2"/>
              <a:buNone/>
            </a:pPr>
            <a:r>
              <a:rPr lang="en-US" smtClean="0"/>
              <a:t>	Suppose the interval </a:t>
            </a:r>
            <a:r>
              <a:rPr lang="en-US" smtClean="0">
                <a:sym typeface="Symbol" pitchFamily="18" charset="2"/>
              </a:rPr>
              <a:t> is of interest to us. A call inside that interval is a “success” (</a:t>
            </a:r>
            <a:r>
              <a:rPr lang="en-US" i="1" smtClean="0">
                <a:sym typeface="Symbol" pitchFamily="18" charset="2"/>
              </a:rPr>
              <a:t>H</a:t>
            </a:r>
            <a:r>
              <a:rPr lang="en-US" smtClean="0">
                <a:sym typeface="Symbol" pitchFamily="18" charset="2"/>
              </a:rPr>
              <a:t>), whereas one outside is a “failure” (</a:t>
            </a:r>
            <a:r>
              <a:rPr lang="en-US" i="1" smtClean="0">
                <a:sym typeface="Symbol" pitchFamily="18" charset="2"/>
              </a:rPr>
              <a:t>T </a:t>
            </a:r>
            <a:r>
              <a:rPr lang="en-US" smtClean="0">
                <a:sym typeface="Symbol" pitchFamily="18" charset="2"/>
              </a:rPr>
              <a:t>). This is equivalent to the coin tossing situation, and hence the probability            of obtaining  </a:t>
            </a:r>
            <a:r>
              <a:rPr lang="en-US" i="1" smtClean="0">
                <a:sym typeface="Symbol" pitchFamily="18" charset="2"/>
              </a:rPr>
              <a:t>k</a:t>
            </a:r>
            <a:r>
              <a:rPr lang="en-US" smtClean="0">
                <a:sym typeface="Symbol" pitchFamily="18" charset="2"/>
              </a:rPr>
              <a:t> calls (in any order) in an interval of duration </a:t>
            </a:r>
            <a:r>
              <a:rPr lang="en-US" smtClean="0"/>
              <a:t> is given by the binomial p.m.f. Thus</a:t>
            </a:r>
          </a:p>
          <a:p>
            <a:pPr>
              <a:buFont typeface="Wingdings" pitchFamily="2" charset="2"/>
              <a:buNone/>
            </a:pPr>
            <a:endParaRPr lang="en-US" smtClean="0"/>
          </a:p>
          <a:p>
            <a:pPr>
              <a:buFont typeface="Wingdings" pitchFamily="2" charset="2"/>
              <a:buNone/>
            </a:pPr>
            <a:endParaRPr lang="en-US" sz="2400" smtClean="0"/>
          </a:p>
          <a:p>
            <a:pPr>
              <a:buFont typeface="Wingdings" pitchFamily="2" charset="2"/>
              <a:buNone/>
            </a:pPr>
            <a:r>
              <a:rPr lang="en-US" smtClean="0"/>
              <a:t>	 and here as                                  such that                 It is easy to obtain an excellent approximation to (*) in that situation. </a:t>
            </a:r>
          </a:p>
          <a:p>
            <a:pPr>
              <a:buFont typeface="Wingdings" pitchFamily="2" charset="2"/>
              <a:buNone/>
            </a:pPr>
            <a:endParaRPr lang="en-US" smtClean="0"/>
          </a:p>
          <a:p>
            <a:endParaRPr lang="en-US" smtClean="0"/>
          </a:p>
        </p:txBody>
      </p:sp>
      <p:sp>
        <p:nvSpPr>
          <p:cNvPr id="4" name="Date Placeholder 3"/>
          <p:cNvSpPr>
            <a:spLocks noGrp="1"/>
          </p:cNvSpPr>
          <p:nvPr>
            <p:ph type="dt" sz="quarter" idx="10"/>
          </p:nvPr>
        </p:nvSpPr>
        <p:spPr/>
        <p:txBody>
          <a:bodyPr/>
          <a:lstStyle/>
          <a:p>
            <a:pPr>
              <a:defRPr/>
            </a:pPr>
            <a:r>
              <a:rPr lang="en-US" smtClean="0"/>
              <a:t>		 </a:t>
            </a:r>
            <a:r>
              <a:rPr lang="en-US" sz="1200" smtClean="0"/>
              <a:t> </a:t>
            </a:r>
            <a:fld id="{D091ECF5-B645-4BB4-BABE-C77C373515F7}" type="slidenum">
              <a:rPr lang="en-US" sz="1200" smtClean="0">
                <a:solidFill>
                  <a:srgbClr val="003399"/>
                </a:solidFill>
              </a:rPr>
              <a:pPr>
                <a:defRPr/>
              </a:pPr>
              <a:t>97</a:t>
            </a:fld>
            <a:endParaRPr lang="en-US" sz="1200">
              <a:solidFill>
                <a:srgbClr val="003399"/>
              </a:solidFill>
            </a:endParaRPr>
          </a:p>
        </p:txBody>
      </p:sp>
      <p:graphicFrame>
        <p:nvGraphicFramePr>
          <p:cNvPr id="36866" name="Object 2"/>
          <p:cNvGraphicFramePr>
            <a:graphicFrameLocks noChangeAspect="1"/>
          </p:cNvGraphicFramePr>
          <p:nvPr/>
        </p:nvGraphicFramePr>
        <p:xfrm>
          <a:off x="3429000" y="750888"/>
          <a:ext cx="990600" cy="620712"/>
        </p:xfrm>
        <a:graphic>
          <a:graphicData uri="http://schemas.openxmlformats.org/presentationml/2006/ole">
            <p:oleObj spid="_x0000_s36866" name="Equation" r:id="rId3" imgW="469800" imgH="393480" progId="">
              <p:embed/>
            </p:oleObj>
          </a:graphicData>
        </a:graphic>
      </p:graphicFrame>
      <p:graphicFrame>
        <p:nvGraphicFramePr>
          <p:cNvPr id="36867" name="Object 3"/>
          <p:cNvGraphicFramePr>
            <a:graphicFrameLocks noChangeAspect="1"/>
          </p:cNvGraphicFramePr>
          <p:nvPr/>
        </p:nvGraphicFramePr>
        <p:xfrm>
          <a:off x="5410200" y="900113"/>
          <a:ext cx="904875" cy="319087"/>
        </p:xfrm>
        <a:graphic>
          <a:graphicData uri="http://schemas.openxmlformats.org/presentationml/2006/ole">
            <p:oleObj spid="_x0000_s36867" name="Equation" r:id="rId4" imgW="431640" imgH="203040" progId="">
              <p:embed/>
            </p:oleObj>
          </a:graphicData>
        </a:graphic>
      </p:graphicFrame>
      <p:graphicFrame>
        <p:nvGraphicFramePr>
          <p:cNvPr id="36868" name="Object 4"/>
          <p:cNvGraphicFramePr>
            <a:graphicFrameLocks noChangeAspect="1"/>
          </p:cNvGraphicFramePr>
          <p:nvPr/>
        </p:nvGraphicFramePr>
        <p:xfrm>
          <a:off x="6629400" y="914400"/>
          <a:ext cx="1081088" cy="261938"/>
        </p:xfrm>
        <a:graphic>
          <a:graphicData uri="http://schemas.openxmlformats.org/presentationml/2006/ole">
            <p:oleObj spid="_x0000_s36868" name="Equation" r:id="rId5" imgW="507960" imgH="164880" progId="">
              <p:embed/>
            </p:oleObj>
          </a:graphicData>
        </a:graphic>
      </p:graphicFrame>
      <p:graphicFrame>
        <p:nvGraphicFramePr>
          <p:cNvPr id="36869" name="Object 5"/>
          <p:cNvGraphicFramePr>
            <a:graphicFrameLocks noChangeAspect="1"/>
          </p:cNvGraphicFramePr>
          <p:nvPr/>
        </p:nvGraphicFramePr>
        <p:xfrm>
          <a:off x="2819400" y="1441450"/>
          <a:ext cx="3505200" cy="615950"/>
        </p:xfrm>
        <a:graphic>
          <a:graphicData uri="http://schemas.openxmlformats.org/presentationml/2006/ole">
            <p:oleObj spid="_x0000_s36869" name="Equation" r:id="rId6" imgW="1358640" imgH="393480" progId="">
              <p:embed/>
            </p:oleObj>
          </a:graphicData>
        </a:graphic>
      </p:graphicFrame>
      <p:graphicFrame>
        <p:nvGraphicFramePr>
          <p:cNvPr id="36870" name="Object 6"/>
          <p:cNvGraphicFramePr>
            <a:graphicFrameLocks noChangeAspect="1"/>
          </p:cNvGraphicFramePr>
          <p:nvPr/>
        </p:nvGraphicFramePr>
        <p:xfrm>
          <a:off x="3049588" y="4038600"/>
          <a:ext cx="3286125" cy="685800"/>
        </p:xfrm>
        <a:graphic>
          <a:graphicData uri="http://schemas.openxmlformats.org/presentationml/2006/ole">
            <p:oleObj spid="_x0000_s36870" name="Equation" r:id="rId7" imgW="1917360" imgH="419040" progId="">
              <p:embed/>
            </p:oleObj>
          </a:graphicData>
        </a:graphic>
      </p:graphicFrame>
      <p:sp>
        <p:nvSpPr>
          <p:cNvPr id="36876" name="TextBox 9"/>
          <p:cNvSpPr txBox="1">
            <a:spLocks noChangeArrowheads="1"/>
          </p:cNvSpPr>
          <p:nvPr/>
        </p:nvSpPr>
        <p:spPr bwMode="auto">
          <a:xfrm>
            <a:off x="7848600" y="4191000"/>
            <a:ext cx="492125" cy="400050"/>
          </a:xfrm>
          <a:prstGeom prst="rect">
            <a:avLst/>
          </a:prstGeom>
          <a:noFill/>
          <a:ln w="9525">
            <a:noFill/>
            <a:miter lim="800000"/>
            <a:headEnd/>
            <a:tailEnd/>
          </a:ln>
        </p:spPr>
        <p:txBody>
          <a:bodyPr wrap="none">
            <a:spAutoFit/>
          </a:bodyPr>
          <a:lstStyle/>
          <a:p>
            <a:r>
              <a:rPr lang="en-US"/>
              <a:t>(*)</a:t>
            </a:r>
          </a:p>
        </p:txBody>
      </p:sp>
      <p:graphicFrame>
        <p:nvGraphicFramePr>
          <p:cNvPr id="36871" name="Object 7"/>
          <p:cNvGraphicFramePr>
            <a:graphicFrameLocks noChangeAspect="1"/>
          </p:cNvGraphicFramePr>
          <p:nvPr/>
        </p:nvGraphicFramePr>
        <p:xfrm>
          <a:off x="2366963" y="4914900"/>
          <a:ext cx="2128837" cy="342900"/>
        </p:xfrm>
        <a:graphic>
          <a:graphicData uri="http://schemas.openxmlformats.org/presentationml/2006/ole">
            <p:oleObj spid="_x0000_s36871" name="Equation" r:id="rId8" imgW="939600" imgH="203040" progId="">
              <p:embed/>
            </p:oleObj>
          </a:graphicData>
        </a:graphic>
      </p:graphicFrame>
      <p:graphicFrame>
        <p:nvGraphicFramePr>
          <p:cNvPr id="36872" name="Object 8"/>
          <p:cNvGraphicFramePr>
            <a:graphicFrameLocks noChangeAspect="1"/>
          </p:cNvGraphicFramePr>
          <p:nvPr/>
        </p:nvGraphicFramePr>
        <p:xfrm>
          <a:off x="5410200" y="4926013"/>
          <a:ext cx="1050925" cy="331787"/>
        </p:xfrm>
        <a:graphic>
          <a:graphicData uri="http://schemas.openxmlformats.org/presentationml/2006/ole">
            <p:oleObj spid="_x0000_s36872" name="Equation" r:id="rId9" imgW="482400" imgH="203040" progId="">
              <p:embed/>
            </p:oleObj>
          </a:graphicData>
        </a:graphic>
      </p:graphicFrame>
    </p:spTree>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6" name="Title 1"/>
          <p:cNvSpPr>
            <a:spLocks noGrp="1"/>
          </p:cNvSpPr>
          <p:nvPr>
            <p:ph type="title"/>
          </p:nvPr>
        </p:nvSpPr>
        <p:spPr/>
        <p:txBody>
          <a:bodyPr/>
          <a:lstStyle/>
          <a:p>
            <a:r>
              <a:rPr lang="en-US" smtClean="0"/>
              <a:t>2. </a:t>
            </a:r>
            <a:r>
              <a:rPr lang="en-GB" smtClean="0"/>
              <a:t>Review of Probability Theory: Repeated Trials (16)</a:t>
            </a:r>
            <a:endParaRPr lang="en-US" smtClean="0"/>
          </a:p>
        </p:txBody>
      </p:sp>
      <p:sp>
        <p:nvSpPr>
          <p:cNvPr id="37897" name="Content Placeholder 2"/>
          <p:cNvSpPr>
            <a:spLocks noGrp="1"/>
          </p:cNvSpPr>
          <p:nvPr>
            <p:ph idx="1"/>
          </p:nvPr>
        </p:nvSpPr>
        <p:spPr/>
        <p:txBody>
          <a:bodyPr/>
          <a:lstStyle/>
          <a:p>
            <a:pPr>
              <a:buFont typeface="Wingdings" pitchFamily="2" charset="2"/>
              <a:buNone/>
            </a:pPr>
            <a:r>
              <a:rPr lang="en-US" smtClean="0"/>
              <a:t>	To see this, rewrite (*) as</a:t>
            </a:r>
          </a:p>
          <a:p>
            <a:pPr>
              <a:buFont typeface="Wingdings" pitchFamily="2" charset="2"/>
              <a:buNone/>
            </a:pPr>
            <a:endParaRPr lang="en-US" smtClean="0"/>
          </a:p>
          <a:p>
            <a:pPr>
              <a:buFont typeface="Wingdings" pitchFamily="2" charset="2"/>
              <a:buNone/>
            </a:pPr>
            <a:endParaRPr lang="en-US" smtClean="0"/>
          </a:p>
          <a:p>
            <a:pPr>
              <a:buFont typeface="Wingdings" pitchFamily="2" charset="2"/>
              <a:buNone/>
            </a:pPr>
            <a:endParaRPr lang="en-US" smtClean="0"/>
          </a:p>
          <a:p>
            <a:pPr>
              <a:buFont typeface="Wingdings" pitchFamily="2" charset="2"/>
              <a:buNone/>
            </a:pPr>
            <a:endParaRPr lang="en-US" smtClean="0"/>
          </a:p>
          <a:p>
            <a:pPr>
              <a:buFont typeface="Wingdings" pitchFamily="2" charset="2"/>
              <a:buNone/>
            </a:pPr>
            <a:r>
              <a:rPr lang="en-US" smtClean="0"/>
              <a:t>	Thus</a:t>
            </a:r>
          </a:p>
          <a:p>
            <a:pPr>
              <a:buFont typeface="Wingdings" pitchFamily="2" charset="2"/>
              <a:buNone/>
            </a:pPr>
            <a:endParaRPr lang="en-US" smtClean="0"/>
          </a:p>
          <a:p>
            <a:pPr>
              <a:buFont typeface="Wingdings" pitchFamily="2" charset="2"/>
              <a:buNone/>
            </a:pPr>
            <a:endParaRPr lang="en-US" sz="1600" smtClean="0"/>
          </a:p>
          <a:p>
            <a:pPr>
              <a:buFont typeface="Wingdings" pitchFamily="2" charset="2"/>
              <a:buNone/>
            </a:pPr>
            <a:r>
              <a:rPr lang="en-US" smtClean="0"/>
              <a:t>	since the finite products                                        		     as well  </a:t>
            </a:r>
          </a:p>
          <a:p>
            <a:pPr>
              <a:buFont typeface="Wingdings" pitchFamily="2" charset="2"/>
              <a:buNone/>
            </a:pPr>
            <a:endParaRPr lang="en-US" sz="1600" smtClean="0"/>
          </a:p>
          <a:p>
            <a:pPr>
              <a:buFont typeface="Wingdings" pitchFamily="2" charset="2"/>
              <a:buNone/>
            </a:pPr>
            <a:r>
              <a:rPr lang="en-US" smtClean="0"/>
              <a:t>	as            	tend to unity as                and </a:t>
            </a:r>
          </a:p>
          <a:p>
            <a:pPr>
              <a:buFont typeface="Wingdings" pitchFamily="2" charset="2"/>
              <a:buNone/>
            </a:pPr>
            <a:endParaRPr lang="en-US" smtClean="0"/>
          </a:p>
          <a:p>
            <a:pPr>
              <a:buFont typeface="Wingdings" pitchFamily="2" charset="2"/>
              <a:buNone/>
            </a:pPr>
            <a:endParaRPr lang="en-US" smtClean="0"/>
          </a:p>
          <a:p>
            <a:pPr>
              <a:buFont typeface="Wingdings" pitchFamily="2" charset="2"/>
              <a:buNone/>
            </a:pPr>
            <a:endParaRPr lang="en-US" smtClean="0"/>
          </a:p>
          <a:p>
            <a:pPr>
              <a:buFont typeface="Wingdings" pitchFamily="2" charset="2"/>
              <a:buNone/>
            </a:pPr>
            <a:r>
              <a:rPr lang="en-US" smtClean="0"/>
              <a:t>	</a:t>
            </a:r>
          </a:p>
        </p:txBody>
      </p:sp>
      <p:sp>
        <p:nvSpPr>
          <p:cNvPr id="4" name="Date Placeholder 3"/>
          <p:cNvSpPr>
            <a:spLocks noGrp="1"/>
          </p:cNvSpPr>
          <p:nvPr>
            <p:ph type="dt" sz="quarter" idx="10"/>
          </p:nvPr>
        </p:nvSpPr>
        <p:spPr/>
        <p:txBody>
          <a:bodyPr/>
          <a:lstStyle/>
          <a:p>
            <a:pPr>
              <a:defRPr/>
            </a:pPr>
            <a:r>
              <a:rPr lang="en-US" smtClean="0"/>
              <a:t>		 </a:t>
            </a:r>
            <a:r>
              <a:rPr lang="en-US" sz="1200" smtClean="0"/>
              <a:t> </a:t>
            </a:r>
            <a:fld id="{730564DC-6CA7-419A-9F00-C26666CFEE2A}" type="slidenum">
              <a:rPr lang="en-US" sz="1200" smtClean="0">
                <a:solidFill>
                  <a:srgbClr val="003399"/>
                </a:solidFill>
              </a:rPr>
              <a:pPr>
                <a:defRPr/>
              </a:pPr>
              <a:t>98</a:t>
            </a:fld>
            <a:endParaRPr lang="en-US" sz="1200">
              <a:solidFill>
                <a:srgbClr val="003399"/>
              </a:solidFill>
            </a:endParaRPr>
          </a:p>
        </p:txBody>
      </p:sp>
      <p:graphicFrame>
        <p:nvGraphicFramePr>
          <p:cNvPr id="37890" name="Object 2"/>
          <p:cNvGraphicFramePr>
            <a:graphicFrameLocks noChangeAspect="1"/>
          </p:cNvGraphicFramePr>
          <p:nvPr/>
        </p:nvGraphicFramePr>
        <p:xfrm>
          <a:off x="1981200" y="1214438"/>
          <a:ext cx="5243513" cy="1376362"/>
        </p:xfrm>
        <a:graphic>
          <a:graphicData uri="http://schemas.openxmlformats.org/presentationml/2006/ole">
            <p:oleObj spid="_x0000_s37890" name="Equation" r:id="rId3" imgW="3136680" imgH="863280" progId="">
              <p:embed/>
            </p:oleObj>
          </a:graphicData>
        </a:graphic>
      </p:graphicFrame>
      <p:graphicFrame>
        <p:nvGraphicFramePr>
          <p:cNvPr id="37891" name="Object 3"/>
          <p:cNvGraphicFramePr>
            <a:graphicFrameLocks noChangeAspect="1"/>
          </p:cNvGraphicFramePr>
          <p:nvPr/>
        </p:nvGraphicFramePr>
        <p:xfrm>
          <a:off x="3109913" y="2819400"/>
          <a:ext cx="2833687" cy="665163"/>
        </p:xfrm>
        <a:graphic>
          <a:graphicData uri="http://schemas.openxmlformats.org/presentationml/2006/ole">
            <p:oleObj spid="_x0000_s37891" name="Equation" r:id="rId4" imgW="1638000" imgH="419040" progId="">
              <p:embed/>
            </p:oleObj>
          </a:graphicData>
        </a:graphic>
      </p:graphicFrame>
      <p:sp>
        <p:nvSpPr>
          <p:cNvPr id="37899" name="TextBox 8"/>
          <p:cNvSpPr txBox="1">
            <a:spLocks noChangeArrowheads="1"/>
          </p:cNvSpPr>
          <p:nvPr/>
        </p:nvSpPr>
        <p:spPr bwMode="auto">
          <a:xfrm>
            <a:off x="7848600" y="2952750"/>
            <a:ext cx="623888" cy="400050"/>
          </a:xfrm>
          <a:prstGeom prst="rect">
            <a:avLst/>
          </a:prstGeom>
          <a:noFill/>
          <a:ln w="9525">
            <a:noFill/>
            <a:miter lim="800000"/>
            <a:headEnd/>
            <a:tailEnd/>
          </a:ln>
        </p:spPr>
        <p:txBody>
          <a:bodyPr wrap="none">
            <a:spAutoFit/>
          </a:bodyPr>
          <a:lstStyle/>
          <a:p>
            <a:r>
              <a:rPr lang="en-US"/>
              <a:t>(**)</a:t>
            </a:r>
          </a:p>
        </p:txBody>
      </p:sp>
      <p:graphicFrame>
        <p:nvGraphicFramePr>
          <p:cNvPr id="37892" name="Object 4"/>
          <p:cNvGraphicFramePr>
            <a:graphicFrameLocks noChangeAspect="1"/>
          </p:cNvGraphicFramePr>
          <p:nvPr/>
        </p:nvGraphicFramePr>
        <p:xfrm>
          <a:off x="3657600" y="3581400"/>
          <a:ext cx="3800475" cy="685800"/>
        </p:xfrm>
        <a:graphic>
          <a:graphicData uri="http://schemas.openxmlformats.org/presentationml/2006/ole">
            <p:oleObj spid="_x0000_s37892" name="Equation" r:id="rId5" imgW="1726920" imgH="431640" progId="">
              <p:embed/>
            </p:oleObj>
          </a:graphicData>
        </a:graphic>
      </p:graphicFrame>
      <p:graphicFrame>
        <p:nvGraphicFramePr>
          <p:cNvPr id="37893" name="Object 5"/>
          <p:cNvGraphicFramePr>
            <a:graphicFrameLocks noChangeAspect="1"/>
          </p:cNvGraphicFramePr>
          <p:nvPr/>
        </p:nvGraphicFramePr>
        <p:xfrm>
          <a:off x="1447800" y="4191000"/>
          <a:ext cx="1114425" cy="685800"/>
        </p:xfrm>
        <a:graphic>
          <a:graphicData uri="http://schemas.openxmlformats.org/presentationml/2006/ole">
            <p:oleObj spid="_x0000_s37893" name="Equation" r:id="rId6" imgW="558720" imgH="469800" progId="">
              <p:embed/>
            </p:oleObj>
          </a:graphicData>
        </a:graphic>
      </p:graphicFrame>
      <p:graphicFrame>
        <p:nvGraphicFramePr>
          <p:cNvPr id="37894" name="Object 6"/>
          <p:cNvGraphicFramePr>
            <a:graphicFrameLocks noChangeAspect="1"/>
          </p:cNvGraphicFramePr>
          <p:nvPr/>
        </p:nvGraphicFramePr>
        <p:xfrm>
          <a:off x="4191000" y="4448175"/>
          <a:ext cx="990600" cy="276225"/>
        </p:xfrm>
        <a:graphic>
          <a:graphicData uri="http://schemas.openxmlformats.org/presentationml/2006/ole">
            <p:oleObj spid="_x0000_s37894" name="Equation" r:id="rId7" imgW="495000" imgH="164880" progId="">
              <p:embed/>
            </p:oleObj>
          </a:graphicData>
        </a:graphic>
      </p:graphicFrame>
      <p:graphicFrame>
        <p:nvGraphicFramePr>
          <p:cNvPr id="37895" name="Object 7"/>
          <p:cNvGraphicFramePr>
            <a:graphicFrameLocks noChangeAspect="1"/>
          </p:cNvGraphicFramePr>
          <p:nvPr/>
        </p:nvGraphicFramePr>
        <p:xfrm>
          <a:off x="3505200" y="4818063"/>
          <a:ext cx="2286000" cy="744537"/>
        </p:xfrm>
        <a:graphic>
          <a:graphicData uri="http://schemas.openxmlformats.org/presentationml/2006/ole">
            <p:oleObj spid="_x0000_s37895" name="Equation" r:id="rId8" imgW="1155600" imgH="469800" progId="">
              <p:embed/>
            </p:oleObj>
          </a:graphicData>
        </a:graphic>
      </p:graphicFrame>
    </p:spTree>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7" name="Title 1"/>
          <p:cNvSpPr>
            <a:spLocks noGrp="1"/>
          </p:cNvSpPr>
          <p:nvPr>
            <p:ph type="title"/>
          </p:nvPr>
        </p:nvSpPr>
        <p:spPr/>
        <p:txBody>
          <a:bodyPr/>
          <a:lstStyle/>
          <a:p>
            <a:r>
              <a:rPr lang="en-US" smtClean="0"/>
              <a:t>2. </a:t>
            </a:r>
            <a:r>
              <a:rPr lang="en-GB" smtClean="0"/>
              <a:t>Review of Probability Theory: Repeated Trials (17)</a:t>
            </a:r>
            <a:endParaRPr lang="en-US" smtClean="0"/>
          </a:p>
        </p:txBody>
      </p:sp>
      <p:sp>
        <p:nvSpPr>
          <p:cNvPr id="38918" name="Content Placeholder 2"/>
          <p:cNvSpPr>
            <a:spLocks noGrp="1"/>
          </p:cNvSpPr>
          <p:nvPr>
            <p:ph idx="1"/>
          </p:nvPr>
        </p:nvSpPr>
        <p:spPr/>
        <p:txBody>
          <a:bodyPr/>
          <a:lstStyle/>
          <a:p>
            <a:pPr>
              <a:buFont typeface="Wingdings" pitchFamily="2" charset="2"/>
              <a:buNone/>
            </a:pPr>
            <a:r>
              <a:rPr lang="en-US" smtClean="0"/>
              <a:t>	The right side of (**) represents the Poisson p.m.f and the Poisson approximation to the binomial r.v is valid in situations where the binomial r.v parameters </a:t>
            </a:r>
            <a:r>
              <a:rPr lang="en-US" i="1" smtClean="0">
                <a:sym typeface="Symbol" pitchFamily="18" charset="2"/>
              </a:rPr>
              <a:t>n</a:t>
            </a:r>
            <a:r>
              <a:rPr lang="en-US" smtClean="0"/>
              <a:t> and </a:t>
            </a:r>
            <a:r>
              <a:rPr lang="en-US" i="1" smtClean="0"/>
              <a:t>p </a:t>
            </a:r>
            <a:r>
              <a:rPr lang="en-US" smtClean="0"/>
              <a:t>diverge to two extremes                            such that their product </a:t>
            </a:r>
            <a:r>
              <a:rPr lang="en-US" i="1" smtClean="0"/>
              <a:t>np</a:t>
            </a:r>
            <a:r>
              <a:rPr lang="en-US" smtClean="0"/>
              <a:t> is a constant.   </a:t>
            </a:r>
          </a:p>
          <a:p>
            <a:pPr>
              <a:buFont typeface="Wingdings" pitchFamily="2" charset="2"/>
              <a:buNone/>
            </a:pPr>
            <a:endParaRPr lang="en-US" sz="1200" smtClean="0"/>
          </a:p>
          <a:p>
            <a:pPr>
              <a:buFont typeface="Wingdings" pitchFamily="2" charset="2"/>
              <a:buNone/>
            </a:pPr>
            <a:r>
              <a:rPr lang="en-US" smtClean="0"/>
              <a:t>	</a:t>
            </a:r>
            <a:r>
              <a:rPr lang="en-US" u="sng" smtClean="0"/>
              <a:t>Example:</a:t>
            </a:r>
            <a:r>
              <a:rPr lang="en-US" smtClean="0"/>
              <a:t> Winning a Lottery: </a:t>
            </a:r>
          </a:p>
          <a:p>
            <a:pPr>
              <a:buFont typeface="Wingdings" pitchFamily="2" charset="2"/>
              <a:buNone/>
            </a:pPr>
            <a:r>
              <a:rPr lang="en-US" smtClean="0"/>
              <a:t>	Suppose two million lottery tickets are issued with 100 winning tickets among them. (a) If a person purchases 100 tickets, what is the probability of winning? (b) How many tickets should one buy to be 95% confident of having a winning ticket?          </a:t>
            </a:r>
            <a:endParaRPr lang="en-US" sz="800" smtClean="0"/>
          </a:p>
          <a:p>
            <a:pPr>
              <a:buFont typeface="Wingdings" pitchFamily="2" charset="2"/>
              <a:buNone/>
            </a:pPr>
            <a:r>
              <a:rPr lang="en-US" smtClean="0"/>
              <a:t>	Solution: The probability of buying a winning ticket</a:t>
            </a:r>
          </a:p>
          <a:p>
            <a:pPr>
              <a:buFont typeface="Wingdings" pitchFamily="2" charset="2"/>
              <a:buNone/>
            </a:pPr>
            <a:endParaRPr lang="en-US" smtClean="0"/>
          </a:p>
          <a:p>
            <a:pPr>
              <a:buFont typeface="Wingdings" pitchFamily="2" charset="2"/>
              <a:buNone/>
            </a:pPr>
            <a:endParaRPr lang="en-US" smtClean="0"/>
          </a:p>
          <a:p>
            <a:pPr>
              <a:buFont typeface="Wingdings" pitchFamily="2" charset="2"/>
              <a:buNone/>
            </a:pPr>
            <a:r>
              <a:rPr lang="en-US" smtClean="0"/>
              <a:t>	Here </a:t>
            </a:r>
            <a:r>
              <a:rPr lang="en-US" i="1" smtClean="0"/>
              <a:t>n </a:t>
            </a:r>
            <a:r>
              <a:rPr lang="en-US" smtClean="0"/>
              <a:t>= 100 and the number of winning tickets </a:t>
            </a:r>
            <a:r>
              <a:rPr lang="en-US" i="1" smtClean="0"/>
              <a:t>X</a:t>
            </a:r>
            <a:r>
              <a:rPr lang="en-US" smtClean="0"/>
              <a:t> in the </a:t>
            </a:r>
            <a:r>
              <a:rPr lang="en-US" i="1" smtClean="0"/>
              <a:t>n</a:t>
            </a:r>
            <a:r>
              <a:rPr lang="en-US" smtClean="0"/>
              <a:t> purchased tickets has an approximate Poisson distribution with parameter</a:t>
            </a:r>
          </a:p>
          <a:p>
            <a:pPr>
              <a:buFont typeface="Wingdings" pitchFamily="2" charset="2"/>
              <a:buNone/>
            </a:pPr>
            <a:endParaRPr lang="en-US" smtClean="0"/>
          </a:p>
          <a:p>
            <a:endParaRPr lang="en-US" smtClean="0"/>
          </a:p>
        </p:txBody>
      </p:sp>
      <p:sp>
        <p:nvSpPr>
          <p:cNvPr id="4" name="Date Placeholder 3"/>
          <p:cNvSpPr>
            <a:spLocks noGrp="1"/>
          </p:cNvSpPr>
          <p:nvPr>
            <p:ph type="dt" sz="quarter" idx="10"/>
          </p:nvPr>
        </p:nvSpPr>
        <p:spPr/>
        <p:txBody>
          <a:bodyPr/>
          <a:lstStyle/>
          <a:p>
            <a:pPr>
              <a:defRPr/>
            </a:pPr>
            <a:r>
              <a:rPr lang="en-US" smtClean="0"/>
              <a:t>		 </a:t>
            </a:r>
            <a:r>
              <a:rPr lang="en-US" sz="1200" smtClean="0"/>
              <a:t> </a:t>
            </a:r>
            <a:fld id="{47285D39-07E4-4E64-A54D-098C4A204A93}" type="slidenum">
              <a:rPr lang="en-US" sz="1200" smtClean="0">
                <a:solidFill>
                  <a:srgbClr val="003399"/>
                </a:solidFill>
              </a:rPr>
              <a:pPr>
                <a:defRPr/>
              </a:pPr>
              <a:t>99</a:t>
            </a:fld>
            <a:endParaRPr lang="en-US" sz="1200">
              <a:solidFill>
                <a:srgbClr val="003399"/>
              </a:solidFill>
            </a:endParaRPr>
          </a:p>
        </p:txBody>
      </p:sp>
      <p:graphicFrame>
        <p:nvGraphicFramePr>
          <p:cNvPr id="38914" name="Object 2"/>
          <p:cNvGraphicFramePr>
            <a:graphicFrameLocks noChangeAspect="1"/>
          </p:cNvGraphicFramePr>
          <p:nvPr/>
        </p:nvGraphicFramePr>
        <p:xfrm>
          <a:off x="6858000" y="1500188"/>
          <a:ext cx="1743075" cy="328612"/>
        </p:xfrm>
        <a:graphic>
          <a:graphicData uri="http://schemas.openxmlformats.org/presentationml/2006/ole">
            <p:oleObj spid="_x0000_s38914" name="Equation" r:id="rId3" imgW="1002960" imgH="203040" progId="">
              <p:embed/>
            </p:oleObj>
          </a:graphicData>
        </a:graphic>
      </p:graphicFrame>
      <p:graphicFrame>
        <p:nvGraphicFramePr>
          <p:cNvPr id="38915" name="Object 3"/>
          <p:cNvGraphicFramePr>
            <a:graphicFrameLocks noChangeAspect="1"/>
          </p:cNvGraphicFramePr>
          <p:nvPr/>
        </p:nvGraphicFramePr>
        <p:xfrm>
          <a:off x="2289175" y="4419600"/>
          <a:ext cx="4721225" cy="628650"/>
        </p:xfrm>
        <a:graphic>
          <a:graphicData uri="http://schemas.openxmlformats.org/presentationml/2006/ole">
            <p:oleObj spid="_x0000_s38915" name="Equation" r:id="rId4" imgW="2933640" imgH="393480" progId="">
              <p:embed/>
            </p:oleObj>
          </a:graphicData>
        </a:graphic>
      </p:graphicFrame>
      <p:graphicFrame>
        <p:nvGraphicFramePr>
          <p:cNvPr id="38916" name="Object 4"/>
          <p:cNvGraphicFramePr>
            <a:graphicFrameLocks noChangeAspect="1"/>
          </p:cNvGraphicFramePr>
          <p:nvPr/>
        </p:nvGraphicFramePr>
        <p:xfrm>
          <a:off x="2819400" y="5715000"/>
          <a:ext cx="4090988" cy="381000"/>
        </p:xfrm>
        <a:graphic>
          <a:graphicData uri="http://schemas.openxmlformats.org/presentationml/2006/ole">
            <p:oleObj spid="_x0000_s38916" name="Equation" r:id="rId5" imgW="1955520" imgH="228600" progId="">
              <p:embed/>
            </p:oleObj>
          </a:graphicData>
        </a:graphic>
      </p:graphicFrame>
    </p:spTree>
  </p:cSld>
  <p:clrMapOvr>
    <a:masterClrMapping/>
  </p:clrMapOvr>
  <p:timing>
    <p:tnLst>
      <p:par>
        <p:cTn id="1" dur="indefinite" restart="never" nodeType="tmRoot"/>
      </p:par>
    </p:tnLst>
  </p:timing>
</p:sld>
</file>

<file path=ppt/theme/theme1.xml><?xml version="1.0" encoding="utf-8"?>
<a:theme xmlns:a="http://schemas.openxmlformats.org/drawingml/2006/main" name="Leere Präsentation">
  <a:themeElements>
    <a:clrScheme name="Leere Prä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eere Präsentation">
      <a:majorFont>
        <a:latin typeface="Times New Roman"/>
        <a:ea typeface=""/>
        <a:cs typeface=""/>
      </a:majorFont>
      <a:minorFont>
        <a:latin typeface="VNI-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VNI-Times" pitchFamily="2"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VNI-Times" pitchFamily="2" charset="0"/>
          </a:defRPr>
        </a:defPPr>
      </a:lstStyle>
    </a:lnDef>
  </a:objectDefaults>
  <a:extraClrSchemeLst>
    <a:extraClrScheme>
      <a:clrScheme name="Leere Prä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Leere Prä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Leere Prä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Leere Prä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eere Prä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Leere Prä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Leere Prä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D:\Programme\Microsoft Office\Vorlagen\Leere Präsentation.pot</Template>
  <TotalTime>10683</TotalTime>
  <Words>13580</Words>
  <Application>Microsoft Office PowerPoint</Application>
  <PresentationFormat>Overhead</PresentationFormat>
  <Paragraphs>2451</Paragraphs>
  <Slides>216</Slides>
  <Notes>1</Notes>
  <HiddenSlides>0</HiddenSlides>
  <MMClips>0</MMClips>
  <ScaleCrop>false</ScaleCrop>
  <HeadingPairs>
    <vt:vector size="6" baseType="variant">
      <vt:variant>
        <vt:lpstr>Theme</vt:lpstr>
      </vt:variant>
      <vt:variant>
        <vt:i4>1</vt:i4>
      </vt:variant>
      <vt:variant>
        <vt:lpstr>Embedded OLE Servers</vt:lpstr>
      </vt:variant>
      <vt:variant>
        <vt:i4>3</vt:i4>
      </vt:variant>
      <vt:variant>
        <vt:lpstr>Slide Titles</vt:lpstr>
      </vt:variant>
      <vt:variant>
        <vt:i4>216</vt:i4>
      </vt:variant>
    </vt:vector>
  </HeadingPairs>
  <TitlesOfParts>
    <vt:vector size="220" baseType="lpstr">
      <vt:lpstr>Leere Präsentation</vt:lpstr>
      <vt:lpstr>Equation</vt:lpstr>
      <vt:lpstr>Microsoft Equation 3.0</vt:lpstr>
      <vt:lpstr>Document</vt:lpstr>
      <vt:lpstr>Slide 1</vt:lpstr>
      <vt:lpstr>Slide 2</vt:lpstr>
      <vt:lpstr>Outline (1)</vt:lpstr>
      <vt:lpstr>Outline (2) </vt:lpstr>
      <vt:lpstr>Outline (3)</vt:lpstr>
      <vt:lpstr>References</vt:lpstr>
      <vt:lpstr>Goal of the Course</vt:lpstr>
      <vt:lpstr>Optimum Receiver Design (1)</vt:lpstr>
      <vt:lpstr>Optimum Receiver Design (2)</vt:lpstr>
      <vt:lpstr>Optimum Receiver Design (3)</vt:lpstr>
      <vt:lpstr>Optimum Receiver Design (4)</vt:lpstr>
      <vt:lpstr>Optimum Receiver Design (5)</vt:lpstr>
      <vt:lpstr>Optimum Receiver Design (6)</vt:lpstr>
      <vt:lpstr>Optimum Receiver Design (8)</vt:lpstr>
      <vt:lpstr>Optimum Receiver Design (9)</vt:lpstr>
      <vt:lpstr>Optimum Receiver Design (10)</vt:lpstr>
      <vt:lpstr>Optimum Receiver Design (11)</vt:lpstr>
      <vt:lpstr>Optimum Receiver Design (12)</vt:lpstr>
      <vt:lpstr>Optimum Receiver Design (13)</vt:lpstr>
      <vt:lpstr>Optimum Receiver Design (14)</vt:lpstr>
      <vt:lpstr>Optimum Receiver Design (15)</vt:lpstr>
      <vt:lpstr>Optimum Receiver Design (16)</vt:lpstr>
      <vt:lpstr>Optimum Receiver Design (17)</vt:lpstr>
      <vt:lpstr>Optimum Receiver Design (18)</vt:lpstr>
      <vt:lpstr>Optimum Receiver Design (19)</vt:lpstr>
      <vt:lpstr>Optimum Receiver Design (20)</vt:lpstr>
      <vt:lpstr>Optimum Receiver Design (21)</vt:lpstr>
      <vt:lpstr>Optimum Receiver Design (22)</vt:lpstr>
      <vt:lpstr>Random Signals vs. Deterministic Signals (1)</vt:lpstr>
      <vt:lpstr>Random Signals vs. Deterministic Signals (2)</vt:lpstr>
      <vt:lpstr>Techniques for Processing Random Signals</vt:lpstr>
      <vt:lpstr>Random Signal Analysis (1)</vt:lpstr>
      <vt:lpstr>Random Signal Analysis (2)</vt:lpstr>
      <vt:lpstr>Random Signal Analysis (3)</vt:lpstr>
      <vt:lpstr>Random Signal Analysis (4)</vt:lpstr>
      <vt:lpstr>Random Signal Analysis (5)</vt:lpstr>
      <vt:lpstr>Random Signal Analysis (6)</vt:lpstr>
      <vt:lpstr>Random Signal Analysis (7)</vt:lpstr>
      <vt:lpstr>Random Signal Modeling (1)</vt:lpstr>
      <vt:lpstr>Random Signal Modeling (2)</vt:lpstr>
      <vt:lpstr>Random Signal Modeling (3)</vt:lpstr>
      <vt:lpstr>Adaptive Filtering (1)</vt:lpstr>
      <vt:lpstr>Adaptive Filtering (2)</vt:lpstr>
      <vt:lpstr>Adaptive Filtering (3)</vt:lpstr>
      <vt:lpstr>Adaptive Filtering (4)</vt:lpstr>
      <vt:lpstr>Adaptive Filtering (5)</vt:lpstr>
      <vt:lpstr>Adaptive Filtering (6)</vt:lpstr>
      <vt:lpstr>Adaptive Filtering (7)</vt:lpstr>
      <vt:lpstr>Adaptive Filtering (8)</vt:lpstr>
      <vt:lpstr>Adaptive Filtering (9)</vt:lpstr>
      <vt:lpstr>Array Processing (1)</vt:lpstr>
      <vt:lpstr>Array Processing (2)</vt:lpstr>
      <vt:lpstr>Array Processing (3)</vt:lpstr>
      <vt:lpstr>Array Processing (4)</vt:lpstr>
      <vt:lpstr>Array Processing (5)</vt:lpstr>
      <vt:lpstr>Chapter 1:  Discrete-Time Signal Processing</vt:lpstr>
      <vt:lpstr>1. Z-transform (1)</vt:lpstr>
      <vt:lpstr>1. Z-transform (2)</vt:lpstr>
      <vt:lpstr>1. Linear Time-Invariant (LTI) Filters (1)</vt:lpstr>
      <vt:lpstr>1. LTI Filters (2)</vt:lpstr>
      <vt:lpstr>1. LTI Filters (3)</vt:lpstr>
      <vt:lpstr>1. LTI Filters (4)</vt:lpstr>
      <vt:lpstr>1. LTI Filters (5)</vt:lpstr>
      <vt:lpstr>1. LTI Filters (6)</vt:lpstr>
      <vt:lpstr>1. Discrete Fourier Transform (DFT) (1)</vt:lpstr>
      <vt:lpstr>Chapter 2:  Stochastic Processes and Models</vt:lpstr>
      <vt:lpstr>2. Review of Probability and Random Variables</vt:lpstr>
      <vt:lpstr>2. Review of Probability Theory: Basics (1)</vt:lpstr>
      <vt:lpstr>2. Review of Probability Theory: Basics (2)</vt:lpstr>
      <vt:lpstr>2. Review of Probability Theory: Basics (3)</vt:lpstr>
      <vt:lpstr>2. Review of Probability Theory: Basics (4)</vt:lpstr>
      <vt:lpstr>2. Review of Probability Theory: Basics (5)</vt:lpstr>
      <vt:lpstr>2. Review of Probability Theory: Basics (6)</vt:lpstr>
      <vt:lpstr>2. Review of Probability Theory: Basics (7)</vt:lpstr>
      <vt:lpstr>2. Review of Probability Theory: Basics (8)</vt:lpstr>
      <vt:lpstr>2. Review of Probability Theory: Basics (9)</vt:lpstr>
      <vt:lpstr>2. Review of Probability Theory: Basics (10)</vt:lpstr>
      <vt:lpstr>2. Review of Probability Theory: Basics (11)</vt:lpstr>
      <vt:lpstr>2. Review of Probability Theory: Basics (12)</vt:lpstr>
      <vt:lpstr>2. Review of Probability Theory: Basics (13)</vt:lpstr>
      <vt:lpstr>2. Review of Probability Theory: Basics (14)</vt:lpstr>
      <vt:lpstr>2. Review of Probability Theory: Basics (15)</vt:lpstr>
      <vt:lpstr>2. Review of Probability Theory: Repeated Trials (1)</vt:lpstr>
      <vt:lpstr>2. Review of Probability Theory: Repeated Trials (2)</vt:lpstr>
      <vt:lpstr>2. Review of Probability Theory: Repeated Trials (3)</vt:lpstr>
      <vt:lpstr>2. Review of Probability Theory: Repeated Trials (4)</vt:lpstr>
      <vt:lpstr>2. Review of Probability Theory: Repeated Trials (5)</vt:lpstr>
      <vt:lpstr>2. Review of Probability Theory: Repeated Trials (6)</vt:lpstr>
      <vt:lpstr>2. Review of Probability Theory: Repeated Trials (7)</vt:lpstr>
      <vt:lpstr>2. Review of Probability Theory: Repeated Trials (8)</vt:lpstr>
      <vt:lpstr>2. Review of Probability Theory: Repeated Trials (9)</vt:lpstr>
      <vt:lpstr>2. Review of Probability Theory: Repeated Trials (10)</vt:lpstr>
      <vt:lpstr>2. Review of Probability Theory: Repeated Trials (11)</vt:lpstr>
      <vt:lpstr>2. Review of Probability Theory: Repeated Trials (12)</vt:lpstr>
      <vt:lpstr>2. Review of Probability Theory: Repeated Trials (13)</vt:lpstr>
      <vt:lpstr>2. Review of Probability Theory: Repeated Trials (14)</vt:lpstr>
      <vt:lpstr>2. Review of Probability Theory: Repeated Trials (15)</vt:lpstr>
      <vt:lpstr>2. Review of Probability Theory: Repeated Trials (16)</vt:lpstr>
      <vt:lpstr>2. Review of Probability Theory: Repeated Trials (17)</vt:lpstr>
      <vt:lpstr>2. Review of Probability Theory: Repeated Trials (18)</vt:lpstr>
      <vt:lpstr>2. Review of Probability Theory: Repeated Trials (19)</vt:lpstr>
      <vt:lpstr>2. Review of Probability Theory: Random Variables (1)</vt:lpstr>
      <vt:lpstr>2. Review of Probability Theory: R. V (2)</vt:lpstr>
      <vt:lpstr>2. Review of Probability Theory: R. V (3)</vt:lpstr>
      <vt:lpstr>2. Review of Probability Theory: R. V (4)</vt:lpstr>
      <vt:lpstr>2. Review of Probability Theory: R. V (5)</vt:lpstr>
      <vt:lpstr>2. Review of Probability Theory: R. V (6)</vt:lpstr>
      <vt:lpstr>2. Review of Probability Theory: R. V (7)</vt:lpstr>
      <vt:lpstr>2. Review of Probability Theory: R. V (8)</vt:lpstr>
      <vt:lpstr>2. Review of Probability Theory: R. V (9)</vt:lpstr>
      <vt:lpstr>2. Review of Probability Theory: R. V (10)</vt:lpstr>
      <vt:lpstr>2. Review of Probability Theory: R. V (11)</vt:lpstr>
      <vt:lpstr>2. Review of Probability Theory: R. V (12)</vt:lpstr>
      <vt:lpstr>2. Review of Probability Theory: R. V (13)</vt:lpstr>
      <vt:lpstr>2. Review of Probability Theory: R. V (14)</vt:lpstr>
      <vt:lpstr>2. Review of Probability Theory: R. V (15)</vt:lpstr>
      <vt:lpstr>2. Review of Probability Theory: R. V (16)</vt:lpstr>
      <vt:lpstr>2. Review of Probability Theory: Function of R. V (1)</vt:lpstr>
      <vt:lpstr>2. Review of Probability Theory: Function of R. V (2)</vt:lpstr>
      <vt:lpstr>2. Review of Probability Theory: Function of R. V (3)</vt:lpstr>
      <vt:lpstr>2. Review of Probability Theory: Function of R. V (4)</vt:lpstr>
      <vt:lpstr>2. Review of Probability Theory: Function of R. V (5)</vt:lpstr>
      <vt:lpstr>2. Review of Probability Theory: Function of R. V (6)</vt:lpstr>
      <vt:lpstr>2. Review of Probability Theory: Function of R. V (7)</vt:lpstr>
      <vt:lpstr>2. Review of Probability Theory: Function of R. V (8)</vt:lpstr>
      <vt:lpstr>2. Review of Probability Theory: Function of R. V (9)</vt:lpstr>
      <vt:lpstr>2. Review of Probability Theory: Function of R. V (10)</vt:lpstr>
      <vt:lpstr>2. Review of Probability Theory: Function of R. V (11)</vt:lpstr>
      <vt:lpstr>2. Review of Probability Theory: Function of R. V (12)</vt:lpstr>
      <vt:lpstr>2. Review of Probability Theory: Function of R. V (13)</vt:lpstr>
      <vt:lpstr>2. Review of Probability Theory: Moments… (1)</vt:lpstr>
      <vt:lpstr>2. Review of Probability Theory: Moments… (2)</vt:lpstr>
      <vt:lpstr>2. Review of Probability Theory: Moments… (3)</vt:lpstr>
      <vt:lpstr>2. Review of Probability Theory: Moments… (4)</vt:lpstr>
      <vt:lpstr>2. Review of Probability Theory: Moments… (5)</vt:lpstr>
      <vt:lpstr>2. Review of Probability Theory: Moments… (6)</vt:lpstr>
      <vt:lpstr>2. Review of Probability Theory: Moments… (7)</vt:lpstr>
      <vt:lpstr>2. Review of Probability Theory: Moments… (8)</vt:lpstr>
      <vt:lpstr>2. Review of Probability Theory: Moments… (9)</vt:lpstr>
      <vt:lpstr>2. Review of Probability Theory: Moments… (10)</vt:lpstr>
      <vt:lpstr>2. Review of Probability Theory: Moments… (11)</vt:lpstr>
      <vt:lpstr>2. Review of Probability Theory: Moments… (12)</vt:lpstr>
      <vt:lpstr>2. Review of Probability Theory: Two r.vs (1)</vt:lpstr>
      <vt:lpstr>2. Review of Probability Theory: Two r.vs (2)</vt:lpstr>
      <vt:lpstr>2. Review of Probability Theory: Two r.vs (3)</vt:lpstr>
      <vt:lpstr>2. Review of Probability Theory: Two r.vs (4)</vt:lpstr>
      <vt:lpstr>2. Review of Probability Theory: Two r.vs (5)</vt:lpstr>
      <vt:lpstr>2. Review of Probability Theory: Two r.vs (6)</vt:lpstr>
      <vt:lpstr>2. Review of Probability Theory: Func. of 2 r.vs (1)</vt:lpstr>
      <vt:lpstr>2. Review of Probability Theory: Func. of 2 r.vs (2)</vt:lpstr>
      <vt:lpstr>2. Review of Probability Theory: Func. of 2 r.vs (3)</vt:lpstr>
      <vt:lpstr>2. Review of Probability Theory: Func. of 2 r.vs (4)</vt:lpstr>
      <vt:lpstr>2. Review of Probability Theory: Func. of 2 r.vs (5)</vt:lpstr>
      <vt:lpstr>2. Review of Probability Theory: Func. of 2 r.vs (6)</vt:lpstr>
      <vt:lpstr>2. Review of Probability Theory: Func. of 2 r.vs (7)</vt:lpstr>
      <vt:lpstr>2. Review of Probability Theory: Func. of 2 r.vs (8)</vt:lpstr>
      <vt:lpstr>2. Review of Probability Theory: Func. of 2 r.vs (9)</vt:lpstr>
      <vt:lpstr>2. Review of Probability Theory: Joint Moments… (1)</vt:lpstr>
      <vt:lpstr>2. Review of Probability Theory: Joint Moments… (2)</vt:lpstr>
      <vt:lpstr>2. Review of Probability Theory: Joint Moments… (3)</vt:lpstr>
      <vt:lpstr>2. Review of Probability Theory: Joint Moments… (4)</vt:lpstr>
      <vt:lpstr>2. Review of Probability Theory: Joint Moments… (5)</vt:lpstr>
      <vt:lpstr>2. Review of Probability Theory: Joint Moments… (6)</vt:lpstr>
      <vt:lpstr>2. Review of Probability Theory: Joint Moments… (7)</vt:lpstr>
      <vt:lpstr>2. Review of Probability Theory: Joint Moments… (8)</vt:lpstr>
      <vt:lpstr>2. Review of Probability Theory: Joint Moments… (9)</vt:lpstr>
      <vt:lpstr>2. Review of Probability Theory: Joint Moments… (10)</vt:lpstr>
      <vt:lpstr>2. Review of Probability Theory: Joint Moments… (11)</vt:lpstr>
      <vt:lpstr>2. Review of Probability Theory: Joint Moments… (12)</vt:lpstr>
      <vt:lpstr>2. Review of Probability Theory: Joint Moments… (13)</vt:lpstr>
      <vt:lpstr>2. Review of Probability Theory: Joint Moments… (14)</vt:lpstr>
      <vt:lpstr>2. Review of Probability Theory: Joint Moments… (15)</vt:lpstr>
      <vt:lpstr>2. Review of Probability Theory: Joint Moments… (16)</vt:lpstr>
      <vt:lpstr>2. Review of Probability Theory: Joint Moments… (17)</vt:lpstr>
      <vt:lpstr>2. Review of Probability Theory: Joint Moments… (18)</vt:lpstr>
      <vt:lpstr>2. Review of Probability Theory: Joint Moments… (19)</vt:lpstr>
      <vt:lpstr>2. Review of Probability Theory: Joint Moments… (20)</vt:lpstr>
      <vt:lpstr>2. Review of Stochastic Processes and Models</vt:lpstr>
      <vt:lpstr>2. Review of Stochastic Processes: Introduction (1)</vt:lpstr>
      <vt:lpstr>2. Review of Stochastic Processes: Introduction (2)</vt:lpstr>
      <vt:lpstr>2. Review of Stochastic Processes: Introduction (3)</vt:lpstr>
      <vt:lpstr>2. Review of Stochastic Processes: Introduction (4)</vt:lpstr>
      <vt:lpstr>2. Review of Stochastic Processes: Introduction (5)</vt:lpstr>
      <vt:lpstr>2. Review of Stochastic Processes: Stationary (1)</vt:lpstr>
      <vt:lpstr>2. Review of Stochastic Processes: Stationary (2)</vt:lpstr>
      <vt:lpstr>2. Review of Stochastic Processes: Stationary (3)</vt:lpstr>
      <vt:lpstr>2. Review of Stochastic Processes: Stationary (4)</vt:lpstr>
      <vt:lpstr>2. Review of Stochastic Processes: Systems (1)</vt:lpstr>
      <vt:lpstr>2. Review of Stochastic Processes: Systems (2)</vt:lpstr>
      <vt:lpstr>2. Review of Stochastic Processes: Systems (3)</vt:lpstr>
      <vt:lpstr>2. Review of Stochastic Processes: Systems (4)</vt:lpstr>
      <vt:lpstr>2. Review of Stochastic Processes: Systems (5)</vt:lpstr>
      <vt:lpstr>2. Review of Stochastic Processes: Systems (6)</vt:lpstr>
      <vt:lpstr>2. Review of Stochastic Processes: Systems (7)</vt:lpstr>
      <vt:lpstr>2. Review of Stochastic Processes: Systems (8)</vt:lpstr>
      <vt:lpstr>2. Review of Stochastic Processes: Systems (9)</vt:lpstr>
      <vt:lpstr>2. Review of Stochastic Processes: Systems (10)</vt:lpstr>
      <vt:lpstr>2. Review of Stochastic Processes: Systems (11)</vt:lpstr>
      <vt:lpstr>2. Review of Stochastic Processes: Systems (12)</vt:lpstr>
      <vt:lpstr>2. Review of Stochastic Processes: Discrete Time (1)</vt:lpstr>
      <vt:lpstr>2. Review of Stochastic Processes: Discrete Time (2)</vt:lpstr>
      <vt:lpstr>2. Review of Stochastic Processes: Discrete Time (3)</vt:lpstr>
      <vt:lpstr>2. Review of Stochastic Processes: Discrete Time (4)</vt:lpstr>
      <vt:lpstr>2. Review of Stochastic Processes: Discrete Time (5)</vt:lpstr>
      <vt:lpstr>2. Review of Stochastic Processes: Discrete Time (6)</vt:lpstr>
      <vt:lpstr>2. Review of Stochastic Processes: Discrete Time (7)</vt:lpstr>
      <vt:lpstr>2. Review of Stochastic Processes: Discrete Time (8)</vt:lpstr>
      <vt:lpstr>2. Review of Stochastic Models (1)</vt:lpstr>
      <vt:lpstr>2. Review of Stochastic Models (2)</vt:lpstr>
      <vt:lpstr>2. Review of Stochastic Models (3)</vt:lpstr>
      <vt:lpstr>2. Review of Stochastic Models (4)</vt:lpstr>
      <vt:lpstr>2. Review of Stochastic Models (5)</vt:lpstr>
      <vt:lpstr>2. Review of Stochastic Models (6)</vt:lpstr>
      <vt:lpstr>2. Review of Stochastic Models (7)</vt:lpstr>
      <vt:lpstr>2. Review of Stochastic Models (8)</vt:lpstr>
      <vt:lpstr>2. Review of Stochastic Models (9)</vt:lpstr>
    </vt:vector>
  </TitlesOfParts>
  <Company>HCMUT</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SSP-MEng</dc:title>
  <dc:creator>Tuan Do-Hong</dc:creator>
  <cp:lastModifiedBy>Administrator</cp:lastModifiedBy>
  <cp:revision>2238</cp:revision>
  <cp:lastPrinted>2001-04-25T10:04:08Z</cp:lastPrinted>
  <dcterms:created xsi:type="dcterms:W3CDTF">2001-02-21T16:37:33Z</dcterms:created>
  <dcterms:modified xsi:type="dcterms:W3CDTF">2019-08-14T06:38:14Z</dcterms:modified>
</cp:coreProperties>
</file>